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8" r:id="rId2"/>
    <p:sldId id="264" r:id="rId3"/>
    <p:sldId id="259" r:id="rId4"/>
    <p:sldId id="260" r:id="rId5"/>
    <p:sldId id="261" r:id="rId6"/>
    <p:sldId id="262" r:id="rId7"/>
    <p:sldId id="265" r:id="rId8"/>
    <p:sldId id="266" r:id="rId9"/>
    <p:sldId id="267" r:id="rId10"/>
    <p:sldId id="270" r:id="rId11"/>
    <p:sldId id="268" r:id="rId12"/>
    <p:sldId id="269" r:id="rId13"/>
    <p:sldId id="263" r:id="rId14"/>
    <p:sldId id="271" r:id="rId1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92" d="100"/>
          <a:sy n="92" d="100"/>
        </p:scale>
        <p:origin x="366" y="9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122363"/>
            <a:ext cx="103632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9"/>
            <a:ext cx="9144000" cy="414791"/>
          </a:xfrm>
        </p:spPr>
        <p:txBody>
          <a:bodyPr/>
          <a:lstStyle>
            <a:lvl1pPr marL="0" indent="0" algn="ctr">
              <a:buNone/>
              <a:defRPr sz="2400">
                <a:solidFill>
                  <a:srgbClr val="495869"/>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cxnSp>
        <p:nvCxnSpPr>
          <p:cNvPr id="10" name="Straight Connector 9"/>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12" name="Picture 1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2883698" y="5748366"/>
            <a:ext cx="6424604" cy="807980"/>
          </a:xfrm>
          <a:prstGeom prst="rect">
            <a:avLst/>
          </a:prstGeom>
        </p:spPr>
      </p:pic>
      <p:sp>
        <p:nvSpPr>
          <p:cNvPr id="7" name="Text Placeholder 15"/>
          <p:cNvSpPr>
            <a:spLocks noGrp="1"/>
          </p:cNvSpPr>
          <p:nvPr>
            <p:ph type="body" sz="quarter" idx="13" hasCustomPrompt="1"/>
          </p:nvPr>
        </p:nvSpPr>
        <p:spPr>
          <a:xfrm>
            <a:off x="3438357" y="4108904"/>
            <a:ext cx="5588000" cy="381000"/>
          </a:xfrm>
        </p:spPr>
        <p:txBody>
          <a:bodyPr anchor="ctr">
            <a:normAutofit/>
          </a:bodyPr>
          <a:lstStyle>
            <a:lvl1pPr marL="0" indent="0" algn="ctr">
              <a:buNone/>
              <a:defRPr sz="1800" b="1" i="0" baseline="0">
                <a:solidFill>
                  <a:schemeClr val="tx2"/>
                </a:solidFill>
              </a:defRPr>
            </a:lvl1pPr>
            <a:lvl2pPr marL="457200" indent="0">
              <a:buNone/>
              <a:defRPr/>
            </a:lvl2pPr>
            <a:lvl3pPr marL="914400" indent="0">
              <a:buNone/>
              <a:defRPr/>
            </a:lvl3pPr>
            <a:lvl4pPr marL="1371600" indent="0">
              <a:buNone/>
              <a:defRPr/>
            </a:lvl4pPr>
            <a:lvl5pPr marL="1828800" indent="0">
              <a:buNone/>
              <a:defRPr/>
            </a:lvl5pPr>
          </a:lstStyle>
          <a:p>
            <a:pPr lvl="0"/>
            <a:r>
              <a:rPr lang="en-US" dirty="0"/>
              <a:t>Name</a:t>
            </a:r>
          </a:p>
        </p:txBody>
      </p:sp>
      <p:sp>
        <p:nvSpPr>
          <p:cNvPr id="16" name="Text Placeholder 15"/>
          <p:cNvSpPr>
            <a:spLocks noGrp="1"/>
          </p:cNvSpPr>
          <p:nvPr>
            <p:ph type="body" sz="quarter" idx="14" hasCustomPrompt="1"/>
          </p:nvPr>
        </p:nvSpPr>
        <p:spPr>
          <a:xfrm>
            <a:off x="3438357" y="4489904"/>
            <a:ext cx="5588000" cy="381000"/>
          </a:xfrm>
        </p:spPr>
        <p:txBody>
          <a:bodyPr anchor="ctr">
            <a:normAutofit/>
          </a:bodyPr>
          <a:lstStyle>
            <a:lvl1pPr marL="0" indent="0" algn="ctr">
              <a:buNone/>
              <a:defRPr sz="1800" b="1" i="0" baseline="0">
                <a:solidFill>
                  <a:schemeClr val="tx2"/>
                </a:solidFill>
              </a:defRPr>
            </a:lvl1pPr>
            <a:lvl2pPr marL="457200" indent="0">
              <a:buNone/>
              <a:defRPr/>
            </a:lvl2pPr>
            <a:lvl3pPr marL="914400" indent="0">
              <a:buNone/>
              <a:defRPr/>
            </a:lvl3pPr>
            <a:lvl4pPr marL="1371600" indent="0">
              <a:buNone/>
              <a:defRPr/>
            </a:lvl4pPr>
            <a:lvl5pPr marL="1828800" indent="0">
              <a:buNone/>
              <a:defRPr/>
            </a:lvl5pPr>
          </a:lstStyle>
          <a:p>
            <a:pPr lvl="0"/>
            <a:r>
              <a:rPr lang="en-US" dirty="0"/>
              <a:t>Title</a:t>
            </a:r>
          </a:p>
        </p:txBody>
      </p:sp>
      <p:sp>
        <p:nvSpPr>
          <p:cNvPr id="17" name="Text Placeholder 15"/>
          <p:cNvSpPr>
            <a:spLocks noGrp="1"/>
          </p:cNvSpPr>
          <p:nvPr>
            <p:ph type="body" sz="quarter" idx="15" hasCustomPrompt="1"/>
          </p:nvPr>
        </p:nvSpPr>
        <p:spPr>
          <a:xfrm>
            <a:off x="3438357" y="4884130"/>
            <a:ext cx="5588000" cy="381000"/>
          </a:xfrm>
        </p:spPr>
        <p:txBody>
          <a:bodyPr anchor="ctr">
            <a:normAutofit/>
          </a:bodyPr>
          <a:lstStyle>
            <a:lvl1pPr marL="0" indent="0" algn="ctr">
              <a:buNone/>
              <a:defRPr sz="1800" b="0" i="0" baseline="0">
                <a:solidFill>
                  <a:schemeClr val="tx2"/>
                </a:solidFill>
              </a:defRPr>
            </a:lvl1pPr>
            <a:lvl2pPr marL="457200" indent="0">
              <a:buNone/>
              <a:defRPr/>
            </a:lvl2pPr>
            <a:lvl3pPr marL="914400" indent="0">
              <a:buNone/>
              <a:defRPr/>
            </a:lvl3pPr>
            <a:lvl4pPr marL="1371600" indent="0">
              <a:buNone/>
              <a:defRPr/>
            </a:lvl4pPr>
            <a:lvl5pPr marL="1828800" indent="0">
              <a:buNone/>
              <a:defRPr/>
            </a:lvl5pPr>
          </a:lstStyle>
          <a:p>
            <a:pPr lvl="0"/>
            <a:r>
              <a:rPr lang="en-US" dirty="0"/>
              <a:t>Date</a:t>
            </a:r>
          </a:p>
        </p:txBody>
      </p:sp>
    </p:spTree>
    <p:extLst>
      <p:ext uri="{BB962C8B-B14F-4D97-AF65-F5344CB8AC3E}">
        <p14:creationId xmlns:p14="http://schemas.microsoft.com/office/powerpoint/2010/main" val="397213210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cxnSp>
        <p:nvCxnSpPr>
          <p:cNvPr id="8" name="Straight Connector 7"/>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5"/>
          <p:cNvSpPr>
            <a:spLocks noGrp="1"/>
          </p:cNvSpPr>
          <p:nvPr>
            <p:ph type="sldNum" sz="quarter" idx="12"/>
          </p:nvPr>
        </p:nvSpPr>
        <p:spPr/>
        <p:txBody>
          <a:bodyPr/>
          <a:lstStyle/>
          <a:p>
            <a:fld id="{993C7B44-8E76-4112-AF81-173C15839EC8}" type="slidenum">
              <a:rPr lang="en-US" smtClean="0"/>
              <a:t>‹#›</a:t>
            </a:fld>
            <a:endParaRPr lang="en-US"/>
          </a:p>
        </p:txBody>
      </p:sp>
      <p:pic>
        <p:nvPicPr>
          <p:cNvPr id="7" name="Picture 6"/>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6144358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Slide Number Placeholder 6"/>
          <p:cNvSpPr>
            <a:spLocks noGrp="1"/>
          </p:cNvSpPr>
          <p:nvPr>
            <p:ph type="sldNum" sz="quarter" idx="12"/>
          </p:nvPr>
        </p:nvSpPr>
        <p:spPr/>
        <p:txBody>
          <a:bodyPr/>
          <a:lstStyle/>
          <a:p>
            <a:fld id="{993C7B44-8E76-4112-AF81-173C15839EC8}" type="slidenum">
              <a:rPr lang="en-US" smtClean="0"/>
              <a:t>‹#›</a:t>
            </a:fld>
            <a:endParaRPr lang="en-US"/>
          </a:p>
        </p:txBody>
      </p:sp>
      <p:cxnSp>
        <p:nvCxnSpPr>
          <p:cNvPr id="8" name="Straight Connector 7"/>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9" name="Picture 8"/>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202510560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9"/>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9"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9"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2"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2"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9" name="Slide Number Placeholder 8"/>
          <p:cNvSpPr>
            <a:spLocks noGrp="1"/>
          </p:cNvSpPr>
          <p:nvPr>
            <p:ph type="sldNum" sz="quarter" idx="12"/>
          </p:nvPr>
        </p:nvSpPr>
        <p:spPr/>
        <p:txBody>
          <a:bodyPr/>
          <a:lstStyle/>
          <a:p>
            <a:fld id="{993C7B44-8E76-4112-AF81-173C15839EC8}" type="slidenum">
              <a:rPr lang="en-US" smtClean="0"/>
              <a:t>‹#›</a:t>
            </a:fld>
            <a:endParaRPr lang="en-US"/>
          </a:p>
        </p:txBody>
      </p:sp>
      <p:cxnSp>
        <p:nvCxnSpPr>
          <p:cNvPr id="10" name="Straight Connector 9"/>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11" name="Picture 10"/>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31837631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5" name="Slide Number Placeholder 4"/>
          <p:cNvSpPr>
            <a:spLocks noGrp="1"/>
          </p:cNvSpPr>
          <p:nvPr>
            <p:ph type="sldNum" sz="quarter" idx="12"/>
          </p:nvPr>
        </p:nvSpPr>
        <p:spPr/>
        <p:txBody>
          <a:bodyPr/>
          <a:lstStyle/>
          <a:p>
            <a:fld id="{993C7B44-8E76-4112-AF81-173C15839EC8}" type="slidenum">
              <a:rPr lang="en-US" smtClean="0"/>
              <a:t>‹#›</a:t>
            </a:fld>
            <a:endParaRPr lang="en-US"/>
          </a:p>
        </p:txBody>
      </p:sp>
      <p:cxnSp>
        <p:nvCxnSpPr>
          <p:cNvPr id="6" name="Straight Connector 5"/>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7" name="Picture 6"/>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159965695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993C7B44-8E76-4112-AF81-173C15839EC8}" type="slidenum">
              <a:rPr lang="en-US" smtClean="0"/>
              <a:t>‹#›</a:t>
            </a:fld>
            <a:endParaRPr lang="en-US"/>
          </a:p>
        </p:txBody>
      </p:sp>
      <p:cxnSp>
        <p:nvCxnSpPr>
          <p:cNvPr id="5" name="Straight Connector 4"/>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6" name="Picture 5"/>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142287280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9"/>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7" name="Slide Number Placeholder 6"/>
          <p:cNvSpPr>
            <a:spLocks noGrp="1"/>
          </p:cNvSpPr>
          <p:nvPr>
            <p:ph type="sldNum" sz="quarter" idx="12"/>
          </p:nvPr>
        </p:nvSpPr>
        <p:spPr/>
        <p:txBody>
          <a:bodyPr/>
          <a:lstStyle/>
          <a:p>
            <a:fld id="{993C7B44-8E76-4112-AF81-173C15839EC8}" type="slidenum">
              <a:rPr lang="en-US" smtClean="0"/>
              <a:t>‹#›</a:t>
            </a:fld>
            <a:endParaRPr lang="en-US"/>
          </a:p>
        </p:txBody>
      </p:sp>
      <p:cxnSp>
        <p:nvCxnSpPr>
          <p:cNvPr id="8" name="Straight Connector 7"/>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9" name="Picture 8"/>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228924933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9"/>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7" name="Slide Number Placeholder 6"/>
          <p:cNvSpPr>
            <a:spLocks noGrp="1"/>
          </p:cNvSpPr>
          <p:nvPr>
            <p:ph type="sldNum" sz="quarter" idx="12"/>
          </p:nvPr>
        </p:nvSpPr>
        <p:spPr/>
        <p:txBody>
          <a:bodyPr/>
          <a:lstStyle/>
          <a:p>
            <a:fld id="{993C7B44-8E76-4112-AF81-173C15839EC8}" type="slidenum">
              <a:rPr lang="en-US" smtClean="0"/>
              <a:t>‹#›</a:t>
            </a:fld>
            <a:endParaRPr lang="en-US"/>
          </a:p>
        </p:txBody>
      </p:sp>
      <p:cxnSp>
        <p:nvCxnSpPr>
          <p:cNvPr id="8" name="Straight Connector 7"/>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9" name="Picture 8"/>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19139935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a:xfrm>
            <a:off x="838200" y="1825625"/>
            <a:ext cx="10515600" cy="3677104"/>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5"/>
          <p:cNvSpPr>
            <a:spLocks noGrp="1"/>
          </p:cNvSpPr>
          <p:nvPr>
            <p:ph type="sldNum" sz="quarter" idx="12"/>
          </p:nvPr>
        </p:nvSpPr>
        <p:spPr/>
        <p:txBody>
          <a:bodyPr/>
          <a:lstStyle/>
          <a:p>
            <a:fld id="{993C7B44-8E76-4112-AF81-173C15839EC8}" type="slidenum">
              <a:rPr lang="en-US" smtClean="0"/>
              <a:t>‹#›</a:t>
            </a:fld>
            <a:endParaRPr lang="en-US"/>
          </a:p>
        </p:txBody>
      </p:sp>
      <p:cxnSp>
        <p:nvCxnSpPr>
          <p:cNvPr id="7" name="Straight Connector 6"/>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8" name="Picture 7"/>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364584094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2" y="365128"/>
            <a:ext cx="2628900" cy="523342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2"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5"/>
          <p:cNvSpPr>
            <a:spLocks noGrp="1"/>
          </p:cNvSpPr>
          <p:nvPr>
            <p:ph type="sldNum" sz="quarter" idx="12"/>
          </p:nvPr>
        </p:nvSpPr>
        <p:spPr/>
        <p:txBody>
          <a:bodyPr/>
          <a:lstStyle/>
          <a:p>
            <a:fld id="{993C7B44-8E76-4112-AF81-173C15839EC8}" type="slidenum">
              <a:rPr lang="en-US" smtClean="0"/>
              <a:t>‹#›</a:t>
            </a:fld>
            <a:endParaRPr lang="en-US"/>
          </a:p>
        </p:txBody>
      </p:sp>
      <p:cxnSp>
        <p:nvCxnSpPr>
          <p:cNvPr id="7" name="Straight Connector 6"/>
          <p:cNvCxnSpPr/>
          <p:nvPr userDrawn="1"/>
        </p:nvCxnSpPr>
        <p:spPr>
          <a:xfrm>
            <a:off x="-1" y="6253843"/>
            <a:ext cx="12192000"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pic>
        <p:nvPicPr>
          <p:cNvPr id="8" name="Picture 7"/>
          <p:cNvPicPr>
            <a:picLocks noChangeAspect="1"/>
          </p:cNvPicPr>
          <p:nvPr userDrawn="1"/>
        </p:nvPicPr>
        <p:blipFill rotWithShape="1">
          <a:blip r:embed="rId2" cstate="print">
            <a:extLst>
              <a:ext uri="{28A0092B-C50C-407E-A947-70E740481C1C}">
                <a14:useLocalDpi xmlns:a14="http://schemas.microsoft.com/office/drawing/2010/main" val="0"/>
              </a:ext>
            </a:extLst>
          </a:blip>
          <a:srcRect l="7605" t="12370" r="7605" b="11834"/>
          <a:stretch/>
        </p:blipFill>
        <p:spPr>
          <a:xfrm>
            <a:off x="10189029" y="5733710"/>
            <a:ext cx="1436915" cy="963386"/>
          </a:xfrm>
          <a:prstGeom prst="rect">
            <a:avLst/>
          </a:prstGeom>
        </p:spPr>
      </p:pic>
    </p:spTree>
    <p:extLst>
      <p:ext uri="{BB962C8B-B14F-4D97-AF65-F5344CB8AC3E}">
        <p14:creationId xmlns:p14="http://schemas.microsoft.com/office/powerpoint/2010/main" val="56847465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5_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normAutofit/>
          </a:bodyPr>
          <a:lstStyle>
            <a:lvl1pPr algn="ctr">
              <a:defRPr sz="6600"/>
            </a:lvl1pPr>
          </a:lstStyle>
          <a:p>
            <a:r>
              <a:rPr lang="en-US" dirty="0"/>
              <a:t>Questions</a:t>
            </a:r>
          </a:p>
        </p:txBody>
      </p:sp>
      <p:cxnSp>
        <p:nvCxnSpPr>
          <p:cNvPr id="6" name="Straight Connector 5"/>
          <p:cNvCxnSpPr/>
          <p:nvPr userDrawn="1"/>
        </p:nvCxnSpPr>
        <p:spPr>
          <a:xfrm>
            <a:off x="3" y="5143500"/>
            <a:ext cx="12191999" cy="0"/>
          </a:xfrm>
          <a:prstGeom prst="line">
            <a:avLst/>
          </a:prstGeom>
          <a:ln w="38100">
            <a:solidFill>
              <a:schemeClr val="tx2"/>
            </a:solidFill>
          </a:ln>
        </p:spPr>
        <p:style>
          <a:lnRef idx="1">
            <a:schemeClr val="accent1"/>
          </a:lnRef>
          <a:fillRef idx="0">
            <a:schemeClr val="accent1"/>
          </a:fillRef>
          <a:effectRef idx="0">
            <a:schemeClr val="accent1"/>
          </a:effectRef>
          <a:fontRef idx="minor">
            <a:schemeClr val="tx1"/>
          </a:fontRef>
        </p:style>
      </p:cxnSp>
      <p:sp>
        <p:nvSpPr>
          <p:cNvPr id="4" name="TextBox 3"/>
          <p:cNvSpPr txBox="1"/>
          <p:nvPr userDrawn="1"/>
        </p:nvSpPr>
        <p:spPr>
          <a:xfrm>
            <a:off x="193220" y="5260608"/>
            <a:ext cx="10191752" cy="1169551"/>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000" i="1" kern="1200" dirty="0">
                <a:solidFill>
                  <a:schemeClr val="tx1"/>
                </a:solidFill>
                <a:effectLst/>
                <a:latin typeface="Arial" panose="020B0604020202020204" pitchFamily="34" charset="0"/>
                <a:ea typeface="+mn-ea"/>
                <a:cs typeface="Arial" panose="020B0604020202020204" pitchFamily="34" charset="0"/>
              </a:rPr>
              <a:t>Maine State Housing Authority (“MaineHousing”) does not discriminate on the basis of race, color, religion, sex, sexual orientation, gender identity or expression, marital status, national origin, ancestry, physical or mental disability, age, familial status or receipt of public assistance in the admission or access to</a:t>
            </a:r>
            <a:r>
              <a:rPr lang="en-US" sz="1000" i="1" kern="1200" baseline="0" dirty="0">
                <a:solidFill>
                  <a:schemeClr val="tx1"/>
                </a:solidFill>
                <a:effectLst/>
                <a:latin typeface="Arial" panose="020B0604020202020204" pitchFamily="34" charset="0"/>
                <a:ea typeface="+mn-ea"/>
                <a:cs typeface="Arial" panose="020B0604020202020204" pitchFamily="34" charset="0"/>
              </a:rPr>
              <a:t> </a:t>
            </a:r>
            <a:r>
              <a:rPr lang="en-US" sz="1000" i="1" kern="1200" dirty="0">
                <a:solidFill>
                  <a:schemeClr val="tx1"/>
                </a:solidFill>
                <a:effectLst/>
                <a:latin typeface="Arial" panose="020B0604020202020204" pitchFamily="34" charset="0"/>
                <a:ea typeface="+mn-ea"/>
                <a:cs typeface="Arial" panose="020B0604020202020204" pitchFamily="34" charset="0"/>
              </a:rPr>
              <a:t>or treatment in its programs and activities. In employment, MaineHousing does not discriminate on the basis of race, color, religion, sex, sexual orientation, gender identity or expression, national origin, ancestry, age, physical or mental disability or genetic information. MaineHousing will provide appropriate</a:t>
            </a:r>
            <a:r>
              <a:rPr lang="en-US" sz="1000" i="1" kern="1200" baseline="0" dirty="0">
                <a:solidFill>
                  <a:schemeClr val="tx1"/>
                </a:solidFill>
                <a:effectLst/>
                <a:latin typeface="Arial" panose="020B0604020202020204" pitchFamily="34" charset="0"/>
                <a:ea typeface="+mn-ea"/>
                <a:cs typeface="Arial" panose="020B0604020202020204" pitchFamily="34" charset="0"/>
              </a:rPr>
              <a:t> </a:t>
            </a:r>
            <a:r>
              <a:rPr lang="en-US" sz="1000" i="1" kern="1200" dirty="0">
                <a:solidFill>
                  <a:schemeClr val="tx1"/>
                </a:solidFill>
                <a:effectLst/>
                <a:latin typeface="Arial" panose="020B0604020202020204" pitchFamily="34" charset="0"/>
                <a:ea typeface="+mn-ea"/>
                <a:cs typeface="Arial" panose="020B0604020202020204" pitchFamily="34" charset="0"/>
              </a:rPr>
              <a:t>communication auxiliary aids and services upon sufficient notice. MaineHousing will also provide this document in alternative formats upon sufficient notice. MaineHousing has designated the following person responsible for coordinating compliance with applicable federal and state nondiscrimination requirements and addressing grievances: Louise Patenaude, Maine State Housing Authority, 26 Edison Drive, Augusta, Maine 04330-6046;1-800-452-4668 (voice in state only), (207) 626-4600 (voice), or Maine Relay 711.</a:t>
            </a:r>
            <a:endParaRPr lang="en-US" sz="1000" kern="1200" dirty="0">
              <a:solidFill>
                <a:schemeClr val="tx1"/>
              </a:solidFill>
              <a:effectLst/>
              <a:latin typeface="Arial" panose="020B0604020202020204" pitchFamily="34" charset="0"/>
              <a:ea typeface="+mn-ea"/>
              <a:cs typeface="Arial" panose="020B0604020202020204" pitchFamily="34" charset="0"/>
            </a:endParaRPr>
          </a:p>
        </p:txBody>
      </p:sp>
      <p:pic>
        <p:nvPicPr>
          <p:cNvPr id="9" name="Picture 8"/>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10590485" y="5542071"/>
            <a:ext cx="1139600" cy="914400"/>
          </a:xfrm>
          <a:prstGeom prst="rect">
            <a:avLst/>
          </a:prstGeom>
        </p:spPr>
      </p:pic>
      <p:pic>
        <p:nvPicPr>
          <p:cNvPr id="8" name="Picture 7"/>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436362" y="4054785"/>
            <a:ext cx="7319279" cy="920498"/>
          </a:xfrm>
          <a:prstGeom prst="rect">
            <a:avLst/>
          </a:prstGeom>
        </p:spPr>
      </p:pic>
      <p:sp>
        <p:nvSpPr>
          <p:cNvPr id="18" name="Text Placeholder 15"/>
          <p:cNvSpPr>
            <a:spLocks noGrp="1"/>
          </p:cNvSpPr>
          <p:nvPr>
            <p:ph type="body" sz="quarter" idx="17" hasCustomPrompt="1"/>
          </p:nvPr>
        </p:nvSpPr>
        <p:spPr>
          <a:xfrm>
            <a:off x="2743201" y="2288126"/>
            <a:ext cx="6705599" cy="381000"/>
          </a:xfrm>
        </p:spPr>
        <p:txBody>
          <a:bodyPr anchor="ctr">
            <a:noAutofit/>
          </a:bodyPr>
          <a:lstStyle>
            <a:lvl1pPr marL="0" indent="0" algn="ctr">
              <a:buNone/>
              <a:defRPr sz="2400" b="1" i="0" baseline="0">
                <a:solidFill>
                  <a:schemeClr val="tx2"/>
                </a:solidFill>
              </a:defRPr>
            </a:lvl1pPr>
            <a:lvl2pPr marL="457200" indent="0">
              <a:buNone/>
              <a:defRPr/>
            </a:lvl2pPr>
            <a:lvl3pPr marL="914400" indent="0">
              <a:buNone/>
              <a:defRPr/>
            </a:lvl3pPr>
            <a:lvl4pPr marL="1371600" indent="0">
              <a:buNone/>
              <a:defRPr/>
            </a:lvl4pPr>
            <a:lvl5pPr marL="1828800" indent="0">
              <a:buNone/>
              <a:defRPr/>
            </a:lvl5pPr>
          </a:lstStyle>
          <a:p>
            <a:pPr lvl="0"/>
            <a:r>
              <a:rPr lang="en-US" dirty="0"/>
              <a:t>Name</a:t>
            </a:r>
          </a:p>
        </p:txBody>
      </p:sp>
      <p:sp>
        <p:nvSpPr>
          <p:cNvPr id="19" name="Text Placeholder 15"/>
          <p:cNvSpPr>
            <a:spLocks noGrp="1"/>
          </p:cNvSpPr>
          <p:nvPr>
            <p:ph type="body" sz="quarter" idx="14" hasCustomPrompt="1"/>
          </p:nvPr>
        </p:nvSpPr>
        <p:spPr>
          <a:xfrm>
            <a:off x="2743201" y="2821525"/>
            <a:ext cx="6705599" cy="381000"/>
          </a:xfrm>
        </p:spPr>
        <p:txBody>
          <a:bodyPr anchor="ctr">
            <a:normAutofit/>
          </a:bodyPr>
          <a:lstStyle>
            <a:lvl1pPr marL="0" indent="0" algn="ctr">
              <a:buNone/>
              <a:defRPr sz="2400" b="1" i="0" baseline="0">
                <a:solidFill>
                  <a:schemeClr val="tx2"/>
                </a:solidFill>
              </a:defRPr>
            </a:lvl1pPr>
            <a:lvl2pPr marL="457200" indent="0">
              <a:buNone/>
              <a:defRPr/>
            </a:lvl2pPr>
            <a:lvl3pPr marL="914400" indent="0">
              <a:buNone/>
              <a:defRPr/>
            </a:lvl3pPr>
            <a:lvl4pPr marL="1371600" indent="0">
              <a:buNone/>
              <a:defRPr/>
            </a:lvl4pPr>
            <a:lvl5pPr marL="1828800" indent="0">
              <a:buNone/>
              <a:defRPr/>
            </a:lvl5pPr>
          </a:lstStyle>
          <a:p>
            <a:pPr lvl="0"/>
            <a:r>
              <a:rPr lang="en-US" dirty="0"/>
              <a:t>Title</a:t>
            </a:r>
          </a:p>
        </p:txBody>
      </p:sp>
      <p:sp>
        <p:nvSpPr>
          <p:cNvPr id="20" name="Text Placeholder 15"/>
          <p:cNvSpPr>
            <a:spLocks noGrp="1"/>
          </p:cNvSpPr>
          <p:nvPr>
            <p:ph type="body" sz="quarter" idx="18" hasCustomPrompt="1"/>
          </p:nvPr>
        </p:nvSpPr>
        <p:spPr>
          <a:xfrm>
            <a:off x="2743201" y="3352108"/>
            <a:ext cx="6705599" cy="381000"/>
          </a:xfrm>
        </p:spPr>
        <p:txBody>
          <a:bodyPr anchor="ctr">
            <a:noAutofit/>
          </a:bodyPr>
          <a:lstStyle>
            <a:lvl1pPr marL="0" indent="0" algn="ctr">
              <a:buNone/>
              <a:defRPr sz="2400" b="0" i="0" baseline="0">
                <a:solidFill>
                  <a:schemeClr val="tx2"/>
                </a:solidFill>
              </a:defRPr>
            </a:lvl1pPr>
            <a:lvl2pPr marL="457200" indent="0">
              <a:buNone/>
              <a:defRPr/>
            </a:lvl2pPr>
            <a:lvl3pPr marL="914400" indent="0">
              <a:buNone/>
              <a:defRPr/>
            </a:lvl3pPr>
            <a:lvl4pPr marL="1371600" indent="0">
              <a:buNone/>
              <a:defRPr/>
            </a:lvl4pPr>
            <a:lvl5pPr marL="1828800" indent="0">
              <a:buNone/>
              <a:defRPr/>
            </a:lvl5pPr>
          </a:lstStyle>
          <a:p>
            <a:pPr lvl="0"/>
            <a:r>
              <a:rPr lang="en-US" dirty="0"/>
              <a:t>Email</a:t>
            </a:r>
          </a:p>
        </p:txBody>
      </p:sp>
    </p:spTree>
    <p:extLst>
      <p:ext uri="{BB962C8B-B14F-4D97-AF65-F5344CB8AC3E}">
        <p14:creationId xmlns:p14="http://schemas.microsoft.com/office/powerpoint/2010/main" val="356345976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9"/>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 name="Slide Number Placeholder 5"/>
          <p:cNvSpPr>
            <a:spLocks noGrp="1"/>
          </p:cNvSpPr>
          <p:nvPr>
            <p:ph type="sldNum" sz="quarter" idx="4"/>
          </p:nvPr>
        </p:nvSpPr>
        <p:spPr>
          <a:xfrm>
            <a:off x="838200" y="6389011"/>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93C7B44-8E76-4112-AF81-173C15839EC8}" type="slidenum">
              <a:rPr lang="en-US" smtClean="0"/>
              <a:pPr/>
              <a:t>‹#›</a:t>
            </a:fld>
            <a:endParaRPr lang="en-US" dirty="0"/>
          </a:p>
        </p:txBody>
      </p:sp>
    </p:spTree>
    <p:extLst>
      <p:ext uri="{BB962C8B-B14F-4D97-AF65-F5344CB8AC3E}">
        <p14:creationId xmlns:p14="http://schemas.microsoft.com/office/powerpoint/2010/main" val="127334740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000" b="1" kern="1200">
          <a:solidFill>
            <a:schemeClr val="tx2"/>
          </a:solidFill>
          <a:latin typeface="Arial" panose="020B0604020202020204" pitchFamily="34" charset="0"/>
          <a:ea typeface="+mj-ea"/>
          <a:cs typeface="Arial"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274774" y="1543986"/>
            <a:ext cx="9508245" cy="1938992"/>
          </a:xfrm>
          <a:prstGeom prst="rect">
            <a:avLst/>
          </a:prstGeom>
          <a:noFill/>
        </p:spPr>
        <p:txBody>
          <a:bodyPr wrap="none" rtlCol="0">
            <a:spAutoFit/>
          </a:bodyPr>
          <a:lstStyle/>
          <a:p>
            <a:pPr algn="ctr"/>
            <a:r>
              <a:rPr lang="en-US" sz="6000" b="1" dirty="0" err="1">
                <a:latin typeface="Times New Roman" panose="02020603050405020304" pitchFamily="18" charset="0"/>
                <a:ea typeface="Tahoma" panose="020B0604030504040204" pitchFamily="34" charset="0"/>
                <a:cs typeface="Times New Roman" panose="02020603050405020304" pitchFamily="18" charset="0"/>
              </a:rPr>
              <a:t>MCoC</a:t>
            </a:r>
            <a:r>
              <a:rPr lang="en-US" sz="6000" b="1" dirty="0">
                <a:latin typeface="Times New Roman" panose="02020603050405020304" pitchFamily="18" charset="0"/>
                <a:ea typeface="Tahoma" panose="020B0604030504040204" pitchFamily="34" charset="0"/>
                <a:cs typeface="Times New Roman" panose="02020603050405020304" pitchFamily="18" charset="0"/>
              </a:rPr>
              <a:t> NOFO Score Debrief</a:t>
            </a:r>
          </a:p>
          <a:p>
            <a:pPr algn="ctr"/>
            <a:r>
              <a:rPr lang="en-US" sz="6000" b="1" dirty="0">
                <a:latin typeface="Times New Roman" panose="02020603050405020304" pitchFamily="18" charset="0"/>
                <a:ea typeface="Tahoma" panose="020B0604030504040204" pitchFamily="34" charset="0"/>
                <a:cs typeface="Times New Roman" panose="02020603050405020304" pitchFamily="18" charset="0"/>
              </a:rPr>
              <a:t>2024-2025 Application</a:t>
            </a:r>
          </a:p>
        </p:txBody>
      </p:sp>
    </p:spTree>
    <p:extLst>
      <p:ext uri="{BB962C8B-B14F-4D97-AF65-F5344CB8AC3E}">
        <p14:creationId xmlns:p14="http://schemas.microsoft.com/office/powerpoint/2010/main" val="10970452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329080" y="0"/>
            <a:ext cx="11581115" cy="4316820"/>
          </a:xfrm>
          <a:prstGeom prst="rect">
            <a:avLst/>
          </a:prstGeom>
        </p:spPr>
      </p:pic>
      <p:graphicFrame>
        <p:nvGraphicFramePr>
          <p:cNvPr id="4" name="Table 3"/>
          <p:cNvGraphicFramePr>
            <a:graphicFrameLocks noGrp="1"/>
          </p:cNvGraphicFramePr>
          <p:nvPr>
            <p:extLst>
              <p:ext uri="{D42A27DB-BD31-4B8C-83A1-F6EECF244321}">
                <p14:modId xmlns:p14="http://schemas.microsoft.com/office/powerpoint/2010/main" val="954292210"/>
              </p:ext>
            </p:extLst>
          </p:nvPr>
        </p:nvGraphicFramePr>
        <p:xfrm>
          <a:off x="552893" y="4316822"/>
          <a:ext cx="11164186" cy="1105784"/>
        </p:xfrm>
        <a:graphic>
          <a:graphicData uri="http://schemas.openxmlformats.org/drawingml/2006/table">
            <a:tbl>
              <a:tblPr>
                <a:tableStyleId>{5C22544A-7EE6-4342-B048-85BDC9FD1C3A}</a:tableStyleId>
              </a:tblPr>
              <a:tblGrid>
                <a:gridCol w="11164186">
                  <a:extLst>
                    <a:ext uri="{9D8B030D-6E8A-4147-A177-3AD203B41FA5}">
                      <a16:colId xmlns:a16="http://schemas.microsoft.com/office/drawing/2014/main" val="1666167270"/>
                    </a:ext>
                  </a:extLst>
                </a:gridCol>
              </a:tblGrid>
              <a:tr h="1105784">
                <a:tc>
                  <a:txBody>
                    <a:bodyPr/>
                    <a:lstStyle/>
                    <a:p>
                      <a:pPr algn="l" fontAlgn="t"/>
                      <a:r>
                        <a:rPr lang="en-US" sz="2400" u="none" strike="noStrike" dirty="0">
                          <a:effectLst/>
                          <a:latin typeface="Times New Roman" panose="02020603050405020304" pitchFamily="18" charset="0"/>
                          <a:cs typeface="Times New Roman" panose="02020603050405020304" pitchFamily="18" charset="0"/>
                        </a:rPr>
                        <a:t>This is the “Scoring</a:t>
                      </a:r>
                      <a:r>
                        <a:rPr lang="en-US" sz="2400" u="none" strike="noStrike" baseline="0" dirty="0">
                          <a:effectLst/>
                          <a:latin typeface="Times New Roman" panose="02020603050405020304" pitchFamily="18" charset="0"/>
                          <a:cs typeface="Times New Roman" panose="02020603050405020304" pitchFamily="18" charset="0"/>
                        </a:rPr>
                        <a:t> Summary” from the 2024-2025 NOFO Debriefing, showing all the sections of the Continuum Application where points were available, the Maximum number of Points available in each Section, and the number of Points awarded to our Application. </a:t>
                      </a:r>
                      <a:endParaRPr lang="en-US" sz="2400" b="0" i="0" u="none" strike="noStrike" dirty="0">
                        <a:solidFill>
                          <a:srgbClr val="000000"/>
                        </a:solidFill>
                        <a:effectLst/>
                        <a:latin typeface="Times New Roman" panose="02020603050405020304" pitchFamily="18" charset="0"/>
                        <a:cs typeface="Times New Roman" panose="02020603050405020304" pitchFamily="18" charset="0"/>
                      </a:endParaRPr>
                    </a:p>
                  </a:txBody>
                  <a:tcPr marL="8131" marR="8131" marT="8131" marB="0">
                    <a:solidFill>
                      <a:schemeClr val="bg1"/>
                    </a:solidFill>
                  </a:tcPr>
                </a:tc>
                <a:extLst>
                  <a:ext uri="{0D108BD9-81ED-4DB2-BD59-A6C34878D82A}">
                    <a16:rowId xmlns:a16="http://schemas.microsoft.com/office/drawing/2014/main" val="1356074494"/>
                  </a:ext>
                </a:extLst>
              </a:tr>
            </a:tbl>
          </a:graphicData>
        </a:graphic>
      </p:graphicFrame>
      <p:sp>
        <p:nvSpPr>
          <p:cNvPr id="5" name="TextBox 4"/>
          <p:cNvSpPr txBox="1"/>
          <p:nvPr/>
        </p:nvSpPr>
        <p:spPr>
          <a:xfrm>
            <a:off x="552894" y="5422606"/>
            <a:ext cx="9462976" cy="1200329"/>
          </a:xfrm>
          <a:prstGeom prst="rect">
            <a:avLst/>
          </a:prstGeom>
          <a:solidFill>
            <a:schemeClr val="bg1"/>
          </a:solidFill>
        </p:spPr>
        <p:txBody>
          <a:bodyPr wrap="square" rtlCol="0">
            <a:spAutoFit/>
          </a:bodyPr>
          <a:lstStyle/>
          <a:p>
            <a:r>
              <a:rPr lang="en-US" sz="2400" dirty="0">
                <a:latin typeface="Times New Roman" panose="02020603050405020304" pitchFamily="18" charset="0"/>
                <a:cs typeface="Times New Roman" panose="02020603050405020304" pitchFamily="18" charset="0"/>
              </a:rPr>
              <a:t>In such a highly competitive process, every Point matters, so it is important for us to understand where we lost points and why. However, HUD's "Generic" Debriefings only cover a subset of all the questions in the NOFO. </a:t>
            </a:r>
            <a:endParaRPr lang="en-US" sz="2400" dirty="0"/>
          </a:p>
        </p:txBody>
      </p:sp>
    </p:spTree>
    <p:extLst>
      <p:ext uri="{BB962C8B-B14F-4D97-AF65-F5344CB8AC3E}">
        <p14:creationId xmlns:p14="http://schemas.microsoft.com/office/powerpoint/2010/main" val="318698944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a:srcRect b="5877"/>
          <a:stretch/>
        </p:blipFill>
        <p:spPr>
          <a:xfrm>
            <a:off x="979413" y="701749"/>
            <a:ext cx="10175373" cy="1446028"/>
          </a:xfrm>
          <a:prstGeom prst="rect">
            <a:avLst/>
          </a:prstGeom>
        </p:spPr>
      </p:pic>
      <p:sp>
        <p:nvSpPr>
          <p:cNvPr id="3" name="Rectangle 2"/>
          <p:cNvSpPr/>
          <p:nvPr/>
        </p:nvSpPr>
        <p:spPr>
          <a:xfrm>
            <a:off x="979412" y="2241559"/>
            <a:ext cx="10175373" cy="3785652"/>
          </a:xfrm>
          <a:prstGeom prst="rect">
            <a:avLst/>
          </a:prstGeom>
        </p:spPr>
        <p:txBody>
          <a:bodyPr wrap="square">
            <a:spAutoFit/>
          </a:bodyPr>
          <a:lstStyle/>
          <a:p>
            <a:pPr fontAlgn="t"/>
            <a:r>
              <a:rPr lang="en-US" sz="2400" dirty="0">
                <a:latin typeface="Times New Roman" panose="02020603050405020304" pitchFamily="18" charset="0"/>
                <a:cs typeface="Times New Roman" panose="02020603050405020304" pitchFamily="18" charset="0"/>
              </a:rPr>
              <a:t>For example, Section 1B. included 5 separate questions; 1 being a list of types of organizations with Yes/No check boxes to indicate if such an organization participates in the CoC, if they are eligible to vote, and if they participate in Coordinated Entry. The other four questions in 1B required narrative responses about racial equity, recruiting new members, seeking input from a broad array of people, and encouraging new applicants to submit project proposals.  None of those 5 questions are addressed in this Debriefing document, and without a more detailed formal debriefing, we have no way of knowing exactly where or why we lost those 1.75 points in this section. We have requested a more detailed Debrief from HUD, and are awaiting their response. </a:t>
            </a:r>
            <a:endParaRPr lang="en-US" sz="2400" dirty="0">
              <a:solidFill>
                <a:srgbClr val="00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24906229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786808" y="359180"/>
            <a:ext cx="10611293" cy="3120082"/>
          </a:xfrm>
          <a:prstGeom prst="rect">
            <a:avLst/>
          </a:prstGeom>
        </p:spPr>
      </p:pic>
      <p:graphicFrame>
        <p:nvGraphicFramePr>
          <p:cNvPr id="4" name="Table 3"/>
          <p:cNvGraphicFramePr>
            <a:graphicFrameLocks noGrp="1"/>
          </p:cNvGraphicFramePr>
          <p:nvPr>
            <p:extLst>
              <p:ext uri="{D42A27DB-BD31-4B8C-83A1-F6EECF244321}">
                <p14:modId xmlns:p14="http://schemas.microsoft.com/office/powerpoint/2010/main" val="1297511671"/>
              </p:ext>
            </p:extLst>
          </p:nvPr>
        </p:nvGraphicFramePr>
        <p:xfrm>
          <a:off x="838200" y="3854129"/>
          <a:ext cx="10515600" cy="2202691"/>
        </p:xfrm>
        <a:graphic>
          <a:graphicData uri="http://schemas.openxmlformats.org/drawingml/2006/table">
            <a:tbl>
              <a:tblPr>
                <a:tableStyleId>{5C22544A-7EE6-4342-B048-85BDC9FD1C3A}</a:tableStyleId>
              </a:tblPr>
              <a:tblGrid>
                <a:gridCol w="10515600">
                  <a:extLst>
                    <a:ext uri="{9D8B030D-6E8A-4147-A177-3AD203B41FA5}">
                      <a16:colId xmlns:a16="http://schemas.microsoft.com/office/drawing/2014/main" val="2442083962"/>
                    </a:ext>
                  </a:extLst>
                </a:gridCol>
              </a:tblGrid>
              <a:tr h="1887451">
                <a:tc>
                  <a:txBody>
                    <a:bodyPr/>
                    <a:lstStyle/>
                    <a:p>
                      <a:pPr algn="l" fontAlgn="t"/>
                      <a:r>
                        <a:rPr lang="en-US" sz="2400" u="none" strike="noStrike" dirty="0">
                          <a:effectLst/>
                          <a:latin typeface="Times New Roman" panose="02020603050405020304" pitchFamily="18" charset="0"/>
                          <a:cs typeface="Times New Roman" panose="02020603050405020304" pitchFamily="18" charset="0"/>
                        </a:rPr>
                        <a:t>The 2024 debrief does</a:t>
                      </a:r>
                      <a:r>
                        <a:rPr lang="en-US" sz="2400" u="none" strike="noStrike" baseline="0" dirty="0">
                          <a:effectLst/>
                          <a:latin typeface="Times New Roman" panose="02020603050405020304" pitchFamily="18" charset="0"/>
                          <a:cs typeface="Times New Roman" panose="02020603050405020304" pitchFamily="18" charset="0"/>
                        </a:rPr>
                        <a:t> </a:t>
                      </a:r>
                      <a:r>
                        <a:rPr lang="en-US" sz="2400" u="none" strike="noStrike" dirty="0">
                          <a:effectLst/>
                          <a:latin typeface="Times New Roman" panose="02020603050405020304" pitchFamily="18" charset="0"/>
                          <a:cs typeface="Times New Roman" panose="02020603050405020304" pitchFamily="18" charset="0"/>
                        </a:rPr>
                        <a:t>include question 1C 5, even detailing the questions in parts ‘a’ through ‘f’ (only ‘a’ is shown</a:t>
                      </a:r>
                      <a:r>
                        <a:rPr lang="en-US" sz="2400" u="none" strike="noStrike" baseline="0" dirty="0">
                          <a:effectLst/>
                          <a:latin typeface="Times New Roman" panose="02020603050405020304" pitchFamily="18" charset="0"/>
                          <a:cs typeface="Times New Roman" panose="02020603050405020304" pitchFamily="18" charset="0"/>
                        </a:rPr>
                        <a:t> here)</a:t>
                      </a:r>
                      <a:r>
                        <a:rPr lang="en-US" sz="2400" u="none" strike="noStrike" dirty="0">
                          <a:effectLst/>
                          <a:latin typeface="Times New Roman" panose="02020603050405020304" pitchFamily="18" charset="0"/>
                          <a:cs typeface="Times New Roman" panose="02020603050405020304" pitchFamily="18" charset="0"/>
                        </a:rPr>
                        <a:t>,</a:t>
                      </a:r>
                      <a:r>
                        <a:rPr lang="en-US" sz="2400" u="none" strike="noStrike" baseline="0" dirty="0">
                          <a:effectLst/>
                          <a:latin typeface="Times New Roman" panose="02020603050405020304" pitchFamily="18" charset="0"/>
                          <a:cs typeface="Times New Roman" panose="02020603050405020304" pitchFamily="18" charset="0"/>
                        </a:rPr>
                        <a:t> but it only shows the score for the whole section. W</a:t>
                      </a:r>
                      <a:r>
                        <a:rPr lang="en-US" sz="2400" u="none" strike="noStrike" dirty="0">
                          <a:effectLst/>
                          <a:latin typeface="Times New Roman" panose="02020603050405020304" pitchFamily="18" charset="0"/>
                          <a:cs typeface="Times New Roman" panose="02020603050405020304" pitchFamily="18" charset="0"/>
                        </a:rPr>
                        <a:t>e lost 1 point, but this does not specify which part (a through f) cost us that point, or if it was spread out over several parts. The other 6 questions in section 1C are not included, so we do not know where we lost the other three points in this section,</a:t>
                      </a:r>
                      <a:r>
                        <a:rPr lang="en-US" sz="2400" u="none" strike="noStrike" baseline="0" dirty="0">
                          <a:effectLst/>
                          <a:latin typeface="Times New Roman" panose="02020603050405020304" pitchFamily="18" charset="0"/>
                          <a:cs typeface="Times New Roman" panose="02020603050405020304" pitchFamily="18" charset="0"/>
                        </a:rPr>
                        <a:t> as shown in the summary.</a:t>
                      </a:r>
                      <a:endParaRPr lang="en-US" sz="2400" b="0" i="0" u="none" strike="noStrike" dirty="0">
                        <a:solidFill>
                          <a:srgbClr val="000000"/>
                        </a:solidFill>
                        <a:effectLst/>
                        <a:latin typeface="Times New Roman" panose="02020603050405020304" pitchFamily="18" charset="0"/>
                        <a:cs typeface="Times New Roman" panose="02020603050405020304" pitchFamily="18" charset="0"/>
                      </a:endParaRPr>
                    </a:p>
                  </a:txBody>
                  <a:tcPr marL="8131" marR="8131" marT="8131" marB="0">
                    <a:noFill/>
                  </a:tcPr>
                </a:tc>
                <a:extLst>
                  <a:ext uri="{0D108BD9-81ED-4DB2-BD59-A6C34878D82A}">
                    <a16:rowId xmlns:a16="http://schemas.microsoft.com/office/drawing/2014/main" val="517695366"/>
                  </a:ext>
                </a:extLst>
              </a:tr>
            </a:tbl>
          </a:graphicData>
        </a:graphic>
      </p:graphicFrame>
    </p:spTree>
    <p:extLst>
      <p:ext uri="{BB962C8B-B14F-4D97-AF65-F5344CB8AC3E}">
        <p14:creationId xmlns:p14="http://schemas.microsoft.com/office/powerpoint/2010/main" val="308213446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423087" y="313550"/>
            <a:ext cx="11102605" cy="2585321"/>
          </a:xfrm>
          <a:prstGeom prst="rect">
            <a:avLst/>
          </a:prstGeom>
        </p:spPr>
      </p:pic>
      <p:graphicFrame>
        <p:nvGraphicFramePr>
          <p:cNvPr id="4" name="Table 3"/>
          <p:cNvGraphicFramePr>
            <a:graphicFrameLocks noGrp="1"/>
          </p:cNvGraphicFramePr>
          <p:nvPr>
            <p:extLst>
              <p:ext uri="{D42A27DB-BD31-4B8C-83A1-F6EECF244321}">
                <p14:modId xmlns:p14="http://schemas.microsoft.com/office/powerpoint/2010/main" val="2500885919"/>
              </p:ext>
            </p:extLst>
          </p:nvPr>
        </p:nvGraphicFramePr>
        <p:xfrm>
          <a:off x="423087" y="3053858"/>
          <a:ext cx="10515600" cy="3134291"/>
        </p:xfrm>
        <a:graphic>
          <a:graphicData uri="http://schemas.openxmlformats.org/drawingml/2006/table">
            <a:tbl>
              <a:tblPr>
                <a:tableStyleId>{5C22544A-7EE6-4342-B048-85BDC9FD1C3A}</a:tableStyleId>
              </a:tblPr>
              <a:tblGrid>
                <a:gridCol w="10515600">
                  <a:extLst>
                    <a:ext uri="{9D8B030D-6E8A-4147-A177-3AD203B41FA5}">
                      <a16:colId xmlns:a16="http://schemas.microsoft.com/office/drawing/2014/main" val="3961761831"/>
                    </a:ext>
                  </a:extLst>
                </a:gridCol>
              </a:tblGrid>
              <a:tr h="3134291">
                <a:tc>
                  <a:txBody>
                    <a:bodyPr/>
                    <a:lstStyle/>
                    <a:p>
                      <a:pPr algn="l" fontAlgn="t"/>
                      <a:r>
                        <a:rPr lang="en-US" sz="2400" u="none" strike="noStrike" dirty="0">
                          <a:effectLst/>
                          <a:latin typeface="Times New Roman" panose="02020603050405020304" pitchFamily="18" charset="0"/>
                          <a:cs typeface="Times New Roman" panose="02020603050405020304" pitchFamily="18" charset="0"/>
                        </a:rPr>
                        <a:t>Section 1D is covered in more detail, though still, only 5 of the 11 questions are addressed, and not every question shown has a separate point value. We lost a total of 18.25 points in this section: -3 points for Street Outreach; -9 points for RRH (our total number of RRH beds went down by 35 beds,</a:t>
                      </a:r>
                      <a:r>
                        <a:rPr lang="en-US" sz="2400" u="none" strike="noStrike" baseline="0" dirty="0">
                          <a:effectLst/>
                          <a:latin typeface="Times New Roman" panose="02020603050405020304" pitchFamily="18" charset="0"/>
                          <a:cs typeface="Times New Roman" panose="02020603050405020304" pitchFamily="18" charset="0"/>
                        </a:rPr>
                        <a:t> out of close to 500, </a:t>
                      </a:r>
                      <a:r>
                        <a:rPr lang="en-US" sz="2400" u="none" strike="noStrike" dirty="0">
                          <a:effectLst/>
                          <a:latin typeface="Times New Roman" panose="02020603050405020304" pitchFamily="18" charset="0"/>
                          <a:cs typeface="Times New Roman" panose="02020603050405020304" pitchFamily="18" charset="0"/>
                        </a:rPr>
                        <a:t>compared to 2023); and -.75 points related to including people with lived experience of homelessness. We do not know where we lost the remaining -5.5 points. On the bright side, we received all available points for collaborating with Public Health Agencies in addressing infectious diseases, and for our Coordinated Entry processes.</a:t>
                      </a:r>
                      <a:endParaRPr lang="en-US" sz="2400" b="0" i="0" u="none" strike="noStrike" dirty="0">
                        <a:solidFill>
                          <a:srgbClr val="000000"/>
                        </a:solidFill>
                        <a:effectLst/>
                        <a:latin typeface="Times New Roman" panose="02020603050405020304" pitchFamily="18" charset="0"/>
                        <a:cs typeface="Times New Roman" panose="02020603050405020304" pitchFamily="18" charset="0"/>
                      </a:endParaRPr>
                    </a:p>
                  </a:txBody>
                  <a:tcPr marL="8131" marR="8131" marT="8131" marB="0">
                    <a:noFill/>
                  </a:tcPr>
                </a:tc>
                <a:extLst>
                  <a:ext uri="{0D108BD9-81ED-4DB2-BD59-A6C34878D82A}">
                    <a16:rowId xmlns:a16="http://schemas.microsoft.com/office/drawing/2014/main" val="1976094640"/>
                  </a:ext>
                </a:extLst>
              </a:tr>
            </a:tbl>
          </a:graphicData>
        </a:graphic>
      </p:graphicFrame>
    </p:spTree>
    <p:extLst>
      <p:ext uri="{BB962C8B-B14F-4D97-AF65-F5344CB8AC3E}">
        <p14:creationId xmlns:p14="http://schemas.microsoft.com/office/powerpoint/2010/main" val="104812102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515125" y="219086"/>
            <a:ext cx="10906400" cy="2078887"/>
          </a:xfrm>
          <a:prstGeom prst="rect">
            <a:avLst/>
          </a:prstGeom>
        </p:spPr>
      </p:pic>
      <p:sp>
        <p:nvSpPr>
          <p:cNvPr id="3" name="TextBox 2"/>
          <p:cNvSpPr txBox="1"/>
          <p:nvPr/>
        </p:nvSpPr>
        <p:spPr>
          <a:xfrm>
            <a:off x="960390" y="2348444"/>
            <a:ext cx="10015870" cy="830997"/>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We received all 18 points available for question 1E 2, but we lost 3 points in the other parts of Section 1E, and those details are not covered in the debrief. </a:t>
            </a:r>
          </a:p>
        </p:txBody>
      </p:sp>
      <p:pic>
        <p:nvPicPr>
          <p:cNvPr id="4" name="Picture 3"/>
          <p:cNvPicPr>
            <a:picLocks noChangeAspect="1"/>
          </p:cNvPicPr>
          <p:nvPr/>
        </p:nvPicPr>
        <p:blipFill>
          <a:blip r:embed="rId3"/>
          <a:stretch>
            <a:fillRect/>
          </a:stretch>
        </p:blipFill>
        <p:spPr>
          <a:xfrm>
            <a:off x="515125" y="3133225"/>
            <a:ext cx="10906400" cy="1287669"/>
          </a:xfrm>
          <a:prstGeom prst="rect">
            <a:avLst/>
          </a:prstGeom>
        </p:spPr>
      </p:pic>
      <p:graphicFrame>
        <p:nvGraphicFramePr>
          <p:cNvPr id="6" name="Table 5"/>
          <p:cNvGraphicFramePr>
            <a:graphicFrameLocks noGrp="1"/>
          </p:cNvGraphicFramePr>
          <p:nvPr>
            <p:extLst>
              <p:ext uri="{D42A27DB-BD31-4B8C-83A1-F6EECF244321}">
                <p14:modId xmlns:p14="http://schemas.microsoft.com/office/powerpoint/2010/main" val="233329857"/>
              </p:ext>
            </p:extLst>
          </p:nvPr>
        </p:nvGraphicFramePr>
        <p:xfrm>
          <a:off x="515126" y="4482873"/>
          <a:ext cx="11074361" cy="1105411"/>
        </p:xfrm>
        <a:graphic>
          <a:graphicData uri="http://schemas.openxmlformats.org/drawingml/2006/table">
            <a:tbl>
              <a:tblPr>
                <a:tableStyleId>{5C22544A-7EE6-4342-B048-85BDC9FD1C3A}</a:tableStyleId>
              </a:tblPr>
              <a:tblGrid>
                <a:gridCol w="11074361">
                  <a:extLst>
                    <a:ext uri="{9D8B030D-6E8A-4147-A177-3AD203B41FA5}">
                      <a16:colId xmlns:a16="http://schemas.microsoft.com/office/drawing/2014/main" val="1706975660"/>
                    </a:ext>
                  </a:extLst>
                </a:gridCol>
              </a:tblGrid>
              <a:tr h="870178">
                <a:tc>
                  <a:txBody>
                    <a:bodyPr/>
                    <a:lstStyle/>
                    <a:p>
                      <a:pPr algn="l" fontAlgn="t"/>
                      <a:r>
                        <a:rPr lang="en-US" sz="2400" u="none" strike="noStrike" dirty="0">
                          <a:effectLst/>
                          <a:latin typeface="Times New Roman" panose="02020603050405020304" pitchFamily="18" charset="0"/>
                          <a:cs typeface="Times New Roman" panose="02020603050405020304" pitchFamily="18" charset="0"/>
                        </a:rPr>
                        <a:t>In 2A, we lost 1 point for HMIS bed coverage rates. Our ES coverage was only 60%, due to a few large GA Motel projects still operating, and TH coverage was 42%, as a large Motel project for Asylum Seekers that had been classified as ES, was re-classified as TH. </a:t>
                      </a:r>
                      <a:endParaRPr lang="en-US" sz="2400" b="0" i="0" u="none" strike="noStrike" dirty="0">
                        <a:solidFill>
                          <a:srgbClr val="000000"/>
                        </a:solidFill>
                        <a:effectLst/>
                        <a:latin typeface="Times New Roman" panose="02020603050405020304" pitchFamily="18" charset="0"/>
                        <a:cs typeface="Times New Roman" panose="02020603050405020304" pitchFamily="18" charset="0"/>
                      </a:endParaRPr>
                    </a:p>
                  </a:txBody>
                  <a:tcPr marL="8131" marR="8131" marT="8131" marB="0">
                    <a:solidFill>
                      <a:schemeClr val="bg1"/>
                    </a:solidFill>
                  </a:tcPr>
                </a:tc>
                <a:extLst>
                  <a:ext uri="{0D108BD9-81ED-4DB2-BD59-A6C34878D82A}">
                    <a16:rowId xmlns:a16="http://schemas.microsoft.com/office/drawing/2014/main" val="888732022"/>
                  </a:ext>
                </a:extLst>
              </a:tr>
            </a:tbl>
          </a:graphicData>
        </a:graphic>
      </p:graphicFrame>
      <p:sp>
        <p:nvSpPr>
          <p:cNvPr id="7" name="TextBox 6"/>
          <p:cNvSpPr txBox="1"/>
          <p:nvPr/>
        </p:nvSpPr>
        <p:spPr>
          <a:xfrm>
            <a:off x="515125" y="5588284"/>
            <a:ext cx="9670866" cy="1200329"/>
          </a:xfrm>
          <a:prstGeom prst="rect">
            <a:avLst/>
          </a:prstGeom>
          <a:solidFill>
            <a:schemeClr val="bg1"/>
          </a:solidFill>
        </p:spPr>
        <p:txBody>
          <a:bodyPr wrap="square" rtlCol="0">
            <a:spAutoFit/>
          </a:bodyPr>
          <a:lstStyle/>
          <a:p>
            <a:r>
              <a:rPr lang="en-US" sz="2400" dirty="0">
                <a:latin typeface="Times New Roman" panose="02020603050405020304" pitchFamily="18" charset="0"/>
                <a:cs typeface="Times New Roman" panose="02020603050405020304" pitchFamily="18" charset="0"/>
              </a:rPr>
              <a:t>These projects provide PIT and HIC data, but do not regularly participate in our HMIS. We also lost 2 Points in Section 2B on the PIT itself, but no further details are provided here.</a:t>
            </a:r>
            <a:endParaRPr lang="en-US" sz="2400" dirty="0">
              <a:solidFill>
                <a:srgbClr val="00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17300237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444351" y="213648"/>
            <a:ext cx="11187667" cy="1869939"/>
          </a:xfrm>
          <a:prstGeom prst="rect">
            <a:avLst/>
          </a:prstGeom>
        </p:spPr>
      </p:pic>
      <p:sp>
        <p:nvSpPr>
          <p:cNvPr id="3" name="TextBox 2"/>
          <p:cNvSpPr txBox="1"/>
          <p:nvPr/>
        </p:nvSpPr>
        <p:spPr>
          <a:xfrm>
            <a:off x="626212" y="2339163"/>
            <a:ext cx="10823944" cy="3416320"/>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We lost 15 points in section 2C, which was covered in some detail, indicating it was a trouble spot for many </a:t>
            </a:r>
            <a:r>
              <a:rPr lang="en-US" sz="2400" dirty="0" err="1">
                <a:latin typeface="Times New Roman" panose="02020603050405020304" pitchFamily="18" charset="0"/>
                <a:cs typeface="Times New Roman" panose="02020603050405020304" pitchFamily="18" charset="0"/>
              </a:rPr>
              <a:t>CoCs</a:t>
            </a:r>
            <a:r>
              <a:rPr lang="en-US" sz="2400" dirty="0">
                <a:latin typeface="Times New Roman" panose="02020603050405020304" pitchFamily="18" charset="0"/>
                <a:cs typeface="Times New Roman" panose="02020603050405020304" pitchFamily="18" charset="0"/>
              </a:rPr>
              <a:t>. 2C covers System Performance Measures. There are 7 Measures, but only 6 are currently reported, and only 5 are covered in this debrief. They are not in numerical order. </a:t>
            </a:r>
          </a:p>
          <a:p>
            <a:r>
              <a:rPr lang="en-US" sz="2400" dirty="0">
                <a:latin typeface="Times New Roman" panose="02020603050405020304" pitchFamily="18" charset="0"/>
                <a:cs typeface="Times New Roman" panose="02020603050405020304" pitchFamily="18" charset="0"/>
              </a:rPr>
              <a:t>2C-1 looks at Measure 5 - reducing the number of people becoming homeless for the first time. We received all 3 points available here because our number went down from the previous year and our narrative response addressed all the elements HUD was looking for: identifying reasons for becoming homeless and addressing those, implementing prevention and diversion initiatives, and discharge planning policies.</a:t>
            </a:r>
          </a:p>
        </p:txBody>
      </p:sp>
    </p:spTree>
    <p:extLst>
      <p:ext uri="{BB962C8B-B14F-4D97-AF65-F5344CB8AC3E}">
        <p14:creationId xmlns:p14="http://schemas.microsoft.com/office/powerpoint/2010/main" val="417674169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420539" y="249421"/>
            <a:ext cx="11267535" cy="2748959"/>
          </a:xfrm>
          <a:prstGeom prst="rect">
            <a:avLst/>
          </a:prstGeom>
        </p:spPr>
      </p:pic>
      <p:sp>
        <p:nvSpPr>
          <p:cNvPr id="3" name="TextBox 2"/>
          <p:cNvSpPr txBox="1"/>
          <p:nvPr/>
        </p:nvSpPr>
        <p:spPr>
          <a:xfrm>
            <a:off x="1063254" y="3189767"/>
            <a:ext cx="9462977" cy="3046988"/>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 </a:t>
            </a:r>
            <a:r>
              <a:rPr lang="en-US" sz="2400" dirty="0" smtClean="0">
                <a:latin typeface="Times New Roman" panose="02020603050405020304" pitchFamily="18" charset="0"/>
                <a:cs typeface="Times New Roman" panose="02020603050405020304" pitchFamily="18" charset="0"/>
              </a:rPr>
              <a:t>2C-2 </a:t>
            </a:r>
            <a:r>
              <a:rPr lang="en-US" sz="2400" dirty="0">
                <a:latin typeface="Times New Roman" panose="02020603050405020304" pitchFamily="18" charset="0"/>
                <a:cs typeface="Times New Roman" panose="02020603050405020304" pitchFamily="18" charset="0"/>
              </a:rPr>
              <a:t>looks at Measure 1: the length of time homeless. We received only 2 of 13 possible points here (8+5). Our Average LOTH went up between 2023 and 2024 - only by 2 days, but any movement in the wrong direction means no points, and the accompanying narrative only receive 2 of 5 possible points. 2C-3, Measure 7, looks at exits to Permanent Housing. Overall, we exited about 100 fewer people to PH in 2024 than we had in 2023, but our retention in PH was very high, and our narrative must have been good because we managed </a:t>
            </a:r>
            <a:r>
              <a:rPr lang="en-US" sz="2400" dirty="0" smtClean="0">
                <a:latin typeface="Times New Roman" panose="02020603050405020304" pitchFamily="18" charset="0"/>
                <a:cs typeface="Times New Roman" panose="02020603050405020304" pitchFamily="18" charset="0"/>
              </a:rPr>
              <a:t>to get </a:t>
            </a:r>
            <a:r>
              <a:rPr lang="en-US" sz="2400" dirty="0">
                <a:latin typeface="Times New Roman" panose="02020603050405020304" pitchFamily="18" charset="0"/>
                <a:cs typeface="Times New Roman" panose="02020603050405020304" pitchFamily="18" charset="0"/>
              </a:rPr>
              <a:t>10 of 13 points here.</a:t>
            </a:r>
          </a:p>
        </p:txBody>
      </p:sp>
    </p:spTree>
    <p:extLst>
      <p:ext uri="{BB962C8B-B14F-4D97-AF65-F5344CB8AC3E}">
        <p14:creationId xmlns:p14="http://schemas.microsoft.com/office/powerpoint/2010/main" val="247290168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460854" y="376791"/>
            <a:ext cx="11151526" cy="1813515"/>
          </a:xfrm>
          <a:prstGeom prst="rect">
            <a:avLst/>
          </a:prstGeom>
        </p:spPr>
      </p:pic>
      <p:sp>
        <p:nvSpPr>
          <p:cNvPr id="5" name="TextBox 4"/>
          <p:cNvSpPr txBox="1"/>
          <p:nvPr/>
        </p:nvSpPr>
        <p:spPr>
          <a:xfrm>
            <a:off x="786809" y="2190306"/>
            <a:ext cx="10653824" cy="3785652"/>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2C-4 looks at Measure 2: returns to homelessness - people who had exited to permanent destinations, but end up back in the homeless response system. Our number of returns went down between 2023 and 2024, and we received all 8 points here. 2C-5 covers Measure 4, which looks for increases in employment and non-employment income for stayers and leavers, though the specific elements in the debrief only looked at leavers - people who exited CoC funded projects during the reporting period. Our number of leavers with cash income went down - only by 1, but still down. Our number of leavers with non-employment income actually went up, but only by 2 people and HUD was looking for a more significant increase. We received no points for those numbers, but our narratives were ok, so 3 of 7 here.</a:t>
            </a:r>
          </a:p>
        </p:txBody>
      </p:sp>
    </p:spTree>
    <p:extLst>
      <p:ext uri="{BB962C8B-B14F-4D97-AF65-F5344CB8AC3E}">
        <p14:creationId xmlns:p14="http://schemas.microsoft.com/office/powerpoint/2010/main" val="401391341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493860" y="540931"/>
            <a:ext cx="11134164" cy="1564315"/>
          </a:xfrm>
          <a:prstGeom prst="rect">
            <a:avLst/>
          </a:prstGeom>
        </p:spPr>
      </p:pic>
      <p:graphicFrame>
        <p:nvGraphicFramePr>
          <p:cNvPr id="6" name="Table 5"/>
          <p:cNvGraphicFramePr>
            <a:graphicFrameLocks noGrp="1"/>
          </p:cNvGraphicFramePr>
          <p:nvPr>
            <p:extLst>
              <p:ext uri="{D42A27DB-BD31-4B8C-83A1-F6EECF244321}">
                <p14:modId xmlns:p14="http://schemas.microsoft.com/office/powerpoint/2010/main" val="3937477743"/>
              </p:ext>
            </p:extLst>
          </p:nvPr>
        </p:nvGraphicFramePr>
        <p:xfrm>
          <a:off x="493860" y="2275368"/>
          <a:ext cx="11134164" cy="1935126"/>
        </p:xfrm>
        <a:graphic>
          <a:graphicData uri="http://schemas.openxmlformats.org/drawingml/2006/table">
            <a:tbl>
              <a:tblPr>
                <a:tableStyleId>{5C22544A-7EE6-4342-B048-85BDC9FD1C3A}</a:tableStyleId>
              </a:tblPr>
              <a:tblGrid>
                <a:gridCol w="11134164">
                  <a:extLst>
                    <a:ext uri="{9D8B030D-6E8A-4147-A177-3AD203B41FA5}">
                      <a16:colId xmlns:a16="http://schemas.microsoft.com/office/drawing/2014/main" val="3885809186"/>
                    </a:ext>
                  </a:extLst>
                </a:gridCol>
              </a:tblGrid>
              <a:tr h="1935126">
                <a:tc>
                  <a:txBody>
                    <a:bodyPr/>
                    <a:lstStyle/>
                    <a:p>
                      <a:pPr algn="l" fontAlgn="t"/>
                      <a:r>
                        <a:rPr lang="en-US" sz="2400" u="none" strike="noStrike" dirty="0">
                          <a:effectLst/>
                          <a:latin typeface="Times New Roman" panose="02020603050405020304" pitchFamily="18" charset="0"/>
                          <a:cs typeface="Times New Roman" panose="02020603050405020304" pitchFamily="18" charset="0"/>
                        </a:rPr>
                        <a:t>3A-1 and 3A-2 were each worth 7 points. We did not get any. These points were specifically for New Projects that included written commitments from Housing and/or Healthcare providers to provide housing or healthcare services to clients in the proposed new project. We did not have any new proposals that included these, so we did not get any of these 14 points.</a:t>
                      </a:r>
                      <a:endParaRPr lang="en-US" sz="2400" b="0" i="0" u="none" strike="noStrike" dirty="0">
                        <a:solidFill>
                          <a:srgbClr val="000000"/>
                        </a:solidFill>
                        <a:effectLst/>
                        <a:latin typeface="Times New Roman" panose="02020603050405020304" pitchFamily="18" charset="0"/>
                        <a:cs typeface="Times New Roman" panose="02020603050405020304" pitchFamily="18" charset="0"/>
                      </a:endParaRPr>
                    </a:p>
                  </a:txBody>
                  <a:tcPr marL="8131" marR="8131" marT="8131" marB="0">
                    <a:solidFill>
                      <a:schemeClr val="bg1"/>
                    </a:solidFill>
                  </a:tcPr>
                </a:tc>
                <a:extLst>
                  <a:ext uri="{0D108BD9-81ED-4DB2-BD59-A6C34878D82A}">
                    <a16:rowId xmlns:a16="http://schemas.microsoft.com/office/drawing/2014/main" val="2681973121"/>
                  </a:ext>
                </a:extLst>
              </a:tr>
            </a:tbl>
          </a:graphicData>
        </a:graphic>
      </p:graphicFrame>
    </p:spTree>
    <p:extLst>
      <p:ext uri="{BB962C8B-B14F-4D97-AF65-F5344CB8AC3E}">
        <p14:creationId xmlns:p14="http://schemas.microsoft.com/office/powerpoint/2010/main" val="199638634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836650" y="194376"/>
            <a:ext cx="10625248" cy="3881717"/>
          </a:xfrm>
          <a:prstGeom prst="rect">
            <a:avLst/>
          </a:prstGeom>
        </p:spPr>
      </p:pic>
      <p:graphicFrame>
        <p:nvGraphicFramePr>
          <p:cNvPr id="4" name="Table 3"/>
          <p:cNvGraphicFramePr>
            <a:graphicFrameLocks noGrp="1"/>
          </p:cNvGraphicFramePr>
          <p:nvPr>
            <p:extLst>
              <p:ext uri="{D42A27DB-BD31-4B8C-83A1-F6EECF244321}">
                <p14:modId xmlns:p14="http://schemas.microsoft.com/office/powerpoint/2010/main" val="349688688"/>
              </p:ext>
            </p:extLst>
          </p:nvPr>
        </p:nvGraphicFramePr>
        <p:xfrm>
          <a:off x="836650" y="4164028"/>
          <a:ext cx="10515605" cy="1471171"/>
        </p:xfrm>
        <a:graphic>
          <a:graphicData uri="http://schemas.openxmlformats.org/drawingml/2006/table">
            <a:tbl>
              <a:tblPr>
                <a:tableStyleId>{5C22544A-7EE6-4342-B048-85BDC9FD1C3A}</a:tableStyleId>
              </a:tblPr>
              <a:tblGrid>
                <a:gridCol w="10515605">
                  <a:extLst>
                    <a:ext uri="{9D8B030D-6E8A-4147-A177-3AD203B41FA5}">
                      <a16:colId xmlns:a16="http://schemas.microsoft.com/office/drawing/2014/main" val="2355567645"/>
                    </a:ext>
                  </a:extLst>
                </a:gridCol>
              </a:tblGrid>
              <a:tr h="1240915">
                <a:tc>
                  <a:txBody>
                    <a:bodyPr/>
                    <a:lstStyle/>
                    <a:p>
                      <a:pPr algn="l" fontAlgn="t"/>
                      <a:r>
                        <a:rPr lang="en-US" sz="2400" u="none" strike="noStrike" dirty="0">
                          <a:effectLst/>
                          <a:latin typeface="Times New Roman" panose="02020603050405020304" pitchFamily="18" charset="0"/>
                          <a:cs typeface="Times New Roman" panose="02020603050405020304" pitchFamily="18" charset="0"/>
                        </a:rPr>
                        <a:t>Overall, we lost a total of 59 points out of a possible 200. The details provided here show us where we lost 47.75 of those 59, leaving just 11.25 points unaccounted for. We have requested a more formal and more detailed debriefing specific to our application, but we have not heard back on that yet.</a:t>
                      </a:r>
                      <a:endParaRPr lang="en-US" sz="2400" b="0" i="0" u="none" strike="noStrike" dirty="0">
                        <a:solidFill>
                          <a:srgbClr val="000000"/>
                        </a:solidFill>
                        <a:effectLst/>
                        <a:latin typeface="Times New Roman" panose="02020603050405020304" pitchFamily="18" charset="0"/>
                        <a:cs typeface="Times New Roman" panose="02020603050405020304" pitchFamily="18" charset="0"/>
                      </a:endParaRPr>
                    </a:p>
                  </a:txBody>
                  <a:tcPr marL="8131" marR="8131" marT="8131" marB="0">
                    <a:solidFill>
                      <a:schemeClr val="bg1"/>
                    </a:solidFill>
                  </a:tcPr>
                </a:tc>
                <a:extLst>
                  <a:ext uri="{0D108BD9-81ED-4DB2-BD59-A6C34878D82A}">
                    <a16:rowId xmlns:a16="http://schemas.microsoft.com/office/drawing/2014/main" val="1117892581"/>
                  </a:ext>
                </a:extLst>
              </a:tr>
            </a:tbl>
          </a:graphicData>
        </a:graphic>
      </p:graphicFrame>
    </p:spTree>
    <p:extLst>
      <p:ext uri="{BB962C8B-B14F-4D97-AF65-F5344CB8AC3E}">
        <p14:creationId xmlns:p14="http://schemas.microsoft.com/office/powerpoint/2010/main" val="225828589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a:srcRect t="7306"/>
          <a:stretch/>
        </p:blipFill>
        <p:spPr>
          <a:xfrm>
            <a:off x="2672095" y="404037"/>
            <a:ext cx="6598978" cy="637953"/>
          </a:xfrm>
          <a:prstGeom prst="rect">
            <a:avLst/>
          </a:prstGeom>
        </p:spPr>
      </p:pic>
      <p:pic>
        <p:nvPicPr>
          <p:cNvPr id="3" name="Picture 2"/>
          <p:cNvPicPr>
            <a:picLocks noChangeAspect="1"/>
          </p:cNvPicPr>
          <p:nvPr/>
        </p:nvPicPr>
        <p:blipFill>
          <a:blip r:embed="rId3"/>
          <a:stretch>
            <a:fillRect/>
          </a:stretch>
        </p:blipFill>
        <p:spPr>
          <a:xfrm>
            <a:off x="2672095" y="1041990"/>
            <a:ext cx="6578933" cy="1828801"/>
          </a:xfrm>
          <a:prstGeom prst="rect">
            <a:avLst/>
          </a:prstGeom>
        </p:spPr>
      </p:pic>
      <p:sp>
        <p:nvSpPr>
          <p:cNvPr id="4" name="TextBox 3"/>
          <p:cNvSpPr txBox="1"/>
          <p:nvPr/>
        </p:nvSpPr>
        <p:spPr>
          <a:xfrm>
            <a:off x="1552353" y="3338623"/>
            <a:ext cx="8867554" cy="2677656"/>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While we lost 59 points overall, according to the Debrief, we were only 9.5 points below the Median Score. We received only 44.5 fewer points than the highest scoring CoC and 86.5 more points than the lowest scoring CoC.  However, the High, Low, and Median scores shown in the 2024 debrief are exactly the same as they were in 2023 - could be a bizarre coincidence, or they forgot to update those figures. I have a question in about that but have not heard back yet. </a:t>
            </a:r>
          </a:p>
        </p:txBody>
      </p:sp>
    </p:spTree>
    <p:extLst>
      <p:ext uri="{BB962C8B-B14F-4D97-AF65-F5344CB8AC3E}">
        <p14:creationId xmlns:p14="http://schemas.microsoft.com/office/powerpoint/2010/main" val="180407936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149963" y="198474"/>
            <a:ext cx="11786242" cy="3225209"/>
          </a:xfrm>
          <a:prstGeom prst="rect">
            <a:avLst/>
          </a:prstGeom>
        </p:spPr>
      </p:pic>
      <p:sp>
        <p:nvSpPr>
          <p:cNvPr id="3" name="TextBox 2"/>
          <p:cNvSpPr txBox="1"/>
          <p:nvPr/>
        </p:nvSpPr>
        <p:spPr>
          <a:xfrm>
            <a:off x="386563" y="3423683"/>
            <a:ext cx="11313042" cy="2677656"/>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These are our scores from the debriefs of the last few years, lined up as best as I could, because sometimes things get shifted around in the applications. </a:t>
            </a:r>
          </a:p>
          <a:p>
            <a:r>
              <a:rPr lang="en-US" sz="2400" dirty="0">
                <a:latin typeface="Times New Roman" panose="02020603050405020304" pitchFamily="18" charset="0"/>
                <a:cs typeface="Times New Roman" panose="02020603050405020304" pitchFamily="18" charset="0"/>
              </a:rPr>
              <a:t>In 2024 (orange), we got 70.5% of the available points. That's about a C- in letter grades. Last year (yellow) &amp; the year before (green), we were in the C/C+ range. In 2021 (blue) &amp; 2019 (purple) we were in the B range. There was no 2020 NOFO.  SPM is an area we consistently struggle with, and the all or nothing 14 points for Coordination with Housing and/or Healthcare in New Projects also hit us hard the last 2 years.  </a:t>
            </a:r>
          </a:p>
        </p:txBody>
      </p:sp>
    </p:spTree>
    <p:extLst>
      <p:ext uri="{BB962C8B-B14F-4D97-AF65-F5344CB8AC3E}">
        <p14:creationId xmlns:p14="http://schemas.microsoft.com/office/powerpoint/2010/main" val="134504596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stretch>
            <a:fillRect/>
          </a:stretch>
        </p:blipFill>
        <p:spPr>
          <a:xfrm>
            <a:off x="765101" y="641940"/>
            <a:ext cx="10702106" cy="655231"/>
          </a:xfrm>
          <a:prstGeom prst="rect">
            <a:avLst/>
          </a:prstGeom>
        </p:spPr>
      </p:pic>
      <p:sp>
        <p:nvSpPr>
          <p:cNvPr id="4" name="TextBox 3"/>
          <p:cNvSpPr txBox="1"/>
          <p:nvPr/>
        </p:nvSpPr>
        <p:spPr>
          <a:xfrm>
            <a:off x="765101" y="1297171"/>
            <a:ext cx="10702106" cy="5262979"/>
          </a:xfrm>
          <a:prstGeom prst="rect">
            <a:avLst/>
          </a:prstGeom>
          <a:noFill/>
        </p:spPr>
        <p:txBody>
          <a:bodyPr wrap="square" rtlCol="0">
            <a:spAutoFit/>
          </a:bodyPr>
          <a:lstStyle/>
          <a:p>
            <a:r>
              <a:rPr lang="en-US" sz="2400" dirty="0">
                <a:latin typeface="Times New Roman" panose="02020603050405020304" pitchFamily="18" charset="0"/>
                <a:cs typeface="Times New Roman" panose="02020603050405020304" pitchFamily="18" charset="0"/>
              </a:rPr>
              <a:t>Zooming in on our total scores from that chart, you can see that there has been a slow downward trend in the </a:t>
            </a:r>
            <a:r>
              <a:rPr lang="en-US" sz="2400" dirty="0" err="1">
                <a:latin typeface="Times New Roman" panose="02020603050405020304" pitchFamily="18" charset="0"/>
                <a:cs typeface="Times New Roman" panose="02020603050405020304" pitchFamily="18" charset="0"/>
              </a:rPr>
              <a:t>MCoC</a:t>
            </a:r>
            <a:r>
              <a:rPr lang="en-US" sz="2400" dirty="0">
                <a:latin typeface="Times New Roman" panose="02020603050405020304" pitchFamily="18" charset="0"/>
                <a:cs typeface="Times New Roman" panose="02020603050405020304" pitchFamily="18" charset="0"/>
              </a:rPr>
              <a:t> scores over the last few years. </a:t>
            </a:r>
          </a:p>
          <a:p>
            <a:r>
              <a:rPr lang="en-US" sz="2400" dirty="0">
                <a:latin typeface="Times New Roman" panose="02020603050405020304" pitchFamily="18" charset="0"/>
                <a:cs typeface="Times New Roman" panose="02020603050405020304" pitchFamily="18" charset="0"/>
              </a:rPr>
              <a:t>Obviously, there are a number of factors that play into this, and some of them – the cost of rents, the U.S. economy, global pandemics – are beyond our control. </a:t>
            </a:r>
          </a:p>
          <a:p>
            <a:r>
              <a:rPr lang="en-US" sz="2400" dirty="0">
                <a:latin typeface="Times New Roman" panose="02020603050405020304" pitchFamily="18" charset="0"/>
                <a:cs typeface="Times New Roman" panose="02020603050405020304" pitchFamily="18" charset="0"/>
              </a:rPr>
              <a:t>I also think the NOFO has gotten harder over time. We used to be able to score a few points with beautiful narratives that painted things in the best possible light. Now, especially last year, knowing HUD was paying close attention to </a:t>
            </a:r>
            <a:r>
              <a:rPr lang="en-US" sz="2400" dirty="0" err="1">
                <a:latin typeface="Times New Roman" panose="02020603050405020304" pitchFamily="18" charset="0"/>
                <a:cs typeface="Times New Roman" panose="02020603050405020304" pitchFamily="18" charset="0"/>
              </a:rPr>
              <a:t>MCoC</a:t>
            </a:r>
            <a:r>
              <a:rPr lang="en-US" sz="2400" dirty="0">
                <a:latin typeface="Times New Roman" panose="02020603050405020304" pitchFamily="18" charset="0"/>
                <a:cs typeface="Times New Roman" panose="02020603050405020304" pitchFamily="18" charset="0"/>
              </a:rPr>
              <a:t>, we were much more realistic in how we described what is happening and what we are doing. The NOFO is also much more data driven now, and while we do look at our data, and recognize patterns and trends, as a Continuum, we don’t do a lot to focus our efforts on actively shifting those numbers in the direction we want them to go. </a:t>
            </a:r>
          </a:p>
          <a:p>
            <a:r>
              <a:rPr lang="en-US" sz="2400" dirty="0">
                <a:latin typeface="Times New Roman" panose="02020603050405020304" pitchFamily="18" charset="0"/>
                <a:cs typeface="Times New Roman" panose="02020603050405020304" pitchFamily="18" charset="0"/>
              </a:rPr>
              <a:t>All of this is to say, there is room for improvement, and with our new Board,</a:t>
            </a:r>
          </a:p>
          <a:p>
            <a:r>
              <a:rPr lang="en-US" sz="2400" dirty="0">
                <a:latin typeface="Times New Roman" panose="02020603050405020304" pitchFamily="18" charset="0"/>
                <a:cs typeface="Times New Roman" panose="02020603050405020304" pitchFamily="18" charset="0"/>
              </a:rPr>
              <a:t>and new committee structure, I think things are going to get </a:t>
            </a:r>
            <a:r>
              <a:rPr lang="en-US" sz="2400" dirty="0" smtClean="0">
                <a:latin typeface="Times New Roman" panose="02020603050405020304" pitchFamily="18" charset="0"/>
                <a:cs typeface="Times New Roman" panose="02020603050405020304" pitchFamily="18" charset="0"/>
              </a:rPr>
              <a:t>better. </a:t>
            </a:r>
            <a:endParaRPr lang="en-US" sz="2400" dirty="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10087702"/>
      </p:ext>
    </p:extLst>
  </p:cSld>
  <p:clrMapOvr>
    <a:masterClrMapping/>
  </p:clrMapOvr>
</p:sld>
</file>

<file path=ppt/theme/theme1.xml><?xml version="1.0" encoding="utf-8"?>
<a:theme xmlns:a="http://schemas.openxmlformats.org/drawingml/2006/main" name="MaineHousing-1a">
  <a:themeElements>
    <a:clrScheme name="MaineHousingNew">
      <a:dk1>
        <a:srgbClr val="000000"/>
      </a:dk1>
      <a:lt1>
        <a:srgbClr val="FFFFFF"/>
      </a:lt1>
      <a:dk2>
        <a:srgbClr val="495869"/>
      </a:dk2>
      <a:lt2>
        <a:srgbClr val="EEECE1"/>
      </a:lt2>
      <a:accent1>
        <a:srgbClr val="495869"/>
      </a:accent1>
      <a:accent2>
        <a:srgbClr val="8AAF8E"/>
      </a:accent2>
      <a:accent3>
        <a:srgbClr val="F3C766"/>
      </a:accent3>
      <a:accent4>
        <a:srgbClr val="8CBDC8"/>
      </a:accent4>
      <a:accent5>
        <a:srgbClr val="899AAD"/>
      </a:accent5>
      <a:accent6>
        <a:srgbClr val="B9CFBB"/>
      </a:accent6>
      <a:hlink>
        <a:srgbClr val="495869"/>
      </a:hlink>
      <a:folHlink>
        <a:srgbClr val="8AAF8E"/>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MaineHousing 2020 - 26 Edison Drive.potx" id="{E877775F-E0E6-49AD-8F1A-22DF461E8368}" vid="{7F8E10EE-53B9-40DD-9075-5A5497849F93}"/>
    </a:ext>
  </a:extLst>
</a:theme>
</file>

<file path=docProps/app.xml><?xml version="1.0" encoding="utf-8"?>
<Properties xmlns="http://schemas.openxmlformats.org/officeDocument/2006/extended-properties" xmlns:vt="http://schemas.openxmlformats.org/officeDocument/2006/docPropsVTypes">
  <TotalTime>270</TotalTime>
  <Words>1575</Words>
  <Application>Microsoft Office PowerPoint</Application>
  <PresentationFormat>Widescreen</PresentationFormat>
  <Paragraphs>24</Paragraphs>
  <Slides>14</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14</vt:i4>
      </vt:variant>
    </vt:vector>
  </HeadingPairs>
  <TitlesOfParts>
    <vt:vector size="18" baseType="lpstr">
      <vt:lpstr>Arial</vt:lpstr>
      <vt:lpstr>Tahoma</vt:lpstr>
      <vt:lpstr>Times New Roman</vt:lpstr>
      <vt:lpstr>MaineHousing-1a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MaineHousing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Scott Tibbitts</dc:creator>
  <cp:lastModifiedBy>Scott Tibbitts</cp:lastModifiedBy>
  <cp:revision>23</cp:revision>
  <dcterms:created xsi:type="dcterms:W3CDTF">2025-06-25T15:38:04Z</dcterms:created>
  <dcterms:modified xsi:type="dcterms:W3CDTF">2025-07-09T12:00:29Z</dcterms:modified>
</cp:coreProperties>
</file>