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handoutMasterIdLst>
    <p:handoutMasterId r:id="rId30"/>
  </p:handoutMasterIdLst>
  <p:sldIdLst>
    <p:sldId id="256" r:id="rId17"/>
    <p:sldId id="257" r:id="rId18"/>
    <p:sldId id="269" r:id="rId19"/>
    <p:sldId id="260" r:id="rId20"/>
    <p:sldId id="258" r:id="rId21"/>
    <p:sldId id="261" r:id="rId22"/>
    <p:sldId id="259" r:id="rId23"/>
    <p:sldId id="262" r:id="rId24"/>
    <p:sldId id="263" r:id="rId25"/>
    <p:sldId id="264" r:id="rId26"/>
    <p:sldId id="265" r:id="rId27"/>
    <p:sldId id="266" r:id="rId28"/>
    <p:sldId id="26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1530" y="108"/>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86319-497A-49E6-8C70-1B27BEAED6D0}" type="datetimeFigureOut">
              <a:rPr lang="en-US" smtClean="0"/>
              <a:t>6/10/2025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A9F93-2FE1-4527-B833-22EC34370DC3}" type="slidenum">
              <a:rPr lang="en-US" smtClean="0"/>
              <a:t>‹#›</a:t>
            </a:fld>
            <a:endParaRPr lang="en-US"/>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3053520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16299376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a:t>Questions</a:t>
            </a:r>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08880993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70606847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7985345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40296104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30158916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56323009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11321099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38688291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796609354"/>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404244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526403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7315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7014066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2478092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33202933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6444664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791022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4896368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28490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Homeless Programs Funding</a:t>
            </a:r>
          </a:p>
        </p:txBody>
      </p:sp>
    </p:spTree>
    <p:extLst>
      <p:ext uri="{BB962C8B-B14F-4D97-AF65-F5344CB8AC3E}">
        <p14:creationId xmlns:p14="http://schemas.microsoft.com/office/powerpoint/2010/main" val="731491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0A60E-3EF2-242C-E623-6C9D1EFB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B8D85-CC03-0C52-B372-E6E7EC99ADDC}"/>
              </a:ext>
            </a:extLst>
          </p:cNvPr>
          <p:cNvSpPr>
            <a:spLocks noGrp="1"/>
          </p:cNvSpPr>
          <p:nvPr>
            <p:ph type="title"/>
          </p:nvPr>
        </p:nvSpPr>
        <p:spPr/>
        <p:txBody>
          <a:bodyPr>
            <a:normAutofit/>
          </a:bodyPr>
          <a:lstStyle/>
          <a:p>
            <a:pPr algn="ctr"/>
            <a:r>
              <a:rPr lang="en-US" dirty="0" smtClean="0"/>
              <a:t>Emergency Housing Relief Funds (State Legislature)</a:t>
            </a:r>
            <a:endParaRPr lang="en-US" dirty="0"/>
          </a:p>
        </p:txBody>
      </p:sp>
      <p:sp>
        <p:nvSpPr>
          <p:cNvPr id="3" name="Content Placeholder 2">
            <a:extLst>
              <a:ext uri="{FF2B5EF4-FFF2-40B4-BE49-F238E27FC236}">
                <a16:creationId xmlns:a16="http://schemas.microsoft.com/office/drawing/2014/main" id="{0EEF81C5-A1D8-E217-22AD-A93961DC1AA2}"/>
              </a:ext>
            </a:extLst>
          </p:cNvPr>
          <p:cNvSpPr>
            <a:spLocks noGrp="1"/>
          </p:cNvSpPr>
          <p:nvPr>
            <p:ph idx="1"/>
          </p:nvPr>
        </p:nvSpPr>
        <p:spPr/>
        <p:txBody>
          <a:bodyPr>
            <a:normAutofit lnSpcReduction="10000"/>
          </a:bodyPr>
          <a:lstStyle/>
          <a:p>
            <a:pPr marL="0" indent="0" algn="ctr">
              <a:buNone/>
            </a:pPr>
            <a:r>
              <a:rPr lang="en-US" sz="3500" b="1" dirty="0" smtClean="0"/>
              <a:t>2024- $13,500,000</a:t>
            </a:r>
            <a:endParaRPr lang="en-US" sz="3500" b="1" dirty="0"/>
          </a:p>
          <a:p>
            <a:endParaRPr lang="en-US" sz="1300" dirty="0"/>
          </a:p>
          <a:p>
            <a:r>
              <a:rPr lang="en-US" dirty="0" smtClean="0"/>
              <a:t>Transitional Housing - $4,403,500</a:t>
            </a:r>
          </a:p>
          <a:p>
            <a:pPr marL="457200" lvl="1" indent="0">
              <a:buNone/>
            </a:pPr>
            <a:r>
              <a:rPr lang="en-US" dirty="0" smtClean="0"/>
              <a:t>615 beds per night </a:t>
            </a:r>
            <a:r>
              <a:rPr lang="en-US" dirty="0"/>
              <a:t>(including </a:t>
            </a:r>
            <a:r>
              <a:rPr lang="en-US" dirty="0" smtClean="0"/>
              <a:t>beds </a:t>
            </a:r>
            <a:r>
              <a:rPr lang="en-US" dirty="0"/>
              <a:t>for Asylum Seekers)</a:t>
            </a:r>
          </a:p>
          <a:p>
            <a:pPr marL="457200" lvl="1" indent="0">
              <a:buNone/>
            </a:pPr>
            <a:endParaRPr lang="en-US" dirty="0" smtClean="0"/>
          </a:p>
          <a:p>
            <a:r>
              <a:rPr lang="en-US" dirty="0" smtClean="0"/>
              <a:t>2024-25 Warming Shelters - $2,054,944</a:t>
            </a:r>
            <a:endParaRPr lang="en-US" dirty="0"/>
          </a:p>
          <a:p>
            <a:pPr marL="457200" lvl="1" indent="0">
              <a:buNone/>
            </a:pPr>
            <a:r>
              <a:rPr lang="en-US" dirty="0" smtClean="0"/>
              <a:t>457 beds per night</a:t>
            </a:r>
          </a:p>
          <a:p>
            <a:pPr marL="457200" lvl="1" indent="0">
              <a:buNone/>
            </a:pPr>
            <a:endParaRPr lang="en-US" dirty="0"/>
          </a:p>
          <a:p>
            <a:r>
              <a:rPr lang="en-US" dirty="0" smtClean="0"/>
              <a:t>Long Term Solutions Grants - $7,041,556</a:t>
            </a:r>
            <a:endParaRPr lang="en-US" dirty="0"/>
          </a:p>
          <a:p>
            <a:pPr marL="457200" lvl="1" indent="0">
              <a:buNone/>
            </a:pPr>
            <a:r>
              <a:rPr lang="en-US" dirty="0" smtClean="0"/>
              <a:t>Various – not reconciled yet</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871188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0A60E-3EF2-242C-E623-6C9D1EFB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B8D85-CC03-0C52-B372-E6E7EC99ADDC}"/>
              </a:ext>
            </a:extLst>
          </p:cNvPr>
          <p:cNvSpPr>
            <a:spLocks noGrp="1"/>
          </p:cNvSpPr>
          <p:nvPr>
            <p:ph type="title"/>
          </p:nvPr>
        </p:nvSpPr>
        <p:spPr/>
        <p:txBody>
          <a:bodyPr>
            <a:normAutofit/>
          </a:bodyPr>
          <a:lstStyle/>
          <a:p>
            <a:pPr algn="ctr"/>
            <a:r>
              <a:rPr lang="en-US" dirty="0" smtClean="0"/>
              <a:t>Student Homelessness Prevention(State Legislature)</a:t>
            </a:r>
            <a:endParaRPr lang="en-US" dirty="0"/>
          </a:p>
        </p:txBody>
      </p:sp>
      <p:sp>
        <p:nvSpPr>
          <p:cNvPr id="3" name="Content Placeholder 2">
            <a:extLst>
              <a:ext uri="{FF2B5EF4-FFF2-40B4-BE49-F238E27FC236}">
                <a16:creationId xmlns:a16="http://schemas.microsoft.com/office/drawing/2014/main" id="{0EEF81C5-A1D8-E217-22AD-A93961DC1AA2}"/>
              </a:ext>
            </a:extLst>
          </p:cNvPr>
          <p:cNvSpPr>
            <a:spLocks noGrp="1"/>
          </p:cNvSpPr>
          <p:nvPr>
            <p:ph idx="1"/>
          </p:nvPr>
        </p:nvSpPr>
        <p:spPr/>
        <p:txBody>
          <a:bodyPr>
            <a:normAutofit/>
          </a:bodyPr>
          <a:lstStyle/>
          <a:p>
            <a:pPr marL="0" indent="0" algn="ctr">
              <a:buNone/>
            </a:pPr>
            <a:r>
              <a:rPr lang="en-US" sz="3500" b="1" dirty="0" smtClean="0"/>
              <a:t>2025-27 $2,000,000</a:t>
            </a:r>
            <a:endParaRPr lang="en-US" sz="3500" b="1" dirty="0"/>
          </a:p>
          <a:p>
            <a:endParaRPr lang="en-US" sz="1300" dirty="0"/>
          </a:p>
          <a:p>
            <a:r>
              <a:rPr lang="en-US" dirty="0" smtClean="0"/>
              <a:t>Five School Districts/Consortiums –</a:t>
            </a:r>
          </a:p>
          <a:p>
            <a:pPr lvl="1"/>
            <a:r>
              <a:rPr lang="en-US" dirty="0" smtClean="0"/>
              <a:t>Aroostook County</a:t>
            </a:r>
          </a:p>
          <a:p>
            <a:pPr lvl="1"/>
            <a:r>
              <a:rPr lang="en-US" dirty="0" smtClean="0"/>
              <a:t>Biddeford/York County</a:t>
            </a:r>
          </a:p>
          <a:p>
            <a:pPr lvl="1"/>
            <a:r>
              <a:rPr lang="en-US" dirty="0" smtClean="0"/>
              <a:t>Bath/</a:t>
            </a:r>
            <a:r>
              <a:rPr lang="en-US" dirty="0" err="1" smtClean="0"/>
              <a:t>Midcoast</a:t>
            </a:r>
            <a:endParaRPr lang="en-US" dirty="0" smtClean="0"/>
          </a:p>
          <a:p>
            <a:pPr lvl="1"/>
            <a:r>
              <a:rPr lang="en-US" dirty="0" smtClean="0"/>
              <a:t>Lewiston</a:t>
            </a:r>
          </a:p>
          <a:p>
            <a:pPr lvl="1"/>
            <a:r>
              <a:rPr lang="en-US" dirty="0" smtClean="0"/>
              <a:t>Portland</a:t>
            </a:r>
            <a:endParaRPr lang="en-US" dirty="0"/>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623548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0A60E-3EF2-242C-E623-6C9D1EFB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B8D85-CC03-0C52-B372-E6E7EC99ADDC}"/>
              </a:ext>
            </a:extLst>
          </p:cNvPr>
          <p:cNvSpPr>
            <a:spLocks noGrp="1"/>
          </p:cNvSpPr>
          <p:nvPr>
            <p:ph type="title"/>
          </p:nvPr>
        </p:nvSpPr>
        <p:spPr/>
        <p:txBody>
          <a:bodyPr>
            <a:normAutofit/>
          </a:bodyPr>
          <a:lstStyle/>
          <a:p>
            <a:pPr algn="ctr"/>
            <a:r>
              <a:rPr lang="en-US" dirty="0" smtClean="0"/>
              <a:t>Low Barrier Shelter Funding (State Legislature)</a:t>
            </a:r>
            <a:endParaRPr lang="en-US" dirty="0"/>
          </a:p>
        </p:txBody>
      </p:sp>
      <p:sp>
        <p:nvSpPr>
          <p:cNvPr id="3" name="Content Placeholder 2">
            <a:extLst>
              <a:ext uri="{FF2B5EF4-FFF2-40B4-BE49-F238E27FC236}">
                <a16:creationId xmlns:a16="http://schemas.microsoft.com/office/drawing/2014/main" id="{0EEF81C5-A1D8-E217-22AD-A93961DC1AA2}"/>
              </a:ext>
            </a:extLst>
          </p:cNvPr>
          <p:cNvSpPr>
            <a:spLocks noGrp="1"/>
          </p:cNvSpPr>
          <p:nvPr>
            <p:ph idx="1"/>
          </p:nvPr>
        </p:nvSpPr>
        <p:spPr/>
        <p:txBody>
          <a:bodyPr>
            <a:normAutofit/>
          </a:bodyPr>
          <a:lstStyle/>
          <a:p>
            <a:pPr marL="0" indent="0" algn="ctr">
              <a:buNone/>
            </a:pPr>
            <a:r>
              <a:rPr lang="en-US" sz="3500" b="1" dirty="0" smtClean="0"/>
              <a:t>2024-26 $</a:t>
            </a:r>
            <a:r>
              <a:rPr lang="en-US" sz="3500" b="1" dirty="0" smtClean="0"/>
              <a:t>7,500,000 for 3 years</a:t>
            </a:r>
          </a:p>
          <a:p>
            <a:pPr marL="0" indent="0" algn="ctr">
              <a:buNone/>
            </a:pPr>
            <a:r>
              <a:rPr lang="en-US" sz="3500" b="1" smtClean="0"/>
              <a:t>$2,500,000/year</a:t>
            </a:r>
            <a:endParaRPr lang="en-US" sz="3500" b="1" dirty="0"/>
          </a:p>
          <a:p>
            <a:endParaRPr lang="en-US" sz="1300" dirty="0"/>
          </a:p>
          <a:p>
            <a:r>
              <a:rPr lang="en-US" dirty="0" smtClean="0"/>
              <a:t>Five Identified Low Barrier Shelters –</a:t>
            </a:r>
          </a:p>
          <a:p>
            <a:pPr lvl="1"/>
            <a:r>
              <a:rPr lang="en-US" dirty="0" smtClean="0"/>
              <a:t>Elena’s Way</a:t>
            </a:r>
          </a:p>
          <a:p>
            <a:pPr lvl="1"/>
            <a:r>
              <a:rPr lang="en-US" dirty="0" smtClean="0"/>
              <a:t>Florence House</a:t>
            </a:r>
          </a:p>
          <a:p>
            <a:pPr lvl="1"/>
            <a:r>
              <a:rPr lang="en-US" dirty="0" smtClean="0"/>
              <a:t>Milestone Recovery</a:t>
            </a:r>
          </a:p>
          <a:p>
            <a:pPr lvl="1"/>
            <a:r>
              <a:rPr lang="en-US" dirty="0" err="1" smtClean="0"/>
              <a:t>MidMaine</a:t>
            </a:r>
            <a:r>
              <a:rPr lang="en-US" dirty="0" smtClean="0"/>
              <a:t> Homeless Shelter</a:t>
            </a:r>
          </a:p>
          <a:p>
            <a:pPr lvl="1"/>
            <a:r>
              <a:rPr lang="en-US" dirty="0" smtClean="0"/>
              <a:t>Hope House</a:t>
            </a:r>
            <a:endParaRPr lang="en-US" dirty="0"/>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2773029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0A60E-3EF2-242C-E623-6C9D1EFB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B8D85-CC03-0C52-B372-E6E7EC99ADDC}"/>
              </a:ext>
            </a:extLst>
          </p:cNvPr>
          <p:cNvSpPr>
            <a:spLocks noGrp="1"/>
          </p:cNvSpPr>
          <p:nvPr>
            <p:ph type="title"/>
          </p:nvPr>
        </p:nvSpPr>
        <p:spPr/>
        <p:txBody>
          <a:bodyPr>
            <a:normAutofit/>
          </a:bodyPr>
          <a:lstStyle/>
          <a:p>
            <a:pPr algn="ctr"/>
            <a:r>
              <a:rPr lang="en-US" dirty="0" smtClean="0"/>
              <a:t>Supportive Housing</a:t>
            </a:r>
            <a:endParaRPr lang="en-US" dirty="0"/>
          </a:p>
        </p:txBody>
      </p:sp>
      <p:sp>
        <p:nvSpPr>
          <p:cNvPr id="3" name="Content Placeholder 2">
            <a:extLst>
              <a:ext uri="{FF2B5EF4-FFF2-40B4-BE49-F238E27FC236}">
                <a16:creationId xmlns:a16="http://schemas.microsoft.com/office/drawing/2014/main" id="{0EEF81C5-A1D8-E217-22AD-A93961DC1AA2}"/>
              </a:ext>
            </a:extLst>
          </p:cNvPr>
          <p:cNvSpPr>
            <a:spLocks noGrp="1"/>
          </p:cNvSpPr>
          <p:nvPr>
            <p:ph idx="1"/>
          </p:nvPr>
        </p:nvSpPr>
        <p:spPr>
          <a:xfrm>
            <a:off x="628650" y="1532709"/>
            <a:ext cx="7886700" cy="4644254"/>
          </a:xfrm>
        </p:spPr>
        <p:txBody>
          <a:bodyPr>
            <a:normAutofit fontScale="92500" lnSpcReduction="10000"/>
          </a:bodyPr>
          <a:lstStyle/>
          <a:p>
            <a:endParaRPr lang="en-US" sz="1300" dirty="0"/>
          </a:p>
          <a:p>
            <a:r>
              <a:rPr lang="en-US" dirty="0" smtClean="0"/>
              <a:t>HOME ARP - $13,150,000</a:t>
            </a:r>
          </a:p>
          <a:p>
            <a:pPr marL="457200" lvl="1" indent="0">
              <a:buNone/>
            </a:pPr>
            <a:r>
              <a:rPr lang="en-US" dirty="0" smtClean="0"/>
              <a:t>5 projects/71 units – Bangor, Augusta, Lewiston and Kittery</a:t>
            </a:r>
            <a:endParaRPr lang="en-US" dirty="0"/>
          </a:p>
          <a:p>
            <a:pPr marL="457200" lvl="1" indent="0">
              <a:buNone/>
            </a:pPr>
            <a:endParaRPr lang="en-US" dirty="0" smtClean="0"/>
          </a:p>
          <a:p>
            <a:r>
              <a:rPr lang="en-US" dirty="0" smtClean="0"/>
              <a:t>2024 Supportive Housing (State HOME) – </a:t>
            </a:r>
          </a:p>
          <a:p>
            <a:pPr marL="457200" lvl="1" indent="0">
              <a:buNone/>
            </a:pPr>
            <a:r>
              <a:rPr lang="en-US" sz="2800" dirty="0" smtClean="0"/>
              <a:t>$4,340,000</a:t>
            </a:r>
            <a:endParaRPr lang="en-US" sz="2800" dirty="0"/>
          </a:p>
          <a:p>
            <a:pPr marL="457200" lvl="1" indent="0">
              <a:buNone/>
            </a:pPr>
            <a:r>
              <a:rPr lang="en-US" dirty="0" smtClean="0"/>
              <a:t>2 projects/19 units – Auburn and Saco</a:t>
            </a:r>
            <a:endParaRPr lang="en-US" dirty="0"/>
          </a:p>
          <a:p>
            <a:pPr marL="457200" lvl="1" indent="0">
              <a:buNone/>
            </a:pPr>
            <a:endParaRPr lang="en-US" dirty="0"/>
          </a:p>
          <a:p>
            <a:r>
              <a:rPr lang="en-US" dirty="0" smtClean="0"/>
              <a:t>Home for Good – (State) approximately $40,000,000</a:t>
            </a:r>
            <a:endParaRPr lang="en-US" dirty="0"/>
          </a:p>
          <a:p>
            <a:pPr marL="457200" lvl="1" indent="0">
              <a:buNone/>
            </a:pPr>
            <a:r>
              <a:rPr lang="en-US" dirty="0" smtClean="0"/>
              <a:t>5 </a:t>
            </a:r>
            <a:r>
              <a:rPr lang="en-US" smtClean="0"/>
              <a:t>projects/138 units </a:t>
            </a:r>
            <a:r>
              <a:rPr lang="en-US" dirty="0" smtClean="0"/>
              <a:t>– Bangor, Augusta, Auburn, Portland and Sanford</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60928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F1C1-D6B6-4C4F-4A8F-07D2A6DFE788}"/>
              </a:ext>
            </a:extLst>
          </p:cNvPr>
          <p:cNvSpPr>
            <a:spLocks noGrp="1"/>
          </p:cNvSpPr>
          <p:nvPr>
            <p:ph type="title"/>
          </p:nvPr>
        </p:nvSpPr>
        <p:spPr/>
        <p:txBody>
          <a:bodyPr>
            <a:normAutofit fontScale="90000"/>
          </a:bodyPr>
          <a:lstStyle/>
          <a:p>
            <a:pPr algn="ctr"/>
            <a:r>
              <a:rPr lang="en-US" dirty="0"/>
              <a:t>ESHAP - Emergency Shelter and Housing Assistance Program</a:t>
            </a:r>
          </a:p>
        </p:txBody>
      </p:sp>
      <p:sp>
        <p:nvSpPr>
          <p:cNvPr id="3" name="Content Placeholder 2">
            <a:extLst>
              <a:ext uri="{FF2B5EF4-FFF2-40B4-BE49-F238E27FC236}">
                <a16:creationId xmlns:a16="http://schemas.microsoft.com/office/drawing/2014/main" id="{E8050156-5086-90EA-45B5-6C0803FA2F29}"/>
              </a:ext>
            </a:extLst>
          </p:cNvPr>
          <p:cNvSpPr>
            <a:spLocks noGrp="1"/>
          </p:cNvSpPr>
          <p:nvPr>
            <p:ph idx="1"/>
          </p:nvPr>
        </p:nvSpPr>
        <p:spPr/>
        <p:txBody>
          <a:bodyPr/>
          <a:lstStyle/>
          <a:p>
            <a:endParaRPr lang="en-US" dirty="0"/>
          </a:p>
          <a:p>
            <a:r>
              <a:rPr lang="en-US" dirty="0"/>
              <a:t>Emergency Solution Grant Funds– $1,391,803</a:t>
            </a:r>
          </a:p>
          <a:p>
            <a:r>
              <a:rPr lang="en-US" dirty="0"/>
              <a:t>State Home Funds - $3,500,000</a:t>
            </a:r>
          </a:p>
          <a:p>
            <a:r>
              <a:rPr lang="en-US" dirty="0"/>
              <a:t>State General Funds - $2,500,000</a:t>
            </a:r>
          </a:p>
          <a:p>
            <a:endParaRPr lang="en-US" dirty="0"/>
          </a:p>
          <a:p>
            <a:r>
              <a:rPr lang="en-US" dirty="0"/>
              <a:t>2025 Total Funding -  $7,391,803 (46 programs)</a:t>
            </a:r>
          </a:p>
          <a:p>
            <a:endParaRPr lang="en-US" dirty="0"/>
          </a:p>
        </p:txBody>
      </p:sp>
    </p:spTree>
    <p:extLst>
      <p:ext uri="{BB962C8B-B14F-4D97-AF65-F5344CB8AC3E}">
        <p14:creationId xmlns:p14="http://schemas.microsoft.com/office/powerpoint/2010/main" val="4279154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F1C1-D6B6-4C4F-4A8F-07D2A6DFE788}"/>
              </a:ext>
            </a:extLst>
          </p:cNvPr>
          <p:cNvSpPr>
            <a:spLocks noGrp="1"/>
          </p:cNvSpPr>
          <p:nvPr>
            <p:ph type="title"/>
          </p:nvPr>
        </p:nvSpPr>
        <p:spPr/>
        <p:txBody>
          <a:bodyPr>
            <a:normAutofit fontScale="90000"/>
          </a:bodyPr>
          <a:lstStyle/>
          <a:p>
            <a:pPr algn="ctr"/>
            <a:r>
              <a:rPr lang="en-US" dirty="0" smtClean="0"/>
              <a:t>City of Portland – ESG</a:t>
            </a:r>
            <a:br>
              <a:rPr lang="en-US" dirty="0" smtClean="0"/>
            </a:br>
            <a:r>
              <a:rPr lang="en-US" dirty="0"/>
              <a:t>E</a:t>
            </a:r>
            <a:r>
              <a:rPr lang="en-US" dirty="0" smtClean="0"/>
              <a:t>mergency Solutions Grant Funds</a:t>
            </a:r>
            <a:endParaRPr lang="en-US" dirty="0"/>
          </a:p>
        </p:txBody>
      </p:sp>
      <p:sp>
        <p:nvSpPr>
          <p:cNvPr id="3" name="Content Placeholder 2">
            <a:extLst>
              <a:ext uri="{FF2B5EF4-FFF2-40B4-BE49-F238E27FC236}">
                <a16:creationId xmlns:a16="http://schemas.microsoft.com/office/drawing/2014/main" id="{E8050156-5086-90EA-45B5-6C0803FA2F29}"/>
              </a:ext>
            </a:extLst>
          </p:cNvPr>
          <p:cNvSpPr>
            <a:spLocks noGrp="1"/>
          </p:cNvSpPr>
          <p:nvPr>
            <p:ph idx="1"/>
          </p:nvPr>
        </p:nvSpPr>
        <p:spPr/>
        <p:txBody>
          <a:bodyPr/>
          <a:lstStyle/>
          <a:p>
            <a:endParaRPr lang="en-US" dirty="0"/>
          </a:p>
          <a:p>
            <a:r>
              <a:rPr lang="en-US" dirty="0" smtClean="0"/>
              <a:t>2025 </a:t>
            </a:r>
            <a:r>
              <a:rPr lang="en-US" dirty="0"/>
              <a:t>Total Funding -  </a:t>
            </a:r>
            <a:r>
              <a:rPr lang="en-US" dirty="0" smtClean="0"/>
              <a:t>$161,146 </a:t>
            </a:r>
          </a:p>
          <a:p>
            <a:endParaRPr lang="en-US" dirty="0" smtClean="0"/>
          </a:p>
          <a:p>
            <a:pPr marL="0" indent="0">
              <a:buNone/>
            </a:pPr>
            <a:r>
              <a:rPr lang="en-US" dirty="0" smtClean="0"/>
              <a:t>Pays a portion staffing for Homeless Services Center and the Family Shelter in housing navigation and rapid rehousing and HMIS </a:t>
            </a:r>
            <a:r>
              <a:rPr lang="en-US" smtClean="0"/>
              <a:t>data entry.</a:t>
            </a:r>
            <a:endParaRPr lang="en-US" dirty="0" smtClean="0"/>
          </a:p>
          <a:p>
            <a:pPr marL="0" indent="0">
              <a:buNone/>
            </a:pPr>
            <a:endParaRPr lang="en-US" dirty="0"/>
          </a:p>
        </p:txBody>
      </p:sp>
    </p:spTree>
    <p:extLst>
      <p:ext uri="{BB962C8B-B14F-4D97-AF65-F5344CB8AC3E}">
        <p14:creationId xmlns:p14="http://schemas.microsoft.com/office/powerpoint/2010/main" val="573531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4F44A-0315-AEB5-7CE2-72136C85F3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55DDFD-6C88-17DF-FB60-5508FD3D842D}"/>
              </a:ext>
            </a:extLst>
          </p:cNvPr>
          <p:cNvSpPr>
            <a:spLocks noGrp="1"/>
          </p:cNvSpPr>
          <p:nvPr>
            <p:ph type="title"/>
          </p:nvPr>
        </p:nvSpPr>
        <p:spPr/>
        <p:txBody>
          <a:bodyPr>
            <a:normAutofit/>
          </a:bodyPr>
          <a:lstStyle/>
          <a:p>
            <a:pPr algn="ctr"/>
            <a:r>
              <a:rPr lang="en-US" dirty="0"/>
              <a:t>ESHAP - Shelter Repair Program </a:t>
            </a:r>
          </a:p>
        </p:txBody>
      </p:sp>
      <p:sp>
        <p:nvSpPr>
          <p:cNvPr id="3" name="Content Placeholder 2">
            <a:extLst>
              <a:ext uri="{FF2B5EF4-FFF2-40B4-BE49-F238E27FC236}">
                <a16:creationId xmlns:a16="http://schemas.microsoft.com/office/drawing/2014/main" id="{9A29DA2C-DB35-C614-9E7F-9052D53655FA}"/>
              </a:ext>
            </a:extLst>
          </p:cNvPr>
          <p:cNvSpPr>
            <a:spLocks noGrp="1"/>
          </p:cNvSpPr>
          <p:nvPr>
            <p:ph idx="1"/>
          </p:nvPr>
        </p:nvSpPr>
        <p:spPr/>
        <p:txBody>
          <a:bodyPr/>
          <a:lstStyle/>
          <a:p>
            <a:endParaRPr lang="en-US" dirty="0"/>
          </a:p>
          <a:p>
            <a:r>
              <a:rPr lang="en-US" dirty="0"/>
              <a:t>2016-2022 – 17 Forgivable Loans</a:t>
            </a:r>
          </a:p>
          <a:p>
            <a:r>
              <a:rPr lang="en-US" dirty="0"/>
              <a:t>Total Funding - $1,647,706 (State HOME)</a:t>
            </a:r>
          </a:p>
          <a:p>
            <a:endParaRPr lang="en-US" dirty="0"/>
          </a:p>
          <a:p>
            <a:r>
              <a:rPr lang="en-US" dirty="0"/>
              <a:t>2023 – To date (6/2/25)18 Forgivable Loans</a:t>
            </a:r>
          </a:p>
          <a:p>
            <a:r>
              <a:rPr lang="en-US" dirty="0"/>
              <a:t>Total Funding - $2,490,431 (State HOME)</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23487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5DF98E-E892-CF57-D741-92C91FF782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D78160-015A-095C-3F74-D5F5F9614D16}"/>
              </a:ext>
            </a:extLst>
          </p:cNvPr>
          <p:cNvSpPr>
            <a:spLocks noGrp="1"/>
          </p:cNvSpPr>
          <p:nvPr>
            <p:ph type="title"/>
          </p:nvPr>
        </p:nvSpPr>
        <p:spPr/>
        <p:txBody>
          <a:bodyPr>
            <a:normAutofit/>
          </a:bodyPr>
          <a:lstStyle/>
          <a:p>
            <a:pPr algn="ctr"/>
            <a:r>
              <a:rPr lang="en-US" dirty="0"/>
              <a:t>Housing Problem Solving and Targeted Rapid Re-Housing</a:t>
            </a:r>
          </a:p>
        </p:txBody>
      </p:sp>
      <p:sp>
        <p:nvSpPr>
          <p:cNvPr id="3" name="Content Placeholder 2">
            <a:extLst>
              <a:ext uri="{FF2B5EF4-FFF2-40B4-BE49-F238E27FC236}">
                <a16:creationId xmlns:a16="http://schemas.microsoft.com/office/drawing/2014/main" id="{FE1CAFE0-6864-F28E-5EE5-E64A80C86213}"/>
              </a:ext>
            </a:extLst>
          </p:cNvPr>
          <p:cNvSpPr>
            <a:spLocks noGrp="1"/>
          </p:cNvSpPr>
          <p:nvPr>
            <p:ph idx="1"/>
          </p:nvPr>
        </p:nvSpPr>
        <p:spPr/>
        <p:txBody>
          <a:bodyPr/>
          <a:lstStyle/>
          <a:p>
            <a:endParaRPr lang="en-US" dirty="0"/>
          </a:p>
          <a:p>
            <a:endParaRPr lang="en-US" dirty="0"/>
          </a:p>
          <a:p>
            <a:r>
              <a:rPr lang="en-US" dirty="0"/>
              <a:t>HPS – Currently 20 providers</a:t>
            </a:r>
          </a:p>
          <a:p>
            <a:r>
              <a:rPr lang="en-US" dirty="0"/>
              <a:t>State HOME Funds - $750,000 </a:t>
            </a:r>
          </a:p>
          <a:p>
            <a:endParaRPr lang="en-US" dirty="0"/>
          </a:p>
          <a:p>
            <a:r>
              <a:rPr lang="en-US" dirty="0"/>
              <a:t>TRRP- Currently 4 providers</a:t>
            </a:r>
          </a:p>
          <a:p>
            <a:r>
              <a:rPr lang="en-US" dirty="0"/>
              <a:t>State HOME Funds - $970,000 </a:t>
            </a:r>
          </a:p>
          <a:p>
            <a:endParaRPr lang="en-US" dirty="0"/>
          </a:p>
          <a:p>
            <a:endParaRPr lang="en-US" dirty="0"/>
          </a:p>
        </p:txBody>
      </p:sp>
    </p:spTree>
    <p:extLst>
      <p:ext uri="{BB962C8B-B14F-4D97-AF65-F5344CB8AC3E}">
        <p14:creationId xmlns:p14="http://schemas.microsoft.com/office/powerpoint/2010/main" val="3509084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9792E1-7FD9-5BF1-1D63-56F301514C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0744FE-1862-A80A-BBFB-CAEEF87CC3C5}"/>
              </a:ext>
            </a:extLst>
          </p:cNvPr>
          <p:cNvSpPr>
            <a:spLocks noGrp="1"/>
          </p:cNvSpPr>
          <p:nvPr>
            <p:ph type="title"/>
          </p:nvPr>
        </p:nvSpPr>
        <p:spPr/>
        <p:txBody>
          <a:bodyPr>
            <a:normAutofit/>
          </a:bodyPr>
          <a:lstStyle/>
          <a:p>
            <a:pPr algn="ctr"/>
            <a:r>
              <a:rPr lang="en-US" dirty="0"/>
              <a:t>HOPE - Housing for People in Encampments</a:t>
            </a:r>
          </a:p>
        </p:txBody>
      </p:sp>
      <p:sp>
        <p:nvSpPr>
          <p:cNvPr id="3" name="Content Placeholder 2">
            <a:extLst>
              <a:ext uri="{FF2B5EF4-FFF2-40B4-BE49-F238E27FC236}">
                <a16:creationId xmlns:a16="http://schemas.microsoft.com/office/drawing/2014/main" id="{266CC0BD-7784-122D-81B9-18975108AFDF}"/>
              </a:ext>
            </a:extLst>
          </p:cNvPr>
          <p:cNvSpPr>
            <a:spLocks noGrp="1"/>
          </p:cNvSpPr>
          <p:nvPr>
            <p:ph idx="1"/>
          </p:nvPr>
        </p:nvSpPr>
        <p:spPr/>
        <p:txBody>
          <a:bodyPr/>
          <a:lstStyle/>
          <a:p>
            <a:endParaRPr lang="en-US" dirty="0"/>
          </a:p>
          <a:p>
            <a:r>
              <a:rPr lang="en-US" dirty="0"/>
              <a:t>City of Portland - $229,385</a:t>
            </a:r>
          </a:p>
          <a:p>
            <a:endParaRPr lang="en-US" dirty="0"/>
          </a:p>
          <a:p>
            <a:r>
              <a:rPr lang="en-US" dirty="0" err="1"/>
              <a:t>MaineHousing</a:t>
            </a:r>
            <a:r>
              <a:rPr lang="en-US" dirty="0"/>
              <a:t> (EHRF - Emergency Housing Relief Funds)  - $236,337</a:t>
            </a:r>
          </a:p>
          <a:p>
            <a:endParaRPr lang="en-US" dirty="0"/>
          </a:p>
          <a:p>
            <a:r>
              <a:rPr lang="en-US" dirty="0"/>
              <a:t>Program Total - $465,722</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544324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0A60E-3EF2-242C-E623-6C9D1EFB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B8D85-CC03-0C52-B372-E6E7EC99ADDC}"/>
              </a:ext>
            </a:extLst>
          </p:cNvPr>
          <p:cNvSpPr>
            <a:spLocks noGrp="1"/>
          </p:cNvSpPr>
          <p:nvPr>
            <p:ph type="title"/>
          </p:nvPr>
        </p:nvSpPr>
        <p:spPr/>
        <p:txBody>
          <a:bodyPr>
            <a:normAutofit/>
          </a:bodyPr>
          <a:lstStyle/>
          <a:p>
            <a:pPr algn="ctr"/>
            <a:r>
              <a:rPr lang="en-US" dirty="0"/>
              <a:t>Housing Choice Voucher (HCV) Department Programs</a:t>
            </a:r>
          </a:p>
        </p:txBody>
      </p:sp>
      <p:sp>
        <p:nvSpPr>
          <p:cNvPr id="3" name="Content Placeholder 2">
            <a:extLst>
              <a:ext uri="{FF2B5EF4-FFF2-40B4-BE49-F238E27FC236}">
                <a16:creationId xmlns:a16="http://schemas.microsoft.com/office/drawing/2014/main" id="{0EEF81C5-A1D8-E217-22AD-A93961DC1AA2}"/>
              </a:ext>
            </a:extLst>
          </p:cNvPr>
          <p:cNvSpPr>
            <a:spLocks noGrp="1"/>
          </p:cNvSpPr>
          <p:nvPr>
            <p:ph idx="1"/>
          </p:nvPr>
        </p:nvSpPr>
        <p:spPr/>
        <p:txBody>
          <a:bodyPr>
            <a:normAutofit fontScale="92500" lnSpcReduction="10000"/>
          </a:bodyPr>
          <a:lstStyle/>
          <a:p>
            <a:r>
              <a:rPr lang="en-US" dirty="0"/>
              <a:t>2024 HCV Homeless Priority – $10,140,518 (</a:t>
            </a:r>
            <a:r>
              <a:rPr lang="en-US"/>
              <a:t>Project based and </a:t>
            </a:r>
            <a:r>
              <a:rPr lang="en-US" dirty="0"/>
              <a:t>Tenant based permanent vouchers – Section 8 funds)</a:t>
            </a:r>
          </a:p>
          <a:p>
            <a:endParaRPr lang="en-US" dirty="0"/>
          </a:p>
          <a:p>
            <a:r>
              <a:rPr lang="en-US" dirty="0"/>
              <a:t>2024 Stability Through Engagement Program (STEP) - $1,934,575 (24 month voucher – Fed HOME funds)</a:t>
            </a:r>
          </a:p>
          <a:p>
            <a:endParaRPr lang="en-US" dirty="0"/>
          </a:p>
          <a:p>
            <a:r>
              <a:rPr lang="en-US" dirty="0"/>
              <a:t>Housing Navigation Pilot Program </a:t>
            </a:r>
          </a:p>
          <a:p>
            <a:pPr lvl="1"/>
            <a:r>
              <a:rPr lang="en-US" dirty="0"/>
              <a:t>2024 - $2,150,000 State ARPA and State HOME funds</a:t>
            </a:r>
          </a:p>
          <a:p>
            <a:pPr lvl="1"/>
            <a:r>
              <a:rPr lang="en-US" dirty="0"/>
              <a:t>2025 – $2,137,701 (EHRF)</a:t>
            </a:r>
          </a:p>
          <a:p>
            <a:pPr lvl="1"/>
            <a:endParaRPr lang="en-US" dirty="0"/>
          </a:p>
          <a:p>
            <a:endParaRPr lang="en-US" dirty="0"/>
          </a:p>
          <a:p>
            <a:endParaRPr lang="en-US" dirty="0"/>
          </a:p>
        </p:txBody>
      </p:sp>
    </p:spTree>
    <p:extLst>
      <p:ext uri="{BB962C8B-B14F-4D97-AF65-F5344CB8AC3E}">
        <p14:creationId xmlns:p14="http://schemas.microsoft.com/office/powerpoint/2010/main" val="2789958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0A60E-3EF2-242C-E623-6C9D1EFB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B8D85-CC03-0C52-B372-E6E7EC99ADDC}"/>
              </a:ext>
            </a:extLst>
          </p:cNvPr>
          <p:cNvSpPr>
            <a:spLocks noGrp="1"/>
          </p:cNvSpPr>
          <p:nvPr>
            <p:ph type="title"/>
          </p:nvPr>
        </p:nvSpPr>
        <p:spPr/>
        <p:txBody>
          <a:bodyPr>
            <a:normAutofit/>
          </a:bodyPr>
          <a:lstStyle/>
          <a:p>
            <a:pPr algn="ctr"/>
            <a:r>
              <a:rPr lang="en-US" dirty="0" smtClean="0"/>
              <a:t>Emergency Housing Relief Funds (State Legislature)</a:t>
            </a:r>
            <a:endParaRPr lang="en-US" dirty="0"/>
          </a:p>
        </p:txBody>
      </p:sp>
      <p:sp>
        <p:nvSpPr>
          <p:cNvPr id="3" name="Content Placeholder 2">
            <a:extLst>
              <a:ext uri="{FF2B5EF4-FFF2-40B4-BE49-F238E27FC236}">
                <a16:creationId xmlns:a16="http://schemas.microsoft.com/office/drawing/2014/main" id="{0EEF81C5-A1D8-E217-22AD-A93961DC1AA2}"/>
              </a:ext>
            </a:extLst>
          </p:cNvPr>
          <p:cNvSpPr>
            <a:spLocks noGrp="1"/>
          </p:cNvSpPr>
          <p:nvPr>
            <p:ph idx="1"/>
          </p:nvPr>
        </p:nvSpPr>
        <p:spPr/>
        <p:txBody>
          <a:bodyPr>
            <a:normAutofit fontScale="92500" lnSpcReduction="20000"/>
          </a:bodyPr>
          <a:lstStyle/>
          <a:p>
            <a:pPr marL="0" indent="0" algn="ctr">
              <a:buNone/>
            </a:pPr>
            <a:r>
              <a:rPr lang="en-US" sz="3500" b="1" dirty="0" smtClean="0"/>
              <a:t>2022 – 2023 - $55,000,000</a:t>
            </a:r>
            <a:endParaRPr lang="en-US" sz="3500" b="1" dirty="0"/>
          </a:p>
          <a:p>
            <a:endParaRPr lang="en-US" sz="1300" dirty="0"/>
          </a:p>
          <a:p>
            <a:r>
              <a:rPr lang="en-US" dirty="0" smtClean="0"/>
              <a:t>2022-23 Warming Shelters - $3,460,158</a:t>
            </a:r>
          </a:p>
          <a:p>
            <a:pPr marL="457200" lvl="1" indent="0">
              <a:buNone/>
            </a:pPr>
            <a:r>
              <a:rPr lang="en-US" dirty="0" smtClean="0"/>
              <a:t>382 beds per night</a:t>
            </a:r>
          </a:p>
          <a:p>
            <a:pPr marL="457200" lvl="1" indent="0">
              <a:buNone/>
            </a:pPr>
            <a:endParaRPr lang="en-US" dirty="0"/>
          </a:p>
          <a:p>
            <a:r>
              <a:rPr lang="en-US" dirty="0" smtClean="0"/>
              <a:t>2023-24 </a:t>
            </a:r>
            <a:r>
              <a:rPr lang="en-US" dirty="0"/>
              <a:t>Warming Shelters - </a:t>
            </a:r>
            <a:r>
              <a:rPr lang="en-US" dirty="0" smtClean="0"/>
              <a:t>$2,020,651</a:t>
            </a:r>
            <a:endParaRPr lang="en-US" dirty="0"/>
          </a:p>
          <a:p>
            <a:pPr marL="457200" lvl="1" indent="0">
              <a:buNone/>
            </a:pPr>
            <a:r>
              <a:rPr lang="en-US" dirty="0" smtClean="0"/>
              <a:t>346 </a:t>
            </a:r>
            <a:r>
              <a:rPr lang="en-US" dirty="0"/>
              <a:t>beds per </a:t>
            </a:r>
            <a:r>
              <a:rPr lang="en-US" dirty="0" smtClean="0"/>
              <a:t>night</a:t>
            </a:r>
          </a:p>
          <a:p>
            <a:pPr marL="457200" lvl="1" indent="0">
              <a:buNone/>
            </a:pPr>
            <a:endParaRPr lang="en-US" dirty="0"/>
          </a:p>
          <a:p>
            <a:r>
              <a:rPr lang="en-US" dirty="0" smtClean="0"/>
              <a:t>2022-23 Emergency Shelter in Hotels - $1,412,300</a:t>
            </a:r>
            <a:endParaRPr lang="en-US" dirty="0"/>
          </a:p>
          <a:p>
            <a:endParaRPr lang="en-US" dirty="0"/>
          </a:p>
          <a:p>
            <a:r>
              <a:rPr lang="en-US" dirty="0" smtClean="0"/>
              <a:t>New Permanent Shelter Beds - $8,594,708</a:t>
            </a:r>
          </a:p>
          <a:p>
            <a:pPr marL="457200" lvl="1" indent="0">
              <a:buNone/>
            </a:pPr>
            <a:r>
              <a:rPr lang="en-US" dirty="0" smtClean="0"/>
              <a:t>300 beds (including shelter beds for Asylum Seekers)</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902704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0A60E-3EF2-242C-E623-6C9D1EFB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B8D85-CC03-0C52-B372-E6E7EC99ADDC}"/>
              </a:ext>
            </a:extLst>
          </p:cNvPr>
          <p:cNvSpPr>
            <a:spLocks noGrp="1"/>
          </p:cNvSpPr>
          <p:nvPr>
            <p:ph type="title"/>
          </p:nvPr>
        </p:nvSpPr>
        <p:spPr/>
        <p:txBody>
          <a:bodyPr>
            <a:normAutofit/>
          </a:bodyPr>
          <a:lstStyle/>
          <a:p>
            <a:pPr algn="ctr"/>
            <a:r>
              <a:rPr lang="en-US" dirty="0" smtClean="0"/>
              <a:t>Emergency Housing Relief Funds (State Legislature)</a:t>
            </a:r>
            <a:endParaRPr lang="en-US" dirty="0"/>
          </a:p>
        </p:txBody>
      </p:sp>
      <p:sp>
        <p:nvSpPr>
          <p:cNvPr id="3" name="Content Placeholder 2">
            <a:extLst>
              <a:ext uri="{FF2B5EF4-FFF2-40B4-BE49-F238E27FC236}">
                <a16:creationId xmlns:a16="http://schemas.microsoft.com/office/drawing/2014/main" id="{0EEF81C5-A1D8-E217-22AD-A93961DC1AA2}"/>
              </a:ext>
            </a:extLst>
          </p:cNvPr>
          <p:cNvSpPr>
            <a:spLocks noGrp="1"/>
          </p:cNvSpPr>
          <p:nvPr>
            <p:ph idx="1"/>
          </p:nvPr>
        </p:nvSpPr>
        <p:spPr/>
        <p:txBody>
          <a:bodyPr>
            <a:normAutofit fontScale="92500" lnSpcReduction="10000"/>
          </a:bodyPr>
          <a:lstStyle/>
          <a:p>
            <a:pPr marL="0" indent="0" algn="ctr">
              <a:buNone/>
            </a:pPr>
            <a:r>
              <a:rPr lang="en-US" sz="3500" b="1" dirty="0" smtClean="0"/>
              <a:t>2022 – 2023 - $55,000,000</a:t>
            </a:r>
            <a:endParaRPr lang="en-US" sz="3500" b="1" dirty="0"/>
          </a:p>
          <a:p>
            <a:endParaRPr lang="en-US" sz="1300" dirty="0"/>
          </a:p>
          <a:p>
            <a:r>
              <a:rPr lang="en-US" dirty="0" smtClean="0"/>
              <a:t>Transitional Housing - $22,317,725</a:t>
            </a:r>
          </a:p>
          <a:p>
            <a:pPr marL="457200" lvl="1" indent="0">
              <a:buNone/>
            </a:pPr>
            <a:r>
              <a:rPr lang="en-US" dirty="0" smtClean="0"/>
              <a:t>615 beds per night </a:t>
            </a:r>
            <a:r>
              <a:rPr lang="en-US" dirty="0"/>
              <a:t>(including </a:t>
            </a:r>
            <a:r>
              <a:rPr lang="en-US" dirty="0" smtClean="0"/>
              <a:t>beds </a:t>
            </a:r>
            <a:r>
              <a:rPr lang="en-US" dirty="0"/>
              <a:t>for Asylum Seekers)</a:t>
            </a:r>
          </a:p>
          <a:p>
            <a:pPr marL="457200" lvl="1" indent="0">
              <a:buNone/>
            </a:pPr>
            <a:endParaRPr lang="en-US" dirty="0" smtClean="0"/>
          </a:p>
          <a:p>
            <a:r>
              <a:rPr lang="en-US" dirty="0" smtClean="0"/>
              <a:t>Permanent Housing - $13,395,857</a:t>
            </a:r>
            <a:endParaRPr lang="en-US" dirty="0"/>
          </a:p>
          <a:p>
            <a:pPr marL="457200" lvl="1" indent="0">
              <a:buNone/>
            </a:pPr>
            <a:r>
              <a:rPr lang="en-US" dirty="0" smtClean="0"/>
              <a:t>Estimate 2,900 HH – includes new units, rental assistance, rapid rehousing and landlord liaison programs</a:t>
            </a:r>
          </a:p>
          <a:p>
            <a:pPr marL="457200" lvl="1" indent="0">
              <a:buNone/>
            </a:pPr>
            <a:endParaRPr lang="en-US" dirty="0"/>
          </a:p>
          <a:p>
            <a:r>
              <a:rPr lang="en-US" dirty="0" smtClean="0"/>
              <a:t>Services to Support Housing - $3,798,601</a:t>
            </a:r>
            <a:endParaRPr lang="en-US" dirty="0"/>
          </a:p>
          <a:p>
            <a:pPr marL="457200" lvl="1" indent="0">
              <a:buNone/>
            </a:pPr>
            <a:r>
              <a:rPr lang="en-US" dirty="0" smtClean="0"/>
              <a:t>Estimate 2,170 individuals – includes case management, housing navigation/stabilization and legal services</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78473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705</TotalTime>
  <Words>532</Words>
  <Application>Microsoft Office PowerPoint</Application>
  <PresentationFormat>On-screen Show (4:3)</PresentationFormat>
  <Paragraphs>119</Paragraphs>
  <Slides>13</Slides>
  <Notes>0</Notes>
  <HiddenSlides>0</HiddenSlides>
  <MMClips>0</MMClips>
  <ScaleCrop>false</ScaleCrop>
  <HeadingPairs>
    <vt:vector size="6" baseType="variant">
      <vt:variant>
        <vt:lpstr>Fonts Used</vt:lpstr>
      </vt:variant>
      <vt:variant>
        <vt:i4>2</vt:i4>
      </vt:variant>
      <vt:variant>
        <vt:lpstr>Theme</vt:lpstr>
      </vt:variant>
      <vt:variant>
        <vt:i4>16</vt:i4>
      </vt:variant>
      <vt:variant>
        <vt:lpstr>Slide Titles</vt:lpstr>
      </vt:variant>
      <vt:variant>
        <vt:i4>13</vt:i4>
      </vt:variant>
    </vt:vector>
  </HeadingPairs>
  <TitlesOfParts>
    <vt:vector size="31" baseType="lpstr">
      <vt:lpstr>Arial</vt:lpstr>
      <vt:lpstr>Calibri</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Homeless Programs Funding</vt:lpstr>
      <vt:lpstr>ESHAP - Emergency Shelter and Housing Assistance Program</vt:lpstr>
      <vt:lpstr>City of Portland – ESG Emergency Solutions Grant Funds</vt:lpstr>
      <vt:lpstr>ESHAP - Shelter Repair Program </vt:lpstr>
      <vt:lpstr>Housing Problem Solving and Targeted Rapid Re-Housing</vt:lpstr>
      <vt:lpstr>HOPE - Housing for People in Encampments</vt:lpstr>
      <vt:lpstr>Housing Choice Voucher (HCV) Department Programs</vt:lpstr>
      <vt:lpstr>Emergency Housing Relief Funds (State Legislature)</vt:lpstr>
      <vt:lpstr>Emergency Housing Relief Funds (State Legislature)</vt:lpstr>
      <vt:lpstr>Emergency Housing Relief Funds (State Legislature)</vt:lpstr>
      <vt:lpstr>Student Homelessness Prevention(State Legislature)</vt:lpstr>
      <vt:lpstr>Low Barrier Shelter Funding (State Legislature)</vt:lpstr>
      <vt:lpstr>Supportive Housing</vt:lpstr>
    </vt:vector>
  </TitlesOfParts>
  <Company>MaineHousing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 Programs Funding</dc:title>
  <dc:creator>Tara Hembree</dc:creator>
  <cp:lastModifiedBy>Tara Hembree</cp:lastModifiedBy>
  <cp:revision>17</cp:revision>
  <dcterms:created xsi:type="dcterms:W3CDTF">2025-06-05T14:01:16Z</dcterms:created>
  <dcterms:modified xsi:type="dcterms:W3CDTF">2025-06-10T15:00:29Z</dcterms:modified>
</cp:coreProperties>
</file>