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60" r:id="rId5"/>
    <p:sldId id="304" r:id="rId6"/>
    <p:sldId id="303" r:id="rId7"/>
    <p:sldId id="327" r:id="rId8"/>
    <p:sldId id="305" r:id="rId9"/>
    <p:sldId id="299" r:id="rId10"/>
    <p:sldId id="323" r:id="rId11"/>
    <p:sldId id="306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4A0"/>
    <a:srgbClr val="569667"/>
    <a:srgbClr val="58585A"/>
    <a:srgbClr val="404040"/>
    <a:srgbClr val="5C5C5E"/>
    <a:srgbClr val="009E48"/>
    <a:srgbClr val="FCFFE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28A2F-5AA4-F6F5-90E7-24E3C4A38B5E}" v="384" dt="2025-06-09T20:46:03.465"/>
    <p1510:client id="{54869DEF-19A8-4C73-B02B-6545784FB383}" v="1857" dt="2025-06-10T13:44:46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Helpline</c:v>
                </c:pt>
                <c:pt idx="2">
                  <c:v>Court Adv.</c:v>
                </c:pt>
                <c:pt idx="3">
                  <c:v>Residential</c:v>
                </c:pt>
                <c:pt idx="4">
                  <c:v>Shelter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14810</c:v>
                </c:pt>
                <c:pt idx="1">
                  <c:v>8572</c:v>
                </c:pt>
                <c:pt idx="2">
                  <c:v>5980</c:v>
                </c:pt>
                <c:pt idx="3">
                  <c:v>1016</c:v>
                </c:pt>
                <c:pt idx="4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5-4029-BDC9-F30291574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237935327"/>
        <c:axId val="1237934847"/>
      </c:barChart>
      <c:catAx>
        <c:axId val="1237935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934847"/>
        <c:crosses val="autoZero"/>
        <c:auto val="1"/>
        <c:lblAlgn val="ctr"/>
        <c:lblOffset val="100"/>
        <c:noMultiLvlLbl val="0"/>
      </c:catAx>
      <c:valAx>
        <c:axId val="12379348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37935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BD94-FBEE-E848-89EB-C24E1161BB8E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56989-D32A-634E-BF6B-EDD5FD6D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 that only the 8 DVRCs are subrecipients in MCEDV’s contract with DHHS. IRCM contracts directly with DHHS, and HRS does not receive any DHHS contract funds.</a:t>
            </a:r>
          </a:p>
          <a:p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More than just Residential Services…in fact, primarily non-residential services.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were 324 households/adults as well as 218 children sheltered for a total of 542 people</a:t>
            </a:r>
          </a:p>
          <a:p>
            <a:endParaRPr lang="en-US"/>
          </a:p>
          <a:p>
            <a:r>
              <a:rPr lang="en-US"/>
              <a:t>1,402 people received assistance related to housing but were not residents in shelter, T Housing, or receiving RRH assistance.</a:t>
            </a:r>
          </a:p>
          <a:p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 FY24, 3,758 survivors that the regional DVRCs helped were reached through Advocate Initiated Contact: 30% of all survivors served…outreach based on police reports, protection from abuse orders, child protective reports, and Certified Domestic Violence Intervention Program referrals.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Substantial time engaged in multi-disciplinary work to improve system recognition and response to DV along with training, education, and public awareness.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solidFill>
                  <a:srgbClr val="58585A"/>
                </a:solidFill>
              </a:rPr>
              <a:t>Number of FTE “outreach workers or case managers”? Our terminology is shelter advocate or housing navigator</a:t>
            </a:r>
            <a:endParaRPr lang="en-US">
              <a:solidFill>
                <a:srgbClr val="000000"/>
              </a:solidFill>
            </a:endParaRPr>
          </a:p>
          <a:p>
            <a:pPr marL="742950" lvl="1" indent="-171450">
              <a:lnSpc>
                <a:spcPct val="90000"/>
              </a:lnSpc>
              <a:spcBef>
                <a:spcPct val="0"/>
              </a:spcBef>
              <a:buFont typeface="Courier New,monospace"/>
              <a:buChar char="o"/>
            </a:pPr>
            <a:r>
              <a:rPr lang="en-US">
                <a:solidFill>
                  <a:srgbClr val="58585A"/>
                </a:solidFill>
              </a:rPr>
              <a:t>C. 45 FTEs</a:t>
            </a:r>
            <a:endParaRPr lang="en-US"/>
          </a:p>
          <a:p>
            <a:pPr marL="742950" lvl="1" indent="-171450">
              <a:lnSpc>
                <a:spcPct val="90000"/>
              </a:lnSpc>
              <a:spcBef>
                <a:spcPct val="0"/>
              </a:spcBef>
              <a:buFont typeface="Courier New,monospace"/>
              <a:buChar char="o"/>
            </a:pPr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Between 5 – 8 per program, in addition to regular duties are assisting with the helpline and supervision</a:t>
            </a:r>
            <a:endParaRPr lang="en-US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solidFill>
                  <a:srgbClr val="58585A"/>
                </a:solidFill>
              </a:rPr>
              <a:t>Number of shelter beds</a:t>
            </a:r>
            <a:endParaRPr lang="en-US">
              <a:ea typeface="Calibri"/>
              <a:cs typeface="Calibri"/>
            </a:endParaRPr>
          </a:p>
          <a:p>
            <a:pPr marL="742950" lvl="1" indent="-171450">
              <a:lnSpc>
                <a:spcPct val="90000"/>
              </a:lnSpc>
              <a:spcBef>
                <a:spcPct val="0"/>
              </a:spcBef>
              <a:buFont typeface="Courier New,monospace"/>
              <a:buChar char="o"/>
            </a:pPr>
            <a:r>
              <a:rPr lang="en-US">
                <a:solidFill>
                  <a:srgbClr val="58585A"/>
                </a:solidFill>
              </a:rPr>
              <a:t>160 shelter beds (172 when including the 6 that are NHM's hotel beds and 6 that are trafficking)</a:t>
            </a:r>
          </a:p>
          <a:p>
            <a:pPr marL="742950" lvl="1" indent="-171450">
              <a:lnSpc>
                <a:spcPct val="90000"/>
              </a:lnSpc>
              <a:spcBef>
                <a:spcPct val="0"/>
              </a:spcBef>
              <a:buFont typeface="Courier New,monospace"/>
              <a:buChar char="o"/>
            </a:pPr>
            <a:r>
              <a:rPr lang="en-US">
                <a:solidFill>
                  <a:srgbClr val="58585A"/>
                </a:solidFill>
              </a:rPr>
              <a:t>Some of these beds are for children; DV shelters avoid doubling up in bedrooms, though sometimes two residents without children may be asked to share a room.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7A3E-CDFB-29BA-5FDC-A2BA749B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D8FE5-A8A8-A04A-7101-CED65C860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03F2A-BCE5-EA62-703F-8685E91A9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The total funds in the DHHS Consolidated Contract for DV services for FY25 is $9.6 million ($6 million state/$3.6 million federal) NOTE: $4 million of those state dollars are one-year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3B36D-6166-D325-BBFD-E686F3D6F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Rental assistance, supportive services, housing navigation, outreach services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ea typeface="Calibri"/>
                <a:cs typeface="Calibri"/>
              </a:rPr>
              <a:t>Community resources vary greatly across the state.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56989-D32A-634E-BF6B-EDD5FD6D7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980A-1C62-EF45-B2B6-AA51FAE8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5858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C459F-35B3-2A4E-89E9-1C69A3CD4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44DF-3384-2849-AB01-F411C00F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D77E-7F47-844D-825D-D83DB038B5A6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051E2-C457-6A43-B4EA-95EE9A05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6785-A4CB-6344-BDA8-42EE72DD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22C3-3C4E-6047-BAC5-48603D6C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9692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8585A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D4165-DEDA-EC4C-AD29-98E52B67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529"/>
          </a:xfrm>
        </p:spPr>
        <p:txBody>
          <a:bodyPr/>
          <a:lstStyle>
            <a:lvl1pPr>
              <a:defRPr>
                <a:solidFill>
                  <a:srgbClr val="58585A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rgbClr val="58585A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rgbClr val="58585A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rgbClr val="58585A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rgbClr val="58585A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EFA33-5A6A-1548-A2C7-CAC7C9CFD79B}"/>
              </a:ext>
            </a:extLst>
          </p:cNvPr>
          <p:cNvGrpSpPr/>
          <p:nvPr userDrawn="1"/>
        </p:nvGrpSpPr>
        <p:grpSpPr>
          <a:xfrm>
            <a:off x="0" y="5862918"/>
            <a:ext cx="12192000" cy="995082"/>
            <a:chOff x="0" y="5866682"/>
            <a:chExt cx="12192000" cy="9950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4D801B-65FD-D34B-A3C0-017B7819EADD}"/>
                </a:ext>
              </a:extLst>
            </p:cNvPr>
            <p:cNvSpPr/>
            <p:nvPr/>
          </p:nvSpPr>
          <p:spPr>
            <a:xfrm>
              <a:off x="0" y="5866682"/>
              <a:ext cx="12192000" cy="995082"/>
            </a:xfrm>
            <a:prstGeom prst="rect">
              <a:avLst/>
            </a:prstGeom>
            <a:gradFill>
              <a:gsLst>
                <a:gs pos="30000">
                  <a:schemeClr val="bg1">
                    <a:alpha val="2000"/>
                  </a:schemeClr>
                </a:gs>
                <a:gs pos="75000">
                  <a:srgbClr val="009E48"/>
                </a:gs>
                <a:gs pos="97000">
                  <a:srgbClr val="9434A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FF10F5-ED26-4242-87EA-3E0FC9AB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553" y="6077449"/>
              <a:ext cx="3935505" cy="484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C3C37D-53F3-6145-9C54-0A6C62A85A85}"/>
                </a:ext>
              </a:extLst>
            </p:cNvPr>
            <p:cNvSpPr txBox="1"/>
            <p:nvPr/>
          </p:nvSpPr>
          <p:spPr>
            <a:xfrm>
              <a:off x="10722685" y="6364223"/>
              <a:ext cx="133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err="1">
                  <a:solidFill>
                    <a:schemeClr val="bg1"/>
                  </a:solidFill>
                  <a:latin typeface="Candara" panose="020E0502030303020204" pitchFamily="34" charset="0"/>
                </a:rPr>
                <a:t>mcedv.org</a:t>
              </a:r>
              <a:endParaRPr lang="en-US" sz="1400" b="1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03F04E-9895-AA4A-AACE-8223656E767B}"/>
                </a:ext>
              </a:extLst>
            </p:cNvPr>
            <p:cNvSpPr txBox="1"/>
            <p:nvPr/>
          </p:nvSpPr>
          <p:spPr>
            <a:xfrm>
              <a:off x="7795737" y="6056446"/>
              <a:ext cx="430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  <a:latin typeface="Candara" panose="020E0502030303020204" pitchFamily="34" charset="0"/>
                </a:rPr>
                <a:t>Connecting people, creating frameworks for change. 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67BC28-8C70-064E-A677-BE52EFF0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7957" y="374275"/>
            <a:ext cx="825843" cy="365125"/>
          </a:xfrm>
        </p:spPr>
        <p:txBody>
          <a:bodyPr/>
          <a:lstStyle>
            <a:lvl1pPr algn="r">
              <a:defRPr b="1"/>
            </a:lvl1pPr>
          </a:lstStyle>
          <a:p>
            <a:fld id="{0C266059-6B48-2E46-8151-362ED5ECC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B243-2F5F-3C46-BFAF-6B0FD0D3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30265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C5C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17A9-9BCD-484D-A7DB-2D71369FB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8553"/>
          </a:xfrm>
        </p:spPr>
        <p:txBody>
          <a:bodyPr/>
          <a:lstStyle>
            <a:lvl1pPr>
              <a:defRPr>
                <a:solidFill>
                  <a:srgbClr val="5C5C5E"/>
                </a:solidFill>
              </a:defRPr>
            </a:lvl1pPr>
            <a:lvl2pPr>
              <a:defRPr>
                <a:solidFill>
                  <a:srgbClr val="5C5C5E"/>
                </a:solidFill>
              </a:defRPr>
            </a:lvl2pPr>
            <a:lvl3pPr>
              <a:defRPr>
                <a:solidFill>
                  <a:srgbClr val="5C5C5E"/>
                </a:solidFill>
              </a:defRPr>
            </a:lvl3pPr>
            <a:lvl4pPr>
              <a:defRPr>
                <a:solidFill>
                  <a:srgbClr val="5C5C5E"/>
                </a:solidFill>
              </a:defRPr>
            </a:lvl4pPr>
            <a:lvl5pPr>
              <a:defRPr>
                <a:solidFill>
                  <a:srgbClr val="5C5C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4C855-506F-054C-A650-FA8872C43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8553"/>
          </a:xfrm>
        </p:spPr>
        <p:txBody>
          <a:bodyPr/>
          <a:lstStyle>
            <a:lvl1pPr>
              <a:defRPr>
                <a:solidFill>
                  <a:srgbClr val="5C5C5E"/>
                </a:solidFill>
              </a:defRPr>
            </a:lvl1pPr>
            <a:lvl2pPr>
              <a:defRPr>
                <a:solidFill>
                  <a:srgbClr val="5C5C5E"/>
                </a:solidFill>
              </a:defRPr>
            </a:lvl2pPr>
            <a:lvl3pPr>
              <a:defRPr>
                <a:solidFill>
                  <a:srgbClr val="5C5C5E"/>
                </a:solidFill>
              </a:defRPr>
            </a:lvl3pPr>
            <a:lvl4pPr>
              <a:defRPr>
                <a:solidFill>
                  <a:srgbClr val="5C5C5E"/>
                </a:solidFill>
              </a:defRPr>
            </a:lvl4pPr>
            <a:lvl5pPr>
              <a:defRPr>
                <a:solidFill>
                  <a:srgbClr val="5C5C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72A72-4BC4-F147-A96F-CCB93506BC7E}"/>
              </a:ext>
            </a:extLst>
          </p:cNvPr>
          <p:cNvGrpSpPr/>
          <p:nvPr userDrawn="1"/>
        </p:nvGrpSpPr>
        <p:grpSpPr>
          <a:xfrm>
            <a:off x="0" y="5862918"/>
            <a:ext cx="12192000" cy="995082"/>
            <a:chOff x="0" y="5866682"/>
            <a:chExt cx="12192000" cy="9950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47F421-2ECC-F949-80ED-E09737AAB755}"/>
                </a:ext>
              </a:extLst>
            </p:cNvPr>
            <p:cNvSpPr/>
            <p:nvPr/>
          </p:nvSpPr>
          <p:spPr>
            <a:xfrm>
              <a:off x="0" y="5866682"/>
              <a:ext cx="12192000" cy="995082"/>
            </a:xfrm>
            <a:prstGeom prst="rect">
              <a:avLst/>
            </a:prstGeom>
            <a:gradFill>
              <a:gsLst>
                <a:gs pos="30000">
                  <a:schemeClr val="bg1">
                    <a:alpha val="2000"/>
                  </a:schemeClr>
                </a:gs>
                <a:gs pos="75000">
                  <a:srgbClr val="009E48"/>
                </a:gs>
                <a:gs pos="97000">
                  <a:srgbClr val="9434A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F93212-7B5E-F749-AC4A-989D6C62E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553" y="6077449"/>
              <a:ext cx="3935505" cy="484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EE8F23-173D-3349-998B-8DA547AF58A9}"/>
                </a:ext>
              </a:extLst>
            </p:cNvPr>
            <p:cNvSpPr txBox="1"/>
            <p:nvPr/>
          </p:nvSpPr>
          <p:spPr>
            <a:xfrm>
              <a:off x="10722685" y="6364223"/>
              <a:ext cx="133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err="1">
                  <a:solidFill>
                    <a:schemeClr val="bg1"/>
                  </a:solidFill>
                  <a:latin typeface="Candara" panose="020E0502030303020204" pitchFamily="34" charset="0"/>
                </a:rPr>
                <a:t>mcedv.org</a:t>
              </a:r>
              <a:endParaRPr lang="en-US" sz="1400" b="1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3FA5BC-7B81-D947-A851-9E58334A377F}"/>
                </a:ext>
              </a:extLst>
            </p:cNvPr>
            <p:cNvSpPr txBox="1"/>
            <p:nvPr/>
          </p:nvSpPr>
          <p:spPr>
            <a:xfrm>
              <a:off x="7795737" y="6056446"/>
              <a:ext cx="430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  <a:latin typeface="Candara" panose="020E0502030303020204" pitchFamily="34" charset="0"/>
                </a:rPr>
                <a:t>Connecting people, creating frameworks for change. </a:t>
              </a:r>
            </a:p>
          </p:txBody>
        </p:sp>
      </p:grp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76588793-6BE7-F049-AB9C-C81A92E1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7957" y="374275"/>
            <a:ext cx="825843" cy="365125"/>
          </a:xfrm>
        </p:spPr>
        <p:txBody>
          <a:bodyPr/>
          <a:lstStyle>
            <a:lvl1pPr algn="r">
              <a:defRPr b="1"/>
            </a:lvl1pPr>
          </a:lstStyle>
          <a:p>
            <a:fld id="{0C266059-6B48-2E46-8151-362ED5ECC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5D4A-092C-014A-9298-F5D5C3D2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5C5C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9836-4323-F346-8CF3-2D463538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96683"/>
          </a:xfrm>
        </p:spPr>
        <p:txBody>
          <a:bodyPr/>
          <a:lstStyle>
            <a:lvl1pPr>
              <a:defRPr sz="3200">
                <a:solidFill>
                  <a:srgbClr val="5C5C5E"/>
                </a:solidFill>
              </a:defRPr>
            </a:lvl1pPr>
            <a:lvl2pPr>
              <a:defRPr sz="2800">
                <a:solidFill>
                  <a:srgbClr val="5C5C5E"/>
                </a:solidFill>
              </a:defRPr>
            </a:lvl2pPr>
            <a:lvl3pPr>
              <a:defRPr sz="2400">
                <a:solidFill>
                  <a:srgbClr val="5C5C5E"/>
                </a:solidFill>
              </a:defRPr>
            </a:lvl3pPr>
            <a:lvl4pPr>
              <a:defRPr sz="2000">
                <a:solidFill>
                  <a:srgbClr val="5C5C5E"/>
                </a:solidFill>
              </a:defRPr>
            </a:lvl4pPr>
            <a:lvl5pPr>
              <a:defRPr sz="2000">
                <a:solidFill>
                  <a:srgbClr val="5C5C5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8C849-D17E-F644-9140-D81F4861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26708"/>
          </a:xfrm>
        </p:spPr>
        <p:txBody>
          <a:bodyPr/>
          <a:lstStyle>
            <a:lvl1pPr marL="0" indent="0">
              <a:buNone/>
              <a:defRPr sz="1600">
                <a:solidFill>
                  <a:srgbClr val="5C5C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EE41E5-14B2-BC45-88F6-11AC8BA2221E}"/>
              </a:ext>
            </a:extLst>
          </p:cNvPr>
          <p:cNvGrpSpPr/>
          <p:nvPr userDrawn="1"/>
        </p:nvGrpSpPr>
        <p:grpSpPr>
          <a:xfrm>
            <a:off x="0" y="5862918"/>
            <a:ext cx="12192000" cy="995082"/>
            <a:chOff x="0" y="5866682"/>
            <a:chExt cx="12192000" cy="9950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6A8E4D-B383-9243-B92D-4D413169EC12}"/>
                </a:ext>
              </a:extLst>
            </p:cNvPr>
            <p:cNvSpPr/>
            <p:nvPr/>
          </p:nvSpPr>
          <p:spPr>
            <a:xfrm>
              <a:off x="0" y="5866682"/>
              <a:ext cx="12192000" cy="995082"/>
            </a:xfrm>
            <a:prstGeom prst="rect">
              <a:avLst/>
            </a:prstGeom>
            <a:gradFill>
              <a:gsLst>
                <a:gs pos="30000">
                  <a:schemeClr val="bg1">
                    <a:alpha val="2000"/>
                  </a:schemeClr>
                </a:gs>
                <a:gs pos="75000">
                  <a:srgbClr val="009E48"/>
                </a:gs>
                <a:gs pos="97000">
                  <a:srgbClr val="9434A0"/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964B6C-179A-DD42-866C-32AEB4C9C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553" y="6077449"/>
              <a:ext cx="3935505" cy="484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4EDC5F-97A0-5749-AFD1-7BC22CEF2E7D}"/>
                </a:ext>
              </a:extLst>
            </p:cNvPr>
            <p:cNvSpPr txBox="1"/>
            <p:nvPr/>
          </p:nvSpPr>
          <p:spPr>
            <a:xfrm>
              <a:off x="10722685" y="6364223"/>
              <a:ext cx="133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err="1">
                  <a:solidFill>
                    <a:schemeClr val="bg1"/>
                  </a:solidFill>
                  <a:latin typeface="Candara" panose="020E0502030303020204" pitchFamily="34" charset="0"/>
                </a:rPr>
                <a:t>mcedv.org</a:t>
              </a:r>
              <a:endParaRPr lang="en-US" sz="1400" b="1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910CF8-B869-DE4C-8009-7FB98CD1A517}"/>
                </a:ext>
              </a:extLst>
            </p:cNvPr>
            <p:cNvSpPr txBox="1"/>
            <p:nvPr/>
          </p:nvSpPr>
          <p:spPr>
            <a:xfrm>
              <a:off x="7795737" y="6056446"/>
              <a:ext cx="430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  <a:latin typeface="Candara" panose="020E0502030303020204" pitchFamily="34" charset="0"/>
                </a:rPr>
                <a:t>Connecting people, creating frameworks for change. </a:t>
              </a:r>
            </a:p>
          </p:txBody>
        </p:sp>
      </p:grp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01023E5B-F0F8-A943-87E2-24858AB1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7957" y="374275"/>
            <a:ext cx="825843" cy="365125"/>
          </a:xfrm>
        </p:spPr>
        <p:txBody>
          <a:bodyPr/>
          <a:lstStyle>
            <a:lvl1pPr algn="r">
              <a:defRPr b="1"/>
            </a:lvl1pPr>
          </a:lstStyle>
          <a:p>
            <a:fld id="{0C266059-6B48-2E46-8151-362ED5ECC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B6FD7-20A2-2A47-A7DD-1DA9BE6E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5AE2-BC79-D34A-93F3-D5120237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0E61-E35A-4E4F-83F2-0941982ED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39AB-423A-CE4E-8F3E-F26FA7A404F9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1182-456A-0140-9A4E-6314E3BA2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AD96-5559-3241-AE97-A3B800EB0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6059-6B48-2E46-8151-362ED5EC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E57DEF-6CA6-A540-BBBB-06764E7C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1" b="6166"/>
          <a:stretch/>
        </p:blipFill>
        <p:spPr>
          <a:xfrm>
            <a:off x="0" y="-2284363"/>
            <a:ext cx="12192000" cy="791271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55714A-DF87-004F-A44C-A4432BFD7472}"/>
              </a:ext>
            </a:extLst>
          </p:cNvPr>
          <p:cNvSpPr/>
          <p:nvPr/>
        </p:nvSpPr>
        <p:spPr>
          <a:xfrm>
            <a:off x="7435515" y="1398493"/>
            <a:ext cx="4244741" cy="30319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1849C-5E22-6D49-96A2-54DF739BBCAD}"/>
              </a:ext>
            </a:extLst>
          </p:cNvPr>
          <p:cNvSpPr txBox="1"/>
          <p:nvPr/>
        </p:nvSpPr>
        <p:spPr>
          <a:xfrm>
            <a:off x="7654956" y="1852643"/>
            <a:ext cx="3805858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5C5C5E"/>
                </a:solidFill>
                <a:latin typeface="Candara"/>
              </a:rPr>
              <a:t>Domestic Violence Residential State and Federal Funding Overview</a:t>
            </a:r>
          </a:p>
          <a:p>
            <a:endParaRPr lang="en-US" sz="2000">
              <a:solidFill>
                <a:srgbClr val="5C5C5E"/>
              </a:solidFill>
              <a:latin typeface="Candara"/>
            </a:endParaRPr>
          </a:p>
          <a:p>
            <a:r>
              <a:rPr lang="en-US" sz="1400">
                <a:solidFill>
                  <a:srgbClr val="5C5C5E"/>
                </a:solidFill>
                <a:latin typeface="Candara"/>
              </a:rPr>
              <a:t>Francine Garland Stark, Hanna Gregory</a:t>
            </a:r>
            <a:endParaRPr lang="en-US" sz="1400"/>
          </a:p>
          <a:p>
            <a:r>
              <a:rPr lang="en-US" sz="1400">
                <a:solidFill>
                  <a:srgbClr val="5C5C5E"/>
                </a:solidFill>
                <a:latin typeface="Candara"/>
              </a:rPr>
              <a:t>June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72967-5C3B-5948-98F7-86EFA64C5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1" y="5782235"/>
            <a:ext cx="6986894" cy="860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7CEB3-5663-0243-8B82-4C7ED475D0F7}"/>
              </a:ext>
            </a:extLst>
          </p:cNvPr>
          <p:cNvSpPr txBox="1"/>
          <p:nvPr/>
        </p:nvSpPr>
        <p:spPr>
          <a:xfrm>
            <a:off x="10558706" y="6300858"/>
            <a:ext cx="150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err="1">
                <a:solidFill>
                  <a:srgbClr val="9434A0"/>
                </a:solidFill>
                <a:latin typeface="Candara" panose="020E0502030303020204" pitchFamily="34" charset="0"/>
              </a:rPr>
              <a:t>mcedv.</a:t>
            </a:r>
            <a:r>
              <a:rPr lang="en-US" sz="1400" b="1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org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E2A00-1392-FA4D-86F6-2B23E5EAB1A9}"/>
              </a:ext>
            </a:extLst>
          </p:cNvPr>
          <p:cNvSpPr txBox="1"/>
          <p:nvPr/>
        </p:nvSpPr>
        <p:spPr>
          <a:xfrm>
            <a:off x="7757236" y="5993081"/>
            <a:ext cx="4303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rgbClr val="404040"/>
                </a:solidFill>
                <a:latin typeface="Candara" panose="020E0502030303020204" pitchFamily="34" charset="0"/>
              </a:rPr>
              <a:t>Connecting people, creating frameworks for change.</a:t>
            </a:r>
          </a:p>
        </p:txBody>
      </p:sp>
    </p:spTree>
    <p:extLst>
      <p:ext uri="{BB962C8B-B14F-4D97-AF65-F5344CB8AC3E}">
        <p14:creationId xmlns:p14="http://schemas.microsoft.com/office/powerpoint/2010/main" val="4154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F2AF1-22E6-E0C8-42A3-5B5E0E12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8BEF86D5-7F94-7EAF-5D77-AE2409CB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529" y="2872302"/>
            <a:ext cx="2218624" cy="1109312"/>
          </a:xfrm>
          <a:prstGeom prst="rect">
            <a:avLst/>
          </a:prstGeom>
        </p:spPr>
      </p:pic>
      <p:pic>
        <p:nvPicPr>
          <p:cNvPr id="8" name="Picture 7" descr="A purple and green ribbon with a purple flower&#10;&#10;AI-generated content may be incorrect.">
            <a:extLst>
              <a:ext uri="{FF2B5EF4-FFF2-40B4-BE49-F238E27FC236}">
                <a16:creationId xmlns:a16="http://schemas.microsoft.com/office/drawing/2014/main" id="{500774FC-C0D7-28FE-6541-8A6053C4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1" y="2310714"/>
            <a:ext cx="2284661" cy="1588309"/>
          </a:xfrm>
          <a:prstGeom prst="rect">
            <a:avLst/>
          </a:prstGeom>
        </p:spPr>
      </p:pic>
      <p:pic>
        <p:nvPicPr>
          <p:cNvPr id="10" name="Picture 9" descr="A black background with purple and green text&#10;&#10;AI-generated content may be incorrect.">
            <a:extLst>
              <a:ext uri="{FF2B5EF4-FFF2-40B4-BE49-F238E27FC236}">
                <a16:creationId xmlns:a16="http://schemas.microsoft.com/office/drawing/2014/main" id="{E25A573A-760B-A257-F80D-F57025033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2" y="4100149"/>
            <a:ext cx="2619375" cy="1438275"/>
          </a:xfrm>
          <a:prstGeom prst="rect">
            <a:avLst/>
          </a:prstGeom>
        </p:spPr>
      </p:pic>
      <p:pic>
        <p:nvPicPr>
          <p:cNvPr id="14" name="Picture 13" descr="A logo with houses and a black background&#10;&#10;AI-generated content may be incorrect.">
            <a:extLst>
              <a:ext uri="{FF2B5EF4-FFF2-40B4-BE49-F238E27FC236}">
                <a16:creationId xmlns:a16="http://schemas.microsoft.com/office/drawing/2014/main" id="{EAEA2556-C776-388A-1852-F97E2F6F2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16" y="646537"/>
            <a:ext cx="2312844" cy="1022251"/>
          </a:xfrm>
          <a:prstGeom prst="rect">
            <a:avLst/>
          </a:prstGeom>
        </p:spPr>
      </p:pic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A7E0EA09-5CBB-5C6A-2D3D-DF71E873D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829" y="4572000"/>
            <a:ext cx="2384520" cy="911361"/>
          </a:xfrm>
          <a:prstGeom prst="rect">
            <a:avLst/>
          </a:prstGeom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E6C8B66D-B2F8-046C-F9BE-C91EF0C6A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16" y="4287328"/>
            <a:ext cx="2383039" cy="1251096"/>
          </a:xfrm>
          <a:prstGeom prst="rect">
            <a:avLst/>
          </a:prstGeom>
        </p:spPr>
      </p:pic>
      <p:pic>
        <p:nvPicPr>
          <p:cNvPr id="20" name="Picture 19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F42D271C-4204-2FD6-B584-EF508573D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02" y="2564259"/>
            <a:ext cx="2218625" cy="6160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55CE0-8CBA-A680-5D65-9ABF23DA9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5969" y="2662794"/>
            <a:ext cx="1828894" cy="10351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817C62-FF7A-1008-52E6-C50A1BABF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0161" y="908420"/>
            <a:ext cx="2218624" cy="8984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9ACC1D-0714-12D7-1D81-D0D0D7FADC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7290" y="886968"/>
            <a:ext cx="3168616" cy="11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1A9-F0D9-8224-4D3B-F69C993B6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8223" y="1337052"/>
            <a:ext cx="9632781" cy="41838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200"/>
              <a:t>10 members </a:t>
            </a:r>
          </a:p>
          <a:p>
            <a:pPr lvl="1"/>
            <a:r>
              <a:rPr lang="en-US" sz="2200"/>
              <a:t>8 Domestic Violence Resource Centers </a:t>
            </a:r>
          </a:p>
          <a:p>
            <a:pPr lvl="1"/>
            <a:r>
              <a:rPr lang="en-US" sz="2200"/>
              <a:t>2 Culturally-Specific Victim Service Providers </a:t>
            </a:r>
          </a:p>
          <a:p>
            <a:r>
              <a:rPr lang="en-US" sz="2200"/>
              <a:t>24-hour toll-free helpline support </a:t>
            </a:r>
          </a:p>
          <a:p>
            <a:r>
              <a:rPr lang="en-US" sz="2200"/>
              <a:t>Safety Planning </a:t>
            </a:r>
          </a:p>
          <a:p>
            <a:r>
              <a:rPr lang="en-US" sz="2200"/>
              <a:t>One-on-one support &amp; advocacy </a:t>
            </a:r>
          </a:p>
          <a:p>
            <a:r>
              <a:rPr lang="en-US" sz="2200"/>
              <a:t>Legal advocacy &amp; representation or referrals </a:t>
            </a:r>
          </a:p>
          <a:p>
            <a:r>
              <a:rPr lang="en-US" sz="2200"/>
              <a:t>Support groups </a:t>
            </a:r>
          </a:p>
          <a:p>
            <a:r>
              <a:rPr lang="en-US" sz="2200"/>
              <a:t>Emergency sheltering</a:t>
            </a:r>
          </a:p>
          <a:p>
            <a:r>
              <a:rPr lang="en-US" sz="2200"/>
              <a:t>Transitional housing services </a:t>
            </a:r>
          </a:p>
          <a:p>
            <a:r>
              <a:rPr lang="en-US" sz="2200"/>
              <a:t>Community and school-based education </a:t>
            </a:r>
          </a:p>
          <a:p>
            <a:r>
              <a:rPr lang="en-US" sz="2200"/>
              <a:t>Information and access to public assistance </a:t>
            </a:r>
          </a:p>
          <a:p>
            <a:r>
              <a:rPr lang="en-US" sz="2200"/>
              <a:t>Children’s programs </a:t>
            </a:r>
          </a:p>
          <a:p>
            <a:pPr marL="0" indent="0">
              <a:buNone/>
            </a:pPr>
            <a:endParaRPr lang="en-US" sz="1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035F7-D477-DEE8-477E-25F8391C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7957" y="374275"/>
            <a:ext cx="8258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266059-6B48-2E46-8151-362ED5ECC1E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67463-50A3-BBA3-91A8-07B697C9970D}"/>
              </a:ext>
            </a:extLst>
          </p:cNvPr>
          <p:cNvSpPr txBox="1"/>
          <p:nvPr/>
        </p:nvSpPr>
        <p:spPr>
          <a:xfrm>
            <a:off x="838200" y="663164"/>
            <a:ext cx="92483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>
                <a:solidFill>
                  <a:srgbClr val="9434A0"/>
                </a:solidFill>
              </a:rPr>
              <a:t>MCEDV’s Member Organizations </a:t>
            </a:r>
          </a:p>
        </p:txBody>
      </p:sp>
      <p:pic>
        <p:nvPicPr>
          <p:cNvPr id="2" name="Picture 2" descr="A map of maine with purple pins&#10;&#10;AI-generated content may be incorrect.">
            <a:extLst>
              <a:ext uri="{FF2B5EF4-FFF2-40B4-BE49-F238E27FC236}">
                <a16:creationId xmlns:a16="http://schemas.microsoft.com/office/drawing/2014/main" id="{180D2DFE-90B2-AA2F-5B26-CBCED2D8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187" y="739400"/>
            <a:ext cx="3456691" cy="4846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76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1DF6-C9A5-F603-3C96-8FC2C176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9692" cy="601827"/>
          </a:xfrm>
        </p:spPr>
        <p:txBody>
          <a:bodyPr/>
          <a:lstStyle/>
          <a:p>
            <a:r>
              <a:rPr lang="en-US"/>
              <a:t>FY 2024 Individuals Served Statewide by DVRCs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6FDC37-B4F8-3535-4114-20F3ECA7F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52164"/>
              </p:ext>
            </p:extLst>
          </p:nvPr>
        </p:nvGraphicFramePr>
        <p:xfrm>
          <a:off x="157655" y="1240221"/>
          <a:ext cx="11876690" cy="443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551C5-CFD6-CE58-863E-A853BE2E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B287-A69F-6AE9-F2DA-2383C7D9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434A0"/>
                </a:solidFill>
              </a:rPr>
              <a:t>DVRC Emergency Shelters By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E54-4954-0044-378C-32265B45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134" y="1690687"/>
            <a:ext cx="5812455" cy="3847529"/>
          </a:xfrm>
        </p:spPr>
        <p:txBody>
          <a:bodyPr>
            <a:normAutofit/>
          </a:bodyPr>
          <a:lstStyle/>
          <a:p>
            <a:r>
              <a:rPr lang="en-US" sz="2600" b="1"/>
              <a:t>Hope and Justice Project </a:t>
            </a:r>
          </a:p>
          <a:p>
            <a:pPr lvl="1"/>
            <a:r>
              <a:rPr lang="en-US" sz="2200"/>
              <a:t>Aroostook County (3) (34 beds)</a:t>
            </a:r>
          </a:p>
          <a:p>
            <a:r>
              <a:rPr lang="en-US" sz="2600" b="1"/>
              <a:t>Family Violence Project</a:t>
            </a:r>
          </a:p>
          <a:p>
            <a:pPr lvl="1"/>
            <a:r>
              <a:rPr lang="en-US" sz="2200"/>
              <a:t>Kennebec County (1) (16 beds)</a:t>
            </a:r>
          </a:p>
          <a:p>
            <a:pPr lvl="1"/>
            <a:r>
              <a:rPr lang="en-US" sz="2200"/>
              <a:t>Somerset County (1) (18 beds)</a:t>
            </a:r>
          </a:p>
          <a:p>
            <a:r>
              <a:rPr lang="en-US" sz="2600" b="1"/>
              <a:t>Next Step Domestic Violence Project</a:t>
            </a:r>
          </a:p>
          <a:p>
            <a:pPr lvl="1"/>
            <a:r>
              <a:rPr lang="en-US" sz="2200"/>
              <a:t>Washington County (1) (12 beds)</a:t>
            </a:r>
          </a:p>
          <a:p>
            <a:r>
              <a:rPr lang="en-US" sz="2600" b="1"/>
              <a:t>Partners for Peace </a:t>
            </a:r>
          </a:p>
          <a:p>
            <a:pPr lvl="1"/>
            <a:r>
              <a:rPr lang="en-US" sz="2200"/>
              <a:t>Penobscot County (1) (17 beds)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BB5CA-3951-3E5A-0B8E-B4EF3AFE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EC3F20-AA0E-6C57-3E0D-E75B172C4C64}"/>
              </a:ext>
            </a:extLst>
          </p:cNvPr>
          <p:cNvSpPr txBox="1">
            <a:spLocks/>
          </p:cNvSpPr>
          <p:nvPr/>
        </p:nvSpPr>
        <p:spPr>
          <a:xfrm>
            <a:off x="990600" y="1690688"/>
            <a:ext cx="4919267" cy="3847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Caring Unlimited </a:t>
            </a:r>
          </a:p>
          <a:p>
            <a:pPr lvl="1"/>
            <a:r>
              <a:rPr lang="en-US"/>
              <a:t>York County (1) (18 beds)</a:t>
            </a:r>
          </a:p>
          <a:p>
            <a:r>
              <a:rPr lang="en-US" b="1"/>
              <a:t>Through These Doors </a:t>
            </a:r>
          </a:p>
          <a:p>
            <a:pPr lvl="1"/>
            <a:r>
              <a:rPr lang="en-US"/>
              <a:t>Cumberland County (1) (22 beds)</a:t>
            </a:r>
          </a:p>
          <a:p>
            <a:r>
              <a:rPr lang="en-US" b="1"/>
              <a:t>New Hope </a:t>
            </a:r>
            <a:r>
              <a:rPr lang="en-US" b="1" err="1"/>
              <a:t>Midcoast</a:t>
            </a:r>
            <a:r>
              <a:rPr lang="en-US" b="1"/>
              <a:t> </a:t>
            </a:r>
          </a:p>
          <a:p>
            <a:pPr lvl="1"/>
            <a:r>
              <a:rPr lang="en-US"/>
              <a:t>Lincoln, Knox, Waldo, Sagadahoc *provides sheltering services via   hotels (c. 6 beds)</a:t>
            </a:r>
          </a:p>
          <a:p>
            <a:r>
              <a:rPr lang="en-US" b="1"/>
              <a:t>Safe Voices</a:t>
            </a:r>
          </a:p>
          <a:p>
            <a:pPr lvl="1"/>
            <a:r>
              <a:rPr lang="en-US"/>
              <a:t>Androscoggin County (2) (17 beds + 6 trafficking)</a:t>
            </a:r>
          </a:p>
          <a:p>
            <a:pPr lvl="1"/>
            <a:r>
              <a:rPr lang="en-US"/>
              <a:t>Franklin County (1) (6 beds)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DF985-74D2-F69C-68F4-BC7B5CE36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1A81-0722-3F45-D743-6EA031DD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9692" cy="1094707"/>
          </a:xfrm>
        </p:spPr>
        <p:txBody>
          <a:bodyPr/>
          <a:lstStyle/>
          <a:p>
            <a:r>
              <a:rPr lang="en-US">
                <a:solidFill>
                  <a:srgbClr val="9434A0"/>
                </a:solidFill>
              </a:rPr>
              <a:t>Maine’s Domestic Violence Resource Center Shelters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FDCA1-CC71-82CC-41BC-53021550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6DAEE-3B37-3792-6C88-10578D6E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95317" cy="42199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Candara"/>
              </a:rPr>
              <a:t>Provide services statewide and have 28 outreach locations, including 12 emergency shelters – 1 specific to trafficking</a:t>
            </a:r>
          </a:p>
          <a:p>
            <a:r>
              <a:rPr lang="en-US"/>
              <a:t>Are low-barrier: do not require criminal background checks, credit or income verification, program participation, sobriety, or identification </a:t>
            </a:r>
          </a:p>
          <a:p>
            <a:r>
              <a:rPr lang="en-US"/>
              <a:t>Serve both adult survivors and their children </a:t>
            </a:r>
          </a:p>
          <a:p>
            <a:r>
              <a:rPr lang="en-US"/>
              <a:t>Offer pet friendly sheltering options</a:t>
            </a:r>
          </a:p>
          <a:p>
            <a:r>
              <a:rPr lang="en-US"/>
              <a:t>Serve and shelter people of all genders </a:t>
            </a:r>
          </a:p>
          <a:p>
            <a:r>
              <a:rPr lang="en-US"/>
              <a:t>Encourage survivors to reach out to their DVRC helpline if they are seeking shelter, as capacity can change daily</a:t>
            </a:r>
          </a:p>
          <a:p>
            <a:r>
              <a:rPr lang="en-US"/>
              <a:t>Support and shelter survivors of sex trafficking and sexual exploitation </a:t>
            </a:r>
          </a:p>
        </p:txBody>
      </p:sp>
    </p:spTree>
    <p:extLst>
      <p:ext uri="{BB962C8B-B14F-4D97-AF65-F5344CB8AC3E}">
        <p14:creationId xmlns:p14="http://schemas.microsoft.com/office/powerpoint/2010/main" val="228990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5052A-DD18-29C3-1929-5B5B20E3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EE73-6C53-1E62-862B-434E2C44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79692" cy="954658"/>
          </a:xfrm>
        </p:spPr>
        <p:txBody>
          <a:bodyPr/>
          <a:lstStyle/>
          <a:p>
            <a:pPr algn="ctr"/>
            <a:r>
              <a:rPr lang="en-US"/>
              <a:t>State &amp; Federal Funding Sources (</a:t>
            </a:r>
            <a:r>
              <a:rPr lang="en-US" sz="2000"/>
              <a:t>approx.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BB49-79E1-3564-ECCC-26393936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19784"/>
            <a:ext cx="11353800" cy="42184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5C5C5E"/>
                </a:solidFill>
              </a:rPr>
              <a:t>MCEDV – DHHS consolidated Contract – (Shelter portion $1,345,000)</a:t>
            </a:r>
          </a:p>
          <a:p>
            <a:pPr lvl="1"/>
            <a:r>
              <a:rPr lang="en-US">
                <a:solidFill>
                  <a:srgbClr val="5C5C5E"/>
                </a:solidFill>
              </a:rPr>
              <a:t>VOCA: $125,000 for shelter services + $425,000 for trafficking shelter</a:t>
            </a:r>
          </a:p>
          <a:p>
            <a:pPr lvl="1"/>
            <a:r>
              <a:rPr lang="en-US">
                <a:solidFill>
                  <a:srgbClr val="5C5C5E"/>
                </a:solidFill>
              </a:rPr>
              <a:t>Family Violence Prevention Services: $600,000</a:t>
            </a:r>
          </a:p>
          <a:p>
            <a:pPr lvl="1"/>
            <a:r>
              <a:rPr lang="en-US">
                <a:solidFill>
                  <a:srgbClr val="5C5C5E"/>
                </a:solidFill>
              </a:rPr>
              <a:t>State general funds: $195,000</a:t>
            </a:r>
          </a:p>
          <a:p>
            <a:pPr lvl="1"/>
            <a:endParaRPr lang="en-US">
              <a:solidFill>
                <a:srgbClr val="5C5C5E"/>
              </a:solidFill>
            </a:endParaRPr>
          </a:p>
          <a:p>
            <a:r>
              <a:rPr lang="en-US">
                <a:solidFill>
                  <a:srgbClr val="5C5C5E"/>
                </a:solidFill>
              </a:rPr>
              <a:t>Maine Housing</a:t>
            </a:r>
          </a:p>
          <a:p>
            <a:pPr lvl="1"/>
            <a:r>
              <a:rPr lang="en-US">
                <a:solidFill>
                  <a:srgbClr val="5C5C5E"/>
                </a:solidFill>
              </a:rPr>
              <a:t>ESHAP + Performance share: $856,000</a:t>
            </a:r>
          </a:p>
          <a:p>
            <a:pPr lvl="1"/>
            <a:endParaRPr lang="en-US">
              <a:solidFill>
                <a:srgbClr val="5C5C5E"/>
              </a:solidFill>
            </a:endParaRPr>
          </a:p>
          <a:p>
            <a:r>
              <a:rPr lang="en-US">
                <a:solidFill>
                  <a:srgbClr val="5C5C5E"/>
                </a:solidFill>
              </a:rPr>
              <a:t>Dept. of Justice – Office on Violence Against Women (VAWA)</a:t>
            </a:r>
          </a:p>
          <a:p>
            <a:pPr lvl="1"/>
            <a:r>
              <a:rPr lang="en-US">
                <a:solidFill>
                  <a:srgbClr val="5C5C5E"/>
                </a:solidFill>
              </a:rPr>
              <a:t>Transitional Housing Discretionary Grant Program: $682,039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FBC76-6CB2-B77B-BA4B-EB0749FC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A0AA-B922-47BA-131C-D6C4EF01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434A0"/>
                </a:solidFill>
              </a:rPr>
              <a:t>2024 </a:t>
            </a:r>
            <a:r>
              <a:rPr lang="en-US" err="1">
                <a:solidFill>
                  <a:srgbClr val="9434A0"/>
                </a:solidFill>
              </a:rPr>
              <a:t>MCoC</a:t>
            </a:r>
            <a:r>
              <a:rPr lang="en-US">
                <a:solidFill>
                  <a:srgbClr val="9434A0"/>
                </a:solidFill>
              </a:rPr>
              <a:t> HUD Rapid Rehousing Programs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AC21-259E-BAE0-945A-A79695C6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459"/>
            <a:ext cx="10515600" cy="1246759"/>
          </a:xfrm>
        </p:spPr>
        <p:txBody>
          <a:bodyPr>
            <a:normAutofit/>
          </a:bodyPr>
          <a:lstStyle/>
          <a:p>
            <a:r>
              <a:rPr lang="en-US"/>
              <a:t>MCEDV PH-RRH FY23 Renewal                                                   $1,969,475 </a:t>
            </a:r>
          </a:p>
          <a:p>
            <a:r>
              <a:rPr lang="en-US"/>
              <a:t>TTD/NH DV Bonus Project Renewal 2024                                    $356,318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A136D-C938-5311-A8FC-8571D545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996133-0CCB-6BE9-4BB5-FB0D5B5820E7}"/>
              </a:ext>
            </a:extLst>
          </p:cNvPr>
          <p:cNvSpPr txBox="1">
            <a:spLocks/>
          </p:cNvSpPr>
          <p:nvPr/>
        </p:nvSpPr>
        <p:spPr>
          <a:xfrm>
            <a:off x="838200" y="2470821"/>
            <a:ext cx="94796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8585A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9434A0"/>
                </a:solidFill>
              </a:rPr>
              <a:t>2023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1E955A-CA0B-823F-8C14-DFC256C27D6E}"/>
              </a:ext>
            </a:extLst>
          </p:cNvPr>
          <p:cNvSpPr txBox="1">
            <a:spLocks/>
          </p:cNvSpPr>
          <p:nvPr/>
        </p:nvSpPr>
        <p:spPr>
          <a:xfrm>
            <a:off x="838200" y="3546706"/>
            <a:ext cx="10515600" cy="205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MCEDV New Project FY23                                                                $604,571</a:t>
            </a:r>
          </a:p>
          <a:p>
            <a:r>
              <a:rPr lang="en-US"/>
              <a:t>MCEDV Renewal FY2023                                                               $1,198,424</a:t>
            </a:r>
          </a:p>
          <a:p>
            <a:r>
              <a:rPr lang="en-US"/>
              <a:t>Safe Voices Renewal                                                                          $161,580</a:t>
            </a:r>
          </a:p>
          <a:p>
            <a:r>
              <a:rPr lang="en-US">
                <a:latin typeface="Candara"/>
              </a:rPr>
              <a:t>TTD/NHM DV Bonus Project Renewal 2024                                $336,282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F273-B117-BB41-910F-03FDA1A1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Other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60DB-1356-A841-B012-CFD8B293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3847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rgbClr val="5C5C5E"/>
                </a:solidFill>
              </a:rPr>
              <a:t>MaineCare</a:t>
            </a:r>
            <a:endParaRPr lang="en-US">
              <a:solidFill>
                <a:srgbClr val="5C5C5E"/>
              </a:solidFill>
            </a:endParaRPr>
          </a:p>
          <a:p>
            <a:r>
              <a:rPr lang="en-US">
                <a:solidFill>
                  <a:srgbClr val="5C5C5E"/>
                </a:solidFill>
              </a:rPr>
              <a:t>Municipal Funding (TTD Only*)</a:t>
            </a:r>
          </a:p>
          <a:p>
            <a:r>
              <a:rPr lang="en-US">
                <a:solidFill>
                  <a:srgbClr val="5C5C5E"/>
                </a:solidFill>
              </a:rPr>
              <a:t>Portland Social Services (GA- TTD Only*)</a:t>
            </a:r>
          </a:p>
          <a:p>
            <a:r>
              <a:rPr lang="en-US">
                <a:solidFill>
                  <a:srgbClr val="5C5C5E"/>
                </a:solidFill>
              </a:rPr>
              <a:t>United Way</a:t>
            </a:r>
          </a:p>
          <a:p>
            <a:r>
              <a:rPr lang="en-US">
                <a:solidFill>
                  <a:srgbClr val="5C5C5E"/>
                </a:solidFill>
              </a:rPr>
              <a:t>Private donations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8F2F5-67EF-3E4C-AC53-DF7BB4DB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059-6B48-2E46-8151-362ED5ECC1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2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 Foundations - Mini VAA_6.16.21" id="{33A897FC-646E-D74B-A495-51E5635F61D3}" vid="{A47B1C6A-DDAB-7043-B162-1B8690129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9919B71DA2A94BAB77EF4091356E2D" ma:contentTypeVersion="22" ma:contentTypeDescription="Create a new document." ma:contentTypeScope="" ma:versionID="c4ebbec014ee6e812eb2ed7fa29110a4">
  <xsd:schema xmlns:xsd="http://www.w3.org/2001/XMLSchema" xmlns:xs="http://www.w3.org/2001/XMLSchema" xmlns:p="http://schemas.microsoft.com/office/2006/metadata/properties" xmlns:ns2="64d13e2b-d7e8-4ec1-b015-db41f7689592" xmlns:ns3="a5b35e93-1c19-433d-b8b7-8ebceee56823" targetNamespace="http://schemas.microsoft.com/office/2006/metadata/properties" ma:root="true" ma:fieldsID="962f69482c68b0011b2d7beb79b17da8" ns2:_="" ns3:_="">
    <xsd:import namespace="64d13e2b-d7e8-4ec1-b015-db41f7689592"/>
    <xsd:import namespace="a5b35e93-1c19-433d-b8b7-8ebceee568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Testing" minOccurs="0"/>
                <xsd:element ref="ns3:Descrip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13e2b-d7e8-4ec1-b015-db41f76895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ee0c05f-defc-44ad-86d8-54830796346a}" ma:internalName="TaxCatchAll" ma:showField="CatchAllData" ma:web="64d13e2b-d7e8-4ec1-b015-db41f76895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35e93-1c19-433d-b8b7-8ebceee56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sting" ma:index="20" nillable="true" ma:displayName="Testing" ma:description="description blah blah" ma:format="Dropdown" ma:internalName="Testing">
      <xsd:simpleType>
        <xsd:restriction base="dms:Note">
          <xsd:maxLength value="255"/>
        </xsd:restriction>
      </xsd:simpleType>
    </xsd:element>
    <xsd:element name="Description" ma:index="21" nillable="true" ma:displayName="Description" ma:description="Examples: NNEDV Census, Annual Report Data, Census 2020 Information" ma:format="Dropdown" ma:internalName="Description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d206b15-03f2-46fa-95b6-e1855a523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ing xmlns="a5b35e93-1c19-433d-b8b7-8ebceee56823" xsi:nil="true"/>
    <SharedWithUsers xmlns="64d13e2b-d7e8-4ec1-b015-db41f7689592">
      <UserInfo>
        <DisplayName>Kelly O'Connor</DisplayName>
        <AccountId>5008</AccountId>
        <AccountType/>
      </UserInfo>
    </SharedWithUsers>
    <Description xmlns="a5b35e93-1c19-433d-b8b7-8ebceee56823" xsi:nil="true"/>
    <TaxCatchAll xmlns="64d13e2b-d7e8-4ec1-b015-db41f7689592" xsi:nil="true"/>
    <lcf76f155ced4ddcb4097134ff3c332f xmlns="a5b35e93-1c19-433d-b8b7-8ebceee568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BBE66-1D7E-4635-B4A2-A52A052E45E8}">
  <ds:schemaRefs>
    <ds:schemaRef ds:uri="64d13e2b-d7e8-4ec1-b015-db41f7689592"/>
    <ds:schemaRef ds:uri="a5b35e93-1c19-433d-b8b7-8ebceee56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D91499-03A8-47A7-8478-AF8E7FE7644C}">
  <ds:schemaRefs>
    <ds:schemaRef ds:uri="64d13e2b-d7e8-4ec1-b015-db41f7689592"/>
    <ds:schemaRef ds:uri="a5b35e93-1c19-433d-b8b7-8ebceee568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A4EC53-41F4-4537-A5A9-312F062727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782</Words>
  <Application>Microsoft Office PowerPoint</Application>
  <PresentationFormat>Widescreen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Courier New,monospace</vt:lpstr>
      <vt:lpstr>Office Theme</vt:lpstr>
      <vt:lpstr>PowerPoint Presentation</vt:lpstr>
      <vt:lpstr>PowerPoint Presentation</vt:lpstr>
      <vt:lpstr>PowerPoint Presentation</vt:lpstr>
      <vt:lpstr>FY 2024 Individuals Served Statewide by DVRCs</vt:lpstr>
      <vt:lpstr>DVRC Emergency Shelters By County </vt:lpstr>
      <vt:lpstr>Maine’s Domestic Violence Resource Center Shelters</vt:lpstr>
      <vt:lpstr>State &amp; Federal Funding Sources (approx.)</vt:lpstr>
      <vt:lpstr>2024 MCoC HUD Rapid Rehousing Programs</vt:lpstr>
      <vt:lpstr>Other Funding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O'Connor</dc:creator>
  <cp:lastModifiedBy>Scott Tibbitts</cp:lastModifiedBy>
  <cp:revision>2</cp:revision>
  <cp:lastPrinted>2021-09-14T17:44:55Z</cp:lastPrinted>
  <dcterms:created xsi:type="dcterms:W3CDTF">2021-09-01T15:55:00Z</dcterms:created>
  <dcterms:modified xsi:type="dcterms:W3CDTF">2025-06-10T17:01:50Z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0x010100149919B71DA2A94BAB77EF4091356E2D</vt:lpwstr>
  </property>
  <property fmtid="{D5CDD505-2E9C-101B-9397-08002B2CF9AE}" pid="3" name="MediaServiceImageTags">
    <vt:lpwstr/>
  </property>
</Properties>
</file>