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6" r:id="rId5"/>
    <p:sldId id="257" r:id="rId6"/>
    <p:sldId id="306" r:id="rId7"/>
    <p:sldId id="299" r:id="rId8"/>
    <p:sldId id="290" r:id="rId9"/>
    <p:sldId id="300" r:id="rId10"/>
    <p:sldId id="302" r:id="rId11"/>
    <p:sldId id="303" r:id="rId12"/>
    <p:sldId id="304" r:id="rId13"/>
    <p:sldId id="305" r:id="rId14"/>
    <p:sldId id="30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5F005F-7C77-43D7-9D8C-3C23980A7ED4}" v="3" dt="2025-06-02T19:39:20.095"/>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646" autoAdjust="0"/>
  </p:normalViewPr>
  <p:slideViewPr>
    <p:cSldViewPr snapToGrid="0">
      <p:cViewPr varScale="1">
        <p:scale>
          <a:sx n="59" d="100"/>
          <a:sy n="59" d="100"/>
        </p:scale>
        <p:origin x="964" y="52"/>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6/4/2025</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6/4/2025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0FB4A-3E21-B94E-1213-099D79DE1D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842D5D-FAAF-610F-3732-12DCE01ABA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9F6AE3-2E5F-18AD-02DF-955BFE8E842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13013A2-4DAB-8A41-3A32-C7094691ABF1}"/>
              </a:ext>
            </a:extLst>
          </p:cNvPr>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143951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1639086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59" r:id="rId4"/>
    <p:sldLayoutId id="2147483668" r:id="rId5"/>
    <p:sldLayoutId id="2147483669" r:id="rId6"/>
    <p:sldLayoutId id="2147483661" r:id="rId7"/>
    <p:sldLayoutId id="2147483666" r:id="rId8"/>
  </p:sldLayoutIdLst>
  <p:hf sldNum="0" hdr="0" ft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830130"/>
          </a:xfrm>
        </p:spPr>
        <p:txBody>
          <a:bodyPr/>
          <a:lstStyle/>
          <a:p>
            <a:r>
              <a:rPr lang="en-US" dirty="0"/>
              <a:t>Dynamic Prioritization</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9A7BF-A764-A01A-E4ED-48D3E49A25DC}"/>
              </a:ext>
            </a:extLst>
          </p:cNvPr>
          <p:cNvSpPr>
            <a:spLocks noGrp="1"/>
          </p:cNvSpPr>
          <p:nvPr>
            <p:ph type="title"/>
          </p:nvPr>
        </p:nvSpPr>
        <p:spPr/>
        <p:txBody>
          <a:bodyPr/>
          <a:lstStyle/>
          <a:p>
            <a:r>
              <a:rPr lang="en-US" dirty="0"/>
              <a:t>Where are we? </a:t>
            </a:r>
          </a:p>
        </p:txBody>
      </p:sp>
      <p:sp>
        <p:nvSpPr>
          <p:cNvPr id="3" name="Content Placeholder 2">
            <a:extLst>
              <a:ext uri="{FF2B5EF4-FFF2-40B4-BE49-F238E27FC236}">
                <a16:creationId xmlns:a16="http://schemas.microsoft.com/office/drawing/2014/main" id="{E34590E5-A0FA-D6E1-F1B2-EAB909F2A20F}"/>
              </a:ext>
            </a:extLst>
          </p:cNvPr>
          <p:cNvSpPr>
            <a:spLocks noGrp="1"/>
          </p:cNvSpPr>
          <p:nvPr>
            <p:ph idx="1"/>
          </p:nvPr>
        </p:nvSpPr>
        <p:spPr/>
        <p:txBody>
          <a:bodyPr/>
          <a:lstStyle/>
          <a:p>
            <a:pPr marL="457200" indent="-457200">
              <a:buFont typeface="Arial" panose="020B0604020202020204" pitchFamily="34" charset="0"/>
              <a:buChar char="•"/>
            </a:pPr>
            <a:r>
              <a:rPr lang="en-US" dirty="0"/>
              <a:t>Overall, working well </a:t>
            </a:r>
          </a:p>
          <a:p>
            <a:pPr marL="457200" indent="-457200">
              <a:buFont typeface="Arial" panose="020B0604020202020204" pitchFamily="34" charset="0"/>
              <a:buChar char="•"/>
            </a:pPr>
            <a:r>
              <a:rPr lang="en-US" dirty="0"/>
              <a:t>Some give and take – when lower level interventions take higher scores, there are system level impacts to this </a:t>
            </a:r>
          </a:p>
          <a:p>
            <a:pPr marL="457200" indent="-457200">
              <a:buFont typeface="Arial" panose="020B0604020202020204" pitchFamily="34" charset="0"/>
              <a:buChar char="•"/>
            </a:pPr>
            <a:r>
              <a:rPr lang="en-US" dirty="0"/>
              <a:t>Some tendencies to lean more on the black and white </a:t>
            </a:r>
          </a:p>
        </p:txBody>
      </p:sp>
    </p:spTree>
    <p:extLst>
      <p:ext uri="{BB962C8B-B14F-4D97-AF65-F5344CB8AC3E}">
        <p14:creationId xmlns:p14="http://schemas.microsoft.com/office/powerpoint/2010/main" val="4021095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0AEAB-D42B-5A74-1F67-0D44B8A16B3B}"/>
              </a:ext>
            </a:extLst>
          </p:cNvPr>
          <p:cNvSpPr>
            <a:spLocks noGrp="1"/>
          </p:cNvSpPr>
          <p:nvPr>
            <p:ph type="title"/>
          </p:nvPr>
        </p:nvSpPr>
        <p:spPr/>
        <p:txBody>
          <a:bodyPr/>
          <a:lstStyle/>
          <a:p>
            <a:r>
              <a:rPr lang="en-US" dirty="0"/>
              <a:t>New Resources coming online: </a:t>
            </a:r>
          </a:p>
        </p:txBody>
      </p:sp>
      <p:sp>
        <p:nvSpPr>
          <p:cNvPr id="3" name="Content Placeholder 2">
            <a:extLst>
              <a:ext uri="{FF2B5EF4-FFF2-40B4-BE49-F238E27FC236}">
                <a16:creationId xmlns:a16="http://schemas.microsoft.com/office/drawing/2014/main" id="{865EFABB-83C1-88AB-55DD-08F07AAC5DD2}"/>
              </a:ext>
            </a:extLst>
          </p:cNvPr>
          <p:cNvSpPr>
            <a:spLocks noGrp="1"/>
          </p:cNvSpPr>
          <p:nvPr>
            <p:ph idx="1"/>
          </p:nvPr>
        </p:nvSpPr>
        <p:spPr/>
        <p:txBody>
          <a:bodyPr/>
          <a:lstStyle/>
          <a:p>
            <a:pPr marL="457200" indent="-457200">
              <a:buFont typeface="Arial" panose="020B0604020202020204" pitchFamily="34" charset="0"/>
              <a:buChar char="•"/>
            </a:pPr>
            <a:r>
              <a:rPr lang="en-US" dirty="0"/>
              <a:t>STEP </a:t>
            </a:r>
          </a:p>
          <a:p>
            <a:pPr marL="457200" indent="-457200">
              <a:buFont typeface="Arial" panose="020B0604020202020204" pitchFamily="34" charset="0"/>
              <a:buChar char="•"/>
            </a:pPr>
            <a:r>
              <a:rPr lang="en-US" dirty="0"/>
              <a:t>Home for Good units </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62735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en-US" dirty="0"/>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58865" y="2017467"/>
            <a:ext cx="9779182" cy="3366815"/>
          </a:xfrm>
        </p:spPr>
        <p:txBody>
          <a:bodyPr vert="horz" lIns="91440" tIns="45720" rIns="91440" bIns="45720" rtlCol="0" anchor="t">
            <a:normAutofit/>
          </a:bodyPr>
          <a:lstStyle/>
          <a:p>
            <a:r>
              <a:rPr lang="en-US" dirty="0"/>
              <a:t>What is it? </a:t>
            </a:r>
            <a:br>
              <a:rPr lang="en-US" dirty="0"/>
            </a:br>
            <a:r>
              <a:rPr lang="en-US" dirty="0"/>
              <a:t>Why do we need it? </a:t>
            </a:r>
          </a:p>
          <a:p>
            <a:r>
              <a:rPr lang="en-US" dirty="0"/>
              <a:t>Where we are headed </a:t>
            </a:r>
          </a:p>
          <a:p>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36A24-0D0C-7FB6-B589-5A5EAE6EED15}"/>
              </a:ext>
            </a:extLst>
          </p:cNvPr>
          <p:cNvSpPr>
            <a:spLocks noGrp="1"/>
          </p:cNvSpPr>
          <p:nvPr>
            <p:ph type="title"/>
          </p:nvPr>
        </p:nvSpPr>
        <p:spPr/>
        <p:txBody>
          <a:bodyPr/>
          <a:lstStyle/>
          <a:p>
            <a:r>
              <a:rPr lang="en-US" dirty="0"/>
              <a:t>First:</a:t>
            </a:r>
          </a:p>
        </p:txBody>
      </p:sp>
      <p:sp>
        <p:nvSpPr>
          <p:cNvPr id="3" name="Content Placeholder 2">
            <a:extLst>
              <a:ext uri="{FF2B5EF4-FFF2-40B4-BE49-F238E27FC236}">
                <a16:creationId xmlns:a16="http://schemas.microsoft.com/office/drawing/2014/main" id="{9AD48A45-DA8A-341C-2C69-221A6550EA17}"/>
              </a:ext>
            </a:extLst>
          </p:cNvPr>
          <p:cNvSpPr>
            <a:spLocks noGrp="1"/>
          </p:cNvSpPr>
          <p:nvPr>
            <p:ph idx="1"/>
          </p:nvPr>
        </p:nvSpPr>
        <p:spPr>
          <a:xfrm>
            <a:off x="1158864" y="2392157"/>
            <a:ext cx="9779182" cy="2119104"/>
          </a:xfrm>
        </p:spPr>
        <p:txBody>
          <a:bodyPr/>
          <a:lstStyle/>
          <a:p>
            <a:pPr marL="457200" indent="-457200">
              <a:buFont typeface="Arial" panose="020B0604020202020204" pitchFamily="34" charset="0"/>
              <a:buChar char="•"/>
            </a:pPr>
            <a:r>
              <a:rPr lang="en-US" sz="3200" dirty="0"/>
              <a:t>This is not a revamp of prioritization (yet) </a:t>
            </a:r>
          </a:p>
          <a:p>
            <a:pPr marL="457200" indent="-457200">
              <a:buFont typeface="Arial" panose="020B0604020202020204" pitchFamily="34" charset="0"/>
              <a:buChar char="•"/>
            </a:pPr>
            <a:r>
              <a:rPr lang="en-US" sz="3200" dirty="0"/>
              <a:t>Prioritization is not a science, will never be perfect </a:t>
            </a:r>
          </a:p>
          <a:p>
            <a:pPr marL="914400" lvl="1" indent="-457200">
              <a:buFont typeface="Arial" panose="020B0604020202020204" pitchFamily="34" charset="0"/>
              <a:buChar char="•"/>
            </a:pPr>
            <a:r>
              <a:rPr lang="en-US" sz="3200" dirty="0"/>
              <a:t>(There is not always a right answer) </a:t>
            </a:r>
          </a:p>
          <a:p>
            <a:pPr marL="914400" lvl="1" indent="-457200">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55887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6B228-F6BD-766E-61A8-74B45A2945B1}"/>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324566B8-BE19-E7B9-79E5-5E10320A268D}"/>
              </a:ext>
            </a:extLst>
          </p:cNvPr>
          <p:cNvSpPr>
            <a:spLocks noGrp="1"/>
          </p:cNvSpPr>
          <p:nvPr>
            <p:ph type="title"/>
          </p:nvPr>
        </p:nvSpPr>
        <p:spPr>
          <a:xfrm>
            <a:off x="1167492" y="136526"/>
            <a:ext cx="9601200" cy="1653371"/>
          </a:xfrm>
        </p:spPr>
        <p:txBody>
          <a:bodyPr/>
          <a:lstStyle/>
          <a:p>
            <a:r>
              <a:rPr lang="en-US" dirty="0"/>
              <a:t>Current Prioritization Scheme </a:t>
            </a:r>
          </a:p>
        </p:txBody>
      </p:sp>
      <p:sp>
        <p:nvSpPr>
          <p:cNvPr id="3" name="Content Placeholder 2">
            <a:extLst>
              <a:ext uri="{FF2B5EF4-FFF2-40B4-BE49-F238E27FC236}">
                <a16:creationId xmlns:a16="http://schemas.microsoft.com/office/drawing/2014/main" id="{B64E8530-901A-CDD0-174F-3C99BA494ACF}"/>
              </a:ext>
            </a:extLst>
          </p:cNvPr>
          <p:cNvSpPr>
            <a:spLocks noGrp="1"/>
          </p:cNvSpPr>
          <p:nvPr>
            <p:ph idx="1"/>
          </p:nvPr>
        </p:nvSpPr>
        <p:spPr>
          <a:xfrm>
            <a:off x="1167492" y="2023984"/>
            <a:ext cx="7668689" cy="3670646"/>
          </a:xfrm>
        </p:spPr>
        <p:txBody>
          <a:bodyPr>
            <a:normAutofit lnSpcReduction="10000"/>
          </a:bodyPr>
          <a:lstStyle/>
          <a:p>
            <a:r>
              <a:rPr lang="en-US" dirty="0"/>
              <a:t>The Maine CoC will use the data collection through the CE assessment to prioritize people experiencing homelessness in the state of Maine for housing resources. Households will be prioritized based on the numeric score that is provided by the assessment tool. The score is based primarily on a household’s LOTH (days) in the last three years. The assessment tool also considers additional criteria that may further prioritize a household based on the following: </a:t>
            </a:r>
          </a:p>
          <a:p>
            <a:pPr marL="342900" indent="-342900">
              <a:buFont typeface="Arial" panose="020B0604020202020204" pitchFamily="34" charset="0"/>
              <a:buChar char="•"/>
            </a:pPr>
            <a:r>
              <a:rPr lang="en-US" dirty="0"/>
              <a:t>Household who have 6+ months of homelessness in the past year </a:t>
            </a:r>
          </a:p>
          <a:p>
            <a:pPr marL="342900" indent="-342900">
              <a:buFont typeface="Arial" panose="020B0604020202020204" pitchFamily="34" charset="0"/>
              <a:buChar char="•"/>
            </a:pPr>
            <a:r>
              <a:rPr lang="en-US" dirty="0"/>
              <a:t>People actively fleeing DV </a:t>
            </a:r>
          </a:p>
          <a:p>
            <a:pPr marL="342900" indent="-342900">
              <a:buFont typeface="Arial" panose="020B0604020202020204" pitchFamily="34" charset="0"/>
              <a:buChar char="•"/>
            </a:pPr>
            <a:r>
              <a:rPr lang="en-US" dirty="0"/>
              <a:t>People experiencing unsheltered homelessness </a:t>
            </a:r>
          </a:p>
          <a:p>
            <a:pPr marL="342900" indent="-342900">
              <a:buFont typeface="Arial" panose="020B0604020202020204" pitchFamily="34" charset="0"/>
              <a:buChar char="•"/>
            </a:pPr>
            <a:r>
              <a:rPr lang="en-US" dirty="0"/>
              <a:t>Barriers to accessing housing </a:t>
            </a:r>
          </a:p>
        </p:txBody>
      </p:sp>
    </p:spTree>
    <p:extLst>
      <p:ext uri="{BB962C8B-B14F-4D97-AF65-F5344CB8AC3E}">
        <p14:creationId xmlns:p14="http://schemas.microsoft.com/office/powerpoint/2010/main" val="124381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F9E134-98AA-3ECE-E40A-180C85ACD7D5}"/>
              </a:ext>
            </a:extLst>
          </p:cNvPr>
          <p:cNvSpPr>
            <a:spLocks noGrp="1"/>
          </p:cNvSpPr>
          <p:nvPr>
            <p:ph type="title"/>
          </p:nvPr>
        </p:nvSpPr>
        <p:spPr>
          <a:xfrm>
            <a:off x="1167492" y="136526"/>
            <a:ext cx="9601200" cy="1653371"/>
          </a:xfrm>
        </p:spPr>
        <p:txBody>
          <a:bodyPr/>
          <a:lstStyle/>
          <a:p>
            <a:r>
              <a:rPr lang="en-US" dirty="0"/>
              <a:t>Dynamic Prioritization </a:t>
            </a:r>
          </a:p>
        </p:txBody>
      </p:sp>
      <p:sp>
        <p:nvSpPr>
          <p:cNvPr id="3" name="Content Placeholder 2">
            <a:extLst>
              <a:ext uri="{FF2B5EF4-FFF2-40B4-BE49-F238E27FC236}">
                <a16:creationId xmlns:a16="http://schemas.microsoft.com/office/drawing/2014/main" id="{D1455C0B-19FB-954B-532A-0A68CAC4E0E4}"/>
              </a:ext>
            </a:extLst>
          </p:cNvPr>
          <p:cNvSpPr>
            <a:spLocks noGrp="1"/>
          </p:cNvSpPr>
          <p:nvPr>
            <p:ph idx="1"/>
          </p:nvPr>
        </p:nvSpPr>
        <p:spPr>
          <a:xfrm>
            <a:off x="1167491" y="2124875"/>
            <a:ext cx="8085365" cy="3034954"/>
          </a:xfrm>
        </p:spPr>
        <p:txBody>
          <a:bodyPr>
            <a:normAutofit/>
          </a:bodyPr>
          <a:lstStyle/>
          <a:p>
            <a:r>
              <a:rPr lang="en-US" sz="2400" u="sng" dirty="0"/>
              <a:t>Outlines a prioritization process that reflects that: </a:t>
            </a:r>
          </a:p>
          <a:p>
            <a:pPr marL="342900" indent="-342900">
              <a:buFont typeface="Arial" panose="020B0604020202020204" pitchFamily="34" charset="0"/>
              <a:buChar char="•"/>
            </a:pPr>
            <a:r>
              <a:rPr lang="en-US" dirty="0"/>
              <a:t>Is not static/doesn’t put participants into inflexible buckets</a:t>
            </a:r>
          </a:p>
          <a:p>
            <a:pPr marL="626364" lvl="1" indent="-342900"/>
            <a:r>
              <a:rPr lang="en-US" dirty="0"/>
              <a:t>Prioritization is meant to be guidance, not always black and white </a:t>
            </a:r>
          </a:p>
          <a:p>
            <a:pPr marL="342900" indent="-342900">
              <a:buFont typeface="Arial" panose="020B0604020202020204" pitchFamily="34" charset="0"/>
              <a:buChar char="•"/>
            </a:pPr>
            <a:r>
              <a:rPr lang="en-US" dirty="0"/>
              <a:t>Circumstances change </a:t>
            </a:r>
          </a:p>
          <a:p>
            <a:pPr marL="342900" indent="-342900">
              <a:buFont typeface="Arial" panose="020B0604020202020204" pitchFamily="34" charset="0"/>
              <a:buChar char="•"/>
            </a:pPr>
            <a:r>
              <a:rPr lang="en-US" dirty="0"/>
              <a:t>No single pathway out of homelessness </a:t>
            </a:r>
          </a:p>
          <a:p>
            <a:pPr marL="342900" indent="-342900">
              <a:buFont typeface="Arial" panose="020B0604020202020204" pitchFamily="34" charset="0"/>
              <a:buChar char="•"/>
            </a:pPr>
            <a:r>
              <a:rPr lang="en-US" dirty="0"/>
              <a:t>System needs to leverage what resources we have at any given time </a:t>
            </a:r>
          </a:p>
        </p:txBody>
      </p:sp>
    </p:spTree>
    <p:extLst>
      <p:ext uri="{BB962C8B-B14F-4D97-AF65-F5344CB8AC3E}">
        <p14:creationId xmlns:p14="http://schemas.microsoft.com/office/powerpoint/2010/main" val="1265939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454FF-535B-A93C-EEA3-0591ED74FB0A}"/>
              </a:ext>
            </a:extLst>
          </p:cNvPr>
          <p:cNvSpPr>
            <a:spLocks noGrp="1"/>
          </p:cNvSpPr>
          <p:nvPr>
            <p:ph type="title"/>
          </p:nvPr>
        </p:nvSpPr>
        <p:spPr/>
        <p:txBody>
          <a:bodyPr/>
          <a:lstStyle/>
          <a:p>
            <a:r>
              <a:rPr lang="en-US" dirty="0"/>
              <a:t>Results of Static Prioritization </a:t>
            </a:r>
          </a:p>
        </p:txBody>
      </p:sp>
      <p:pic>
        <p:nvPicPr>
          <p:cNvPr id="5" name="Content Placeholder 4">
            <a:extLst>
              <a:ext uri="{FF2B5EF4-FFF2-40B4-BE49-F238E27FC236}">
                <a16:creationId xmlns:a16="http://schemas.microsoft.com/office/drawing/2014/main" id="{FAAC34B2-C128-8027-ED08-29DB6278C4D8}"/>
              </a:ext>
            </a:extLst>
          </p:cNvPr>
          <p:cNvPicPr>
            <a:picLocks noGrp="1" noChangeAspect="1"/>
          </p:cNvPicPr>
          <p:nvPr>
            <p:ph idx="1"/>
          </p:nvPr>
        </p:nvPicPr>
        <p:blipFill>
          <a:blip r:embed="rId2"/>
          <a:stretch>
            <a:fillRect/>
          </a:stretch>
        </p:blipFill>
        <p:spPr>
          <a:xfrm>
            <a:off x="1176069" y="2017713"/>
            <a:ext cx="8659099" cy="3849687"/>
          </a:xfrm>
        </p:spPr>
      </p:pic>
    </p:spTree>
    <p:extLst>
      <p:ext uri="{BB962C8B-B14F-4D97-AF65-F5344CB8AC3E}">
        <p14:creationId xmlns:p14="http://schemas.microsoft.com/office/powerpoint/2010/main" val="7666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55216-A402-4E91-1C6E-2FAD5DB1D7B4}"/>
              </a:ext>
            </a:extLst>
          </p:cNvPr>
          <p:cNvSpPr>
            <a:spLocks noGrp="1"/>
          </p:cNvSpPr>
          <p:nvPr>
            <p:ph type="title"/>
          </p:nvPr>
        </p:nvSpPr>
        <p:spPr/>
        <p:txBody>
          <a:bodyPr/>
          <a:lstStyle/>
          <a:p>
            <a:r>
              <a:rPr lang="en-US" dirty="0"/>
              <a:t>Most Intensive Tier </a:t>
            </a:r>
          </a:p>
        </p:txBody>
      </p:sp>
      <p:pic>
        <p:nvPicPr>
          <p:cNvPr id="5" name="Picture 4">
            <a:extLst>
              <a:ext uri="{FF2B5EF4-FFF2-40B4-BE49-F238E27FC236}">
                <a16:creationId xmlns:a16="http://schemas.microsoft.com/office/drawing/2014/main" id="{878B1476-5CA5-C9F1-82F2-96457B823F04}"/>
              </a:ext>
            </a:extLst>
          </p:cNvPr>
          <p:cNvPicPr>
            <a:picLocks noChangeAspect="1"/>
          </p:cNvPicPr>
          <p:nvPr/>
        </p:nvPicPr>
        <p:blipFill>
          <a:blip r:embed="rId2"/>
          <a:stretch>
            <a:fillRect/>
          </a:stretch>
        </p:blipFill>
        <p:spPr>
          <a:xfrm>
            <a:off x="1020804" y="2057399"/>
            <a:ext cx="9244425" cy="3222172"/>
          </a:xfrm>
          <a:prstGeom prst="rect">
            <a:avLst/>
          </a:prstGeom>
        </p:spPr>
      </p:pic>
    </p:spTree>
    <p:extLst>
      <p:ext uri="{BB962C8B-B14F-4D97-AF65-F5344CB8AC3E}">
        <p14:creationId xmlns:p14="http://schemas.microsoft.com/office/powerpoint/2010/main" val="1770507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A2DC4-F699-E967-0C0F-698F7F298469}"/>
              </a:ext>
            </a:extLst>
          </p:cNvPr>
          <p:cNvSpPr>
            <a:spLocks noGrp="1"/>
          </p:cNvSpPr>
          <p:nvPr>
            <p:ph type="title"/>
          </p:nvPr>
        </p:nvSpPr>
        <p:spPr/>
        <p:txBody>
          <a:bodyPr/>
          <a:lstStyle/>
          <a:p>
            <a:r>
              <a:rPr lang="en-US" dirty="0"/>
              <a:t>Mid Level Intervention </a:t>
            </a:r>
          </a:p>
        </p:txBody>
      </p:sp>
      <p:pic>
        <p:nvPicPr>
          <p:cNvPr id="5" name="Content Placeholder 4">
            <a:extLst>
              <a:ext uri="{FF2B5EF4-FFF2-40B4-BE49-F238E27FC236}">
                <a16:creationId xmlns:a16="http://schemas.microsoft.com/office/drawing/2014/main" id="{7BBCD464-C065-F78D-AC0E-C9B51ADE6E91}"/>
              </a:ext>
            </a:extLst>
          </p:cNvPr>
          <p:cNvPicPr>
            <a:picLocks noGrp="1" noChangeAspect="1"/>
          </p:cNvPicPr>
          <p:nvPr>
            <p:ph idx="1"/>
          </p:nvPr>
        </p:nvPicPr>
        <p:blipFill>
          <a:blip r:embed="rId2"/>
          <a:stretch>
            <a:fillRect/>
          </a:stretch>
        </p:blipFill>
        <p:spPr>
          <a:xfrm>
            <a:off x="1262743" y="1846437"/>
            <a:ext cx="9284838" cy="3454906"/>
          </a:xfrm>
        </p:spPr>
      </p:pic>
    </p:spTree>
    <p:extLst>
      <p:ext uri="{BB962C8B-B14F-4D97-AF65-F5344CB8AC3E}">
        <p14:creationId xmlns:p14="http://schemas.microsoft.com/office/powerpoint/2010/main" val="308695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97BA6-F5F8-977E-7521-71F771994D2B}"/>
              </a:ext>
            </a:extLst>
          </p:cNvPr>
          <p:cNvSpPr>
            <a:spLocks noGrp="1"/>
          </p:cNvSpPr>
          <p:nvPr>
            <p:ph type="title"/>
          </p:nvPr>
        </p:nvSpPr>
        <p:spPr/>
        <p:txBody>
          <a:bodyPr/>
          <a:lstStyle/>
          <a:p>
            <a:r>
              <a:rPr lang="en-US" dirty="0"/>
              <a:t>Lowest Level of Intervention</a:t>
            </a:r>
          </a:p>
        </p:txBody>
      </p:sp>
      <p:pic>
        <p:nvPicPr>
          <p:cNvPr id="5" name="Content Placeholder 4">
            <a:extLst>
              <a:ext uri="{FF2B5EF4-FFF2-40B4-BE49-F238E27FC236}">
                <a16:creationId xmlns:a16="http://schemas.microsoft.com/office/drawing/2014/main" id="{B9C53517-8516-0B7E-6B15-32E89D669952}"/>
              </a:ext>
            </a:extLst>
          </p:cNvPr>
          <p:cNvPicPr>
            <a:picLocks noGrp="1" noChangeAspect="1"/>
          </p:cNvPicPr>
          <p:nvPr>
            <p:ph idx="1"/>
          </p:nvPr>
        </p:nvPicPr>
        <p:blipFill>
          <a:blip r:embed="rId2"/>
          <a:stretch>
            <a:fillRect/>
          </a:stretch>
        </p:blipFill>
        <p:spPr>
          <a:xfrm>
            <a:off x="479590" y="1977688"/>
            <a:ext cx="10928639" cy="3661112"/>
          </a:xfrm>
        </p:spPr>
      </p:pic>
    </p:spTree>
    <p:extLst>
      <p:ext uri="{BB962C8B-B14F-4D97-AF65-F5344CB8AC3E}">
        <p14:creationId xmlns:p14="http://schemas.microsoft.com/office/powerpoint/2010/main" val="2757161294"/>
      </p:ext>
    </p:extLst>
  </p:cSld>
  <p:clrMapOvr>
    <a:masterClrMapping/>
  </p:clrMapOvr>
</p:sld>
</file>

<file path=ppt/theme/theme1.xml><?xml version="1.0" encoding="utf-8"?>
<a:theme xmlns:a="http://schemas.openxmlformats.org/drawingml/2006/main" name="Custom">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6da7341-9c1e-4d8e-a83c-93b68c7ef252" xsi:nil="true"/>
    <_activity xmlns="56da7341-9c1e-4d8e-a83c-93b68c7ef25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3CE9C2B69E76429289AD8039C97CB3" ma:contentTypeVersion="15" ma:contentTypeDescription="Create a new document." ma:contentTypeScope="" ma:versionID="fd519fa79a56929266f05af18e488367">
  <xsd:schema xmlns:xsd="http://www.w3.org/2001/XMLSchema" xmlns:xs="http://www.w3.org/2001/XMLSchema" xmlns:p="http://schemas.microsoft.com/office/2006/metadata/properties" xmlns:ns3="56da7341-9c1e-4d8e-a83c-93b68c7ef252" xmlns:ns4="f6dba26c-a55b-43d3-95d7-061a8bcb6351" targetNamespace="http://schemas.microsoft.com/office/2006/metadata/properties" ma:root="true" ma:fieldsID="6fd32e38b7dced071474d600477c339b" ns3:_="" ns4:_="">
    <xsd:import namespace="56da7341-9c1e-4d8e-a83c-93b68c7ef252"/>
    <xsd:import namespace="f6dba26c-a55b-43d3-95d7-061a8bcb635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da7341-9c1e-4d8e-a83c-93b68c7ef2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dba26c-a55b-43d3-95d7-061a8bcb635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2.xml><?xml version="1.0" encoding="utf-8"?>
<ds:datastoreItem xmlns:ds="http://schemas.openxmlformats.org/officeDocument/2006/customXml" ds:itemID="{61E98C35-9ECE-4425-BCBA-00E118C705CE}">
  <ds:schemaRefs>
    <ds:schemaRef ds:uri="http://purl.org/dc/elements/1.1/"/>
    <ds:schemaRef ds:uri="http://schemas.openxmlformats.org/package/2006/metadata/core-properties"/>
    <ds:schemaRef ds:uri="56da7341-9c1e-4d8e-a83c-93b68c7ef252"/>
    <ds:schemaRef ds:uri="http://purl.org/dc/dcmitype/"/>
    <ds:schemaRef ds:uri="f6dba26c-a55b-43d3-95d7-061a8bcb6351"/>
    <ds:schemaRef ds:uri="http://www.w3.org/XML/1998/namespace"/>
    <ds:schemaRef ds:uri="http://schemas.microsoft.com/office/2006/documentManagement/types"/>
    <ds:schemaRef ds:uri="http://purl.org/dc/term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71F5FCB0-3B02-48D2-B48D-D631A1DBC0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da7341-9c1e-4d8e-a83c-93b68c7ef252"/>
    <ds:schemaRef ds:uri="f6dba26c-a55b-43d3-95d7-061a8bcb63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cdde2aee-310c-4cea-a303-87e211b566fa}" enabled="1" method="Standard" siteId="{afaf10f8-50f2-472e-8555-46c103ee630b}" removed="0"/>
</clbl:labelList>
</file>

<file path=docProps/app.xml><?xml version="1.0" encoding="utf-8"?>
<Properties xmlns="http://schemas.openxmlformats.org/officeDocument/2006/extended-properties" xmlns:vt="http://schemas.openxmlformats.org/officeDocument/2006/docPropsVTypes">
  <Template>{E854A1CE-2328-4F3D-B055-5F2F54083C71}tf45331398_win32</Template>
  <TotalTime>1001</TotalTime>
  <Words>273</Words>
  <Application>Microsoft Office PowerPoint</Application>
  <PresentationFormat>Widescreen</PresentationFormat>
  <Paragraphs>36</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Tenorite</vt:lpstr>
      <vt:lpstr>Custom</vt:lpstr>
      <vt:lpstr>Dynamic Prioritization</vt:lpstr>
      <vt:lpstr>Agenda</vt:lpstr>
      <vt:lpstr>First:</vt:lpstr>
      <vt:lpstr>Current Prioritization Scheme </vt:lpstr>
      <vt:lpstr>Dynamic Prioritization </vt:lpstr>
      <vt:lpstr>Results of Static Prioritization </vt:lpstr>
      <vt:lpstr>Most Intensive Tier </vt:lpstr>
      <vt:lpstr>Mid Level Intervention </vt:lpstr>
      <vt:lpstr>Lowest Level of Intervention</vt:lpstr>
      <vt:lpstr>Where are we? </vt:lpstr>
      <vt:lpstr>New Resources coming online: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Erin Kelly</dc:creator>
  <cp:lastModifiedBy>Erin Kelly</cp:lastModifiedBy>
  <cp:revision>2</cp:revision>
  <dcterms:created xsi:type="dcterms:W3CDTF">2025-06-02T19:32:41Z</dcterms:created>
  <dcterms:modified xsi:type="dcterms:W3CDTF">2025-06-04T10:54:23Z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0x010100B73CE9C2B69E76429289AD8039C97CB3</vt:lpwstr>
  </property>
</Properties>
</file>