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ink/ink1.xml" ContentType="application/inkml+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1" r:id="rId4"/>
    <p:sldMasterId id="2147483713" r:id="rId5"/>
    <p:sldMasterId id="2147483725" r:id="rId6"/>
    <p:sldMasterId id="2147483737" r:id="rId7"/>
    <p:sldMasterId id="2147483749" r:id="rId8"/>
    <p:sldMasterId id="2147483761" r:id="rId9"/>
    <p:sldMasterId id="2147483773" r:id="rId10"/>
    <p:sldMasterId id="2147483785" r:id="rId11"/>
    <p:sldMasterId id="2147483797" r:id="rId12"/>
    <p:sldMasterId id="2147483809" r:id="rId13"/>
    <p:sldMasterId id="2147483821" r:id="rId14"/>
    <p:sldMasterId id="2147483833" r:id="rId15"/>
    <p:sldMasterId id="2147483845" r:id="rId16"/>
  </p:sldMasterIdLst>
  <p:notesMasterIdLst>
    <p:notesMasterId r:id="rId40"/>
  </p:notesMasterIdLst>
  <p:handoutMasterIdLst>
    <p:handoutMasterId r:id="rId41"/>
  </p:handoutMasterIdLst>
  <p:sldIdLst>
    <p:sldId id="265" r:id="rId17"/>
    <p:sldId id="292" r:id="rId18"/>
    <p:sldId id="311" r:id="rId19"/>
    <p:sldId id="295" r:id="rId20"/>
    <p:sldId id="296" r:id="rId21"/>
    <p:sldId id="297" r:id="rId22"/>
    <p:sldId id="298" r:id="rId23"/>
    <p:sldId id="314" r:id="rId24"/>
    <p:sldId id="299" r:id="rId25"/>
    <p:sldId id="315" r:id="rId26"/>
    <p:sldId id="316" r:id="rId27"/>
    <p:sldId id="317" r:id="rId28"/>
    <p:sldId id="318" r:id="rId29"/>
    <p:sldId id="319" r:id="rId30"/>
    <p:sldId id="320" r:id="rId31"/>
    <p:sldId id="321" r:id="rId32"/>
    <p:sldId id="322" r:id="rId33"/>
    <p:sldId id="328" r:id="rId34"/>
    <p:sldId id="323" r:id="rId35"/>
    <p:sldId id="324" r:id="rId36"/>
    <p:sldId id="325" r:id="rId37"/>
    <p:sldId id="326"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036"/>
    <a:srgbClr val="C0890F"/>
    <a:srgbClr val="4BDC50"/>
    <a:srgbClr val="FFCC66"/>
    <a:srgbClr val="F38FB2"/>
    <a:srgbClr val="AD2372"/>
    <a:srgbClr val="EC8CEE"/>
    <a:srgbClr val="EE6C82"/>
    <a:srgbClr val="76C1B2"/>
    <a:srgbClr val="E83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8" autoAdjust="0"/>
    <p:restoredTop sz="87722" autoAdjust="0"/>
  </p:normalViewPr>
  <p:slideViewPr>
    <p:cSldViewPr snapToGrid="0">
      <p:cViewPr>
        <p:scale>
          <a:sx n="110" d="100"/>
          <a:sy n="110" d="100"/>
        </p:scale>
        <p:origin x="180" y="-420"/>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tibbitts\AppData\Local\Microsoft\Windows\INetCache\Content.Outlook\LAB66XD2\BfZ%20Data%205.6.2025.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tibbitts\AppData\Local\Microsoft\Windows\INetCache\Content.Outlook\LAB66XD2\BfZ%20Data%205.6.2025.xlsx" TargetMode="External"/><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ug-fileserver4\dept\Homeless%20Initiatives\HMIS\Federal%20Reports\Scott's%20reports%20and%20presentations\System-Performance-Measures-Data(1)%20(Recover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41666666666667E-2"/>
          <c:y val="1.2235015518557948E-2"/>
          <c:w val="0.9528540026246719"/>
          <c:h val="0.73112739557972728"/>
        </c:manualLayout>
      </c:layout>
      <c:lineChart>
        <c:grouping val="standard"/>
        <c:varyColors val="0"/>
        <c:ser>
          <c:idx val="0"/>
          <c:order val="0"/>
          <c:tx>
            <c:strRef>
              <c:f>Sheet1!$B$22</c:f>
              <c:strCache>
                <c:ptCount val="1"/>
                <c:pt idx="0">
                  <c:v>Total Year-Round Beds (ES)</c:v>
                </c:pt>
              </c:strCache>
            </c:strRef>
          </c:tx>
          <c:spPr>
            <a:ln w="28575" cap="rnd">
              <a:solidFill>
                <a:schemeClr val="accent1"/>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Sheet1!$B$23:$B$40</c:f>
              <c:numCache>
                <c:formatCode>General</c:formatCode>
                <c:ptCount val="18"/>
                <c:pt idx="0">
                  <c:v>2048</c:v>
                </c:pt>
                <c:pt idx="1">
                  <c:v>3361</c:v>
                </c:pt>
                <c:pt idx="2">
                  <c:v>3621</c:v>
                </c:pt>
                <c:pt idx="3">
                  <c:v>1579</c:v>
                </c:pt>
                <c:pt idx="4">
                  <c:v>1241</c:v>
                </c:pt>
                <c:pt idx="5">
                  <c:v>1222</c:v>
                </c:pt>
                <c:pt idx="6">
                  <c:v>1225</c:v>
                </c:pt>
                <c:pt idx="7">
                  <c:v>1217</c:v>
                </c:pt>
                <c:pt idx="8">
                  <c:v>1274</c:v>
                </c:pt>
                <c:pt idx="9">
                  <c:v>1204</c:v>
                </c:pt>
                <c:pt idx="10">
                  <c:v>1184</c:v>
                </c:pt>
                <c:pt idx="11">
                  <c:v>1198</c:v>
                </c:pt>
                <c:pt idx="12" formatCode="#,##0">
                  <c:v>1089</c:v>
                </c:pt>
                <c:pt idx="13" formatCode="#,##0">
                  <c:v>1080</c:v>
                </c:pt>
                <c:pt idx="14" formatCode="#,##0">
                  <c:v>1047</c:v>
                </c:pt>
                <c:pt idx="15" formatCode="#,##0">
                  <c:v>995</c:v>
                </c:pt>
                <c:pt idx="16" formatCode="#,##0">
                  <c:v>1008</c:v>
                </c:pt>
                <c:pt idx="17" formatCode="#,##0">
                  <c:v>968</c:v>
                </c:pt>
              </c:numCache>
            </c:numRef>
          </c:val>
          <c:smooth val="0"/>
          <c:extLst>
            <c:ext xmlns:c16="http://schemas.microsoft.com/office/drawing/2014/chart" uri="{C3380CC4-5D6E-409C-BE32-E72D297353CC}">
              <c16:uniqueId val="{00000000-7F76-4B05-93D6-B46523D2140A}"/>
            </c:ext>
          </c:extLst>
        </c:ser>
        <c:ser>
          <c:idx val="1"/>
          <c:order val="1"/>
          <c:tx>
            <c:strRef>
              <c:f>Sheet1!$C$22</c:f>
              <c:strCache>
                <c:ptCount val="1"/>
                <c:pt idx="0">
                  <c:v>Total Non-DV Year-Round Beds (ES)</c:v>
                </c:pt>
              </c:strCache>
            </c:strRef>
          </c:tx>
          <c:spPr>
            <a:ln w="28575" cap="rnd">
              <a:solidFill>
                <a:schemeClr val="accent2"/>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Sheet1!$C$23:$C$40</c:f>
              <c:numCache>
                <c:formatCode>General</c:formatCode>
                <c:ptCount val="18"/>
                <c:pt idx="0">
                  <c:v>1870</c:v>
                </c:pt>
                <c:pt idx="1">
                  <c:v>3191</c:v>
                </c:pt>
                <c:pt idx="2">
                  <c:v>3452</c:v>
                </c:pt>
                <c:pt idx="3">
                  <c:v>1410</c:v>
                </c:pt>
                <c:pt idx="4">
                  <c:v>1081</c:v>
                </c:pt>
                <c:pt idx="5">
                  <c:v>1058</c:v>
                </c:pt>
                <c:pt idx="6">
                  <c:v>1071</c:v>
                </c:pt>
                <c:pt idx="7">
                  <c:v>1031</c:v>
                </c:pt>
                <c:pt idx="8">
                  <c:v>1083</c:v>
                </c:pt>
                <c:pt idx="9">
                  <c:v>1031</c:v>
                </c:pt>
                <c:pt idx="10">
                  <c:v>1011</c:v>
                </c:pt>
                <c:pt idx="11">
                  <c:v>1021</c:v>
                </c:pt>
                <c:pt idx="12" formatCode="#,##0">
                  <c:v>940</c:v>
                </c:pt>
                <c:pt idx="13" formatCode="#,##0">
                  <c:v>900</c:v>
                </c:pt>
                <c:pt idx="14" formatCode="#,##0">
                  <c:v>865</c:v>
                </c:pt>
                <c:pt idx="15" formatCode="#,##0">
                  <c:v>806</c:v>
                </c:pt>
                <c:pt idx="16" formatCode="#,##0">
                  <c:v>815</c:v>
                </c:pt>
                <c:pt idx="17" formatCode="#,##0">
                  <c:v>742</c:v>
                </c:pt>
              </c:numCache>
            </c:numRef>
          </c:val>
          <c:smooth val="0"/>
          <c:extLst>
            <c:ext xmlns:c16="http://schemas.microsoft.com/office/drawing/2014/chart" uri="{C3380CC4-5D6E-409C-BE32-E72D297353CC}">
              <c16:uniqueId val="{00000001-7F76-4B05-93D6-B46523D2140A}"/>
            </c:ext>
          </c:extLst>
        </c:ser>
        <c:ser>
          <c:idx val="2"/>
          <c:order val="2"/>
          <c:tx>
            <c:strRef>
              <c:f>Sheet1!$D$22</c:f>
              <c:strCache>
                <c:ptCount val="1"/>
                <c:pt idx="0">
                  <c:v>Total HMIS Year-Round Beds (ES)</c:v>
                </c:pt>
              </c:strCache>
            </c:strRef>
          </c:tx>
          <c:spPr>
            <a:ln w="28575" cap="rnd">
              <a:solidFill>
                <a:schemeClr val="accent3"/>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Sheet1!$D$23:$D$40</c:f>
              <c:numCache>
                <c:formatCode>General</c:formatCode>
                <c:ptCount val="18"/>
                <c:pt idx="0">
                  <c:v>1051</c:v>
                </c:pt>
                <c:pt idx="1">
                  <c:v>913</c:v>
                </c:pt>
                <c:pt idx="2">
                  <c:v>887</c:v>
                </c:pt>
                <c:pt idx="3">
                  <c:v>1264</c:v>
                </c:pt>
                <c:pt idx="4">
                  <c:v>925</c:v>
                </c:pt>
                <c:pt idx="5">
                  <c:v>911</c:v>
                </c:pt>
                <c:pt idx="6">
                  <c:v>924</c:v>
                </c:pt>
                <c:pt idx="7">
                  <c:v>881</c:v>
                </c:pt>
                <c:pt idx="8">
                  <c:v>916</c:v>
                </c:pt>
                <c:pt idx="9">
                  <c:v>916</c:v>
                </c:pt>
                <c:pt idx="10">
                  <c:v>896</c:v>
                </c:pt>
                <c:pt idx="11">
                  <c:v>895</c:v>
                </c:pt>
                <c:pt idx="12" formatCode="#,##0">
                  <c:v>840</c:v>
                </c:pt>
                <c:pt idx="13" formatCode="#,##0">
                  <c:v>768</c:v>
                </c:pt>
                <c:pt idx="14" formatCode="#,##0">
                  <c:v>794</c:v>
                </c:pt>
                <c:pt idx="15" formatCode="#,##0">
                  <c:v>761</c:v>
                </c:pt>
                <c:pt idx="16" formatCode="#,##0">
                  <c:v>751</c:v>
                </c:pt>
                <c:pt idx="17" formatCode="#,##0">
                  <c:v>699</c:v>
                </c:pt>
              </c:numCache>
            </c:numRef>
          </c:val>
          <c:smooth val="0"/>
          <c:extLst>
            <c:ext xmlns:c16="http://schemas.microsoft.com/office/drawing/2014/chart" uri="{C3380CC4-5D6E-409C-BE32-E72D297353CC}">
              <c16:uniqueId val="{00000002-7F76-4B05-93D6-B46523D2140A}"/>
            </c:ext>
          </c:extLst>
        </c:ser>
        <c:ser>
          <c:idx val="4"/>
          <c:order val="3"/>
          <c:tx>
            <c:strRef>
              <c:f>Sheet1!$F$22</c:f>
              <c:strCache>
                <c:ptCount val="1"/>
                <c:pt idx="0">
                  <c:v>Total Beds for Households with Children (ES)</c:v>
                </c:pt>
              </c:strCache>
            </c:strRef>
          </c:tx>
          <c:spPr>
            <a:ln w="28575" cap="rnd">
              <a:solidFill>
                <a:schemeClr val="accent5"/>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Sheet1!$F$23:$F$40</c:f>
              <c:numCache>
                <c:formatCode>General</c:formatCode>
                <c:ptCount val="18"/>
                <c:pt idx="0">
                  <c:v>848</c:v>
                </c:pt>
                <c:pt idx="1">
                  <c:v>2173</c:v>
                </c:pt>
                <c:pt idx="2">
                  <c:v>1875</c:v>
                </c:pt>
                <c:pt idx="3">
                  <c:v>598</c:v>
                </c:pt>
                <c:pt idx="4">
                  <c:v>522</c:v>
                </c:pt>
                <c:pt idx="5">
                  <c:v>556</c:v>
                </c:pt>
                <c:pt idx="6">
                  <c:v>558</c:v>
                </c:pt>
                <c:pt idx="7">
                  <c:v>557</c:v>
                </c:pt>
                <c:pt idx="8">
                  <c:v>609</c:v>
                </c:pt>
                <c:pt idx="9">
                  <c:v>559</c:v>
                </c:pt>
                <c:pt idx="10">
                  <c:v>544</c:v>
                </c:pt>
                <c:pt idx="11">
                  <c:v>534</c:v>
                </c:pt>
                <c:pt idx="12" formatCode="#,##0">
                  <c:v>442</c:v>
                </c:pt>
                <c:pt idx="13" formatCode="#,##0">
                  <c:v>488</c:v>
                </c:pt>
                <c:pt idx="14" formatCode="#,##0">
                  <c:v>448</c:v>
                </c:pt>
                <c:pt idx="15" formatCode="#,##0">
                  <c:v>422</c:v>
                </c:pt>
                <c:pt idx="16" formatCode="#,##0">
                  <c:v>399</c:v>
                </c:pt>
                <c:pt idx="17" formatCode="#,##0">
                  <c:v>392</c:v>
                </c:pt>
              </c:numCache>
            </c:numRef>
          </c:val>
          <c:smooth val="0"/>
          <c:extLst>
            <c:ext xmlns:c16="http://schemas.microsoft.com/office/drawing/2014/chart" uri="{C3380CC4-5D6E-409C-BE32-E72D297353CC}">
              <c16:uniqueId val="{00000003-7F76-4B05-93D6-B46523D2140A}"/>
            </c:ext>
          </c:extLst>
        </c:ser>
        <c:ser>
          <c:idx val="5"/>
          <c:order val="4"/>
          <c:tx>
            <c:strRef>
              <c:f>Sheet1!$G$22</c:f>
              <c:strCache>
                <c:ptCount val="1"/>
                <c:pt idx="0">
                  <c:v>Total Beds for Households without Children (ES)</c:v>
                </c:pt>
              </c:strCache>
            </c:strRef>
          </c:tx>
          <c:spPr>
            <a:ln w="28575" cap="rnd">
              <a:solidFill>
                <a:schemeClr val="accent6"/>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Sheet1!$G$23:$G$40</c:f>
              <c:numCache>
                <c:formatCode>General</c:formatCode>
                <c:ptCount val="18"/>
                <c:pt idx="0">
                  <c:v>1180</c:v>
                </c:pt>
                <c:pt idx="1">
                  <c:v>1174</c:v>
                </c:pt>
                <c:pt idx="2">
                  <c:v>1732</c:v>
                </c:pt>
                <c:pt idx="3">
                  <c:v>981</c:v>
                </c:pt>
                <c:pt idx="4">
                  <c:v>703</c:v>
                </c:pt>
                <c:pt idx="5">
                  <c:v>650</c:v>
                </c:pt>
                <c:pt idx="6">
                  <c:v>651</c:v>
                </c:pt>
                <c:pt idx="7">
                  <c:v>644</c:v>
                </c:pt>
                <c:pt idx="8">
                  <c:v>649</c:v>
                </c:pt>
                <c:pt idx="9">
                  <c:v>641</c:v>
                </c:pt>
                <c:pt idx="10">
                  <c:v>608</c:v>
                </c:pt>
                <c:pt idx="11">
                  <c:v>622</c:v>
                </c:pt>
                <c:pt idx="12" formatCode="#,##0">
                  <c:v>630</c:v>
                </c:pt>
                <c:pt idx="13" formatCode="#,##0">
                  <c:v>592</c:v>
                </c:pt>
                <c:pt idx="14" formatCode="#,##0">
                  <c:v>599</c:v>
                </c:pt>
                <c:pt idx="15" formatCode="#,##0">
                  <c:v>573</c:v>
                </c:pt>
                <c:pt idx="16" formatCode="#,##0">
                  <c:v>609</c:v>
                </c:pt>
                <c:pt idx="17" formatCode="#,##0">
                  <c:v>576</c:v>
                </c:pt>
              </c:numCache>
            </c:numRef>
          </c:val>
          <c:smooth val="0"/>
          <c:extLst>
            <c:ext xmlns:c16="http://schemas.microsoft.com/office/drawing/2014/chart" uri="{C3380CC4-5D6E-409C-BE32-E72D297353CC}">
              <c16:uniqueId val="{00000004-7F76-4B05-93D6-B46523D2140A}"/>
            </c:ext>
          </c:extLst>
        </c:ser>
        <c:ser>
          <c:idx val="6"/>
          <c:order val="5"/>
          <c:tx>
            <c:strRef>
              <c:f>Sheet1!$H$22</c:f>
              <c:strCache>
                <c:ptCount val="1"/>
                <c:pt idx="0">
                  <c:v>Total Beds for Households with only Children (ES)</c:v>
                </c:pt>
              </c:strCache>
            </c:strRef>
          </c:tx>
          <c:spPr>
            <a:ln w="28575" cap="rnd">
              <a:solidFill>
                <a:schemeClr val="tx1"/>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Sheet1!$H$23:$H$40</c:f>
              <c:numCache>
                <c:formatCode>General</c:formatCode>
                <c:ptCount val="18"/>
                <c:pt idx="0">
                  <c:v>20</c:v>
                </c:pt>
                <c:pt idx="1">
                  <c:v>14</c:v>
                </c:pt>
                <c:pt idx="2">
                  <c:v>14</c:v>
                </c:pt>
                <c:pt idx="3">
                  <c:v>0</c:v>
                </c:pt>
                <c:pt idx="4">
                  <c:v>16</c:v>
                </c:pt>
                <c:pt idx="5">
                  <c:v>16</c:v>
                </c:pt>
                <c:pt idx="6">
                  <c:v>16</c:v>
                </c:pt>
                <c:pt idx="7">
                  <c:v>16</c:v>
                </c:pt>
                <c:pt idx="8">
                  <c:v>16</c:v>
                </c:pt>
                <c:pt idx="9">
                  <c:v>4</c:v>
                </c:pt>
                <c:pt idx="10">
                  <c:v>32</c:v>
                </c:pt>
                <c:pt idx="11">
                  <c:v>42</c:v>
                </c:pt>
                <c:pt idx="12" formatCode="#,##0">
                  <c:v>17</c:v>
                </c:pt>
              </c:numCache>
            </c:numRef>
          </c:val>
          <c:smooth val="0"/>
          <c:extLst>
            <c:ext xmlns:c16="http://schemas.microsoft.com/office/drawing/2014/chart" uri="{C3380CC4-5D6E-409C-BE32-E72D297353CC}">
              <c16:uniqueId val="{00000005-7F76-4B05-93D6-B46523D2140A}"/>
            </c:ext>
          </c:extLst>
        </c:ser>
        <c:ser>
          <c:idx val="7"/>
          <c:order val="6"/>
          <c:tx>
            <c:strRef>
              <c:f>Sheet1!$I$22</c:f>
              <c:strCache>
                <c:ptCount val="1"/>
                <c:pt idx="0">
                  <c:v>Dedicated Veteran Beds (ES)</c:v>
                </c:pt>
              </c:strCache>
            </c:strRef>
          </c:tx>
          <c:spPr>
            <a:ln w="28575" cap="rnd">
              <a:solidFill>
                <a:schemeClr val="accent2">
                  <a:lumMod val="60000"/>
                </a:schemeClr>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Sheet1!$I$23:$I$40</c:f>
              <c:numCache>
                <c:formatCode>General</c:formatCode>
                <c:ptCount val="18"/>
                <c:pt idx="0">
                  <c:v>24</c:v>
                </c:pt>
                <c:pt idx="1">
                  <c:v>14</c:v>
                </c:pt>
                <c:pt idx="2">
                  <c:v>17</c:v>
                </c:pt>
                <c:pt idx="3">
                  <c:v>14</c:v>
                </c:pt>
                <c:pt idx="4">
                  <c:v>14</c:v>
                </c:pt>
                <c:pt idx="5">
                  <c:v>12</c:v>
                </c:pt>
                <c:pt idx="6">
                  <c:v>12</c:v>
                </c:pt>
                <c:pt idx="7">
                  <c:v>12</c:v>
                </c:pt>
              </c:numCache>
            </c:numRef>
          </c:val>
          <c:smooth val="0"/>
          <c:extLst>
            <c:ext xmlns:c16="http://schemas.microsoft.com/office/drawing/2014/chart" uri="{C3380CC4-5D6E-409C-BE32-E72D297353CC}">
              <c16:uniqueId val="{00000006-7F76-4B05-93D6-B46523D2140A}"/>
            </c:ext>
          </c:extLst>
        </c:ser>
        <c:ser>
          <c:idx val="8"/>
          <c:order val="7"/>
          <c:tx>
            <c:strRef>
              <c:f>Sheet1!$J$22</c:f>
              <c:strCache>
                <c:ptCount val="1"/>
                <c:pt idx="0">
                  <c:v>Dedicated Youth Beds (ES)</c:v>
                </c:pt>
              </c:strCache>
            </c:strRef>
          </c:tx>
          <c:spPr>
            <a:ln w="28575" cap="rnd">
              <a:solidFill>
                <a:schemeClr val="accent3">
                  <a:lumMod val="60000"/>
                </a:schemeClr>
              </a:solidFill>
              <a:round/>
            </a:ln>
            <a:effectLst/>
          </c:spPr>
          <c:marker>
            <c:symbol val="none"/>
          </c:marker>
          <c:cat>
            <c:strRef>
              <c:f>Sheet1!$A$23:$A$40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Sheet1!$J$23:$J$40</c:f>
              <c:numCache>
                <c:formatCode>General</c:formatCode>
                <c:ptCount val="18"/>
                <c:pt idx="0">
                  <c:v>64</c:v>
                </c:pt>
                <c:pt idx="1">
                  <c:v>65</c:v>
                </c:pt>
                <c:pt idx="2">
                  <c:v>57</c:v>
                </c:pt>
                <c:pt idx="3">
                  <c:v>57</c:v>
                </c:pt>
                <c:pt idx="4">
                  <c:v>57</c:v>
                </c:pt>
                <c:pt idx="5">
                  <c:v>57</c:v>
                </c:pt>
                <c:pt idx="6">
                  <c:v>57</c:v>
                </c:pt>
                <c:pt idx="7">
                  <c:v>57</c:v>
                </c:pt>
              </c:numCache>
            </c:numRef>
          </c:val>
          <c:smooth val="0"/>
          <c:extLst>
            <c:ext xmlns:c16="http://schemas.microsoft.com/office/drawing/2014/chart" uri="{C3380CC4-5D6E-409C-BE32-E72D297353CC}">
              <c16:uniqueId val="{00000007-7F76-4B05-93D6-B46523D2140A}"/>
            </c:ext>
          </c:extLst>
        </c:ser>
        <c:dLbls>
          <c:showLegendKey val="0"/>
          <c:showVal val="0"/>
          <c:showCatName val="0"/>
          <c:showSerName val="0"/>
          <c:showPercent val="0"/>
          <c:showBubbleSize val="0"/>
        </c:dLbls>
        <c:smooth val="0"/>
        <c:axId val="1166831312"/>
        <c:axId val="1166823152"/>
      </c:lineChart>
      <c:dateAx>
        <c:axId val="116683131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23152"/>
        <c:crosses val="autoZero"/>
        <c:auto val="0"/>
        <c:lblOffset val="100"/>
        <c:baseTimeUnit val="days"/>
      </c:dateAx>
      <c:valAx>
        <c:axId val="1166823152"/>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31312"/>
        <c:crosses val="autoZero"/>
        <c:crossBetween val="between"/>
      </c:valAx>
      <c:spPr>
        <a:noFill/>
        <a:ln>
          <a:noFill/>
        </a:ln>
        <a:effectLst/>
      </c:spPr>
    </c:plotArea>
    <c:legend>
      <c:legendPos val="b"/>
      <c:layout>
        <c:manualLayout>
          <c:xMode val="edge"/>
          <c:yMode val="edge"/>
          <c:x val="1.9657316272965866E-2"/>
          <c:y val="0.84088862508586537"/>
          <c:w val="0.97422703412073486"/>
          <c:h val="0.11284998714535413"/>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6350">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 2 - Exits &amp; Returns - TH</a:t>
            </a:r>
          </a:p>
        </c:rich>
      </c:tx>
      <c:overlay val="0"/>
      <c:spPr>
        <a:noFill/>
        <a:ln>
          <a:noFill/>
        </a:ln>
      </c:spPr>
    </c:title>
    <c:autoTitleDeleted val="0"/>
    <c:plotArea>
      <c:layout/>
      <c:barChart>
        <c:barDir val="col"/>
        <c:grouping val="clustered"/>
        <c:varyColors val="0"/>
        <c:ser>
          <c:idx val="0"/>
          <c:order val="0"/>
          <c:tx>
            <c:v>Total Persons Returns in 24 mths - TH</c:v>
          </c:tx>
          <c:spPr>
            <a:solidFill>
              <a:srgbClr val="15608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30</c:v>
              </c:pt>
              <c:pt idx="1">
                <c:v>25</c:v>
              </c:pt>
              <c:pt idx="2">
                <c:v>33</c:v>
              </c:pt>
              <c:pt idx="3">
                <c:v>31</c:v>
              </c:pt>
              <c:pt idx="4">
                <c:v>52</c:v>
              </c:pt>
              <c:pt idx="5">
                <c:v>34</c:v>
              </c:pt>
              <c:pt idx="6">
                <c:v>38</c:v>
              </c:pt>
              <c:pt idx="7">
                <c:v>56</c:v>
              </c:pt>
            </c:numLit>
          </c:val>
          <c:extLst>
            <c:ext xmlns:c16="http://schemas.microsoft.com/office/drawing/2014/chart" uri="{C3380CC4-5D6E-409C-BE32-E72D297353CC}">
              <c16:uniqueId val="{00000000-1BCC-4125-9FF7-82AD9E28C417}"/>
            </c:ext>
          </c:extLst>
        </c:ser>
        <c:ser>
          <c:idx val="1"/>
          <c:order val="1"/>
          <c:tx>
            <c:v>Total Persons Returns in 12 mths - TH</c:v>
          </c:tx>
          <c:spPr>
            <a:solidFill>
              <a:srgbClr val="E9713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18</c:v>
              </c:pt>
              <c:pt idx="1">
                <c:v>16</c:v>
              </c:pt>
              <c:pt idx="2">
                <c:v>20</c:v>
              </c:pt>
              <c:pt idx="3">
                <c:v>21</c:v>
              </c:pt>
              <c:pt idx="4">
                <c:v>26</c:v>
              </c:pt>
              <c:pt idx="5">
                <c:v>25</c:v>
              </c:pt>
              <c:pt idx="6">
                <c:v>27</c:v>
              </c:pt>
              <c:pt idx="7">
                <c:v>35</c:v>
              </c:pt>
            </c:numLit>
          </c:val>
          <c:extLst>
            <c:ext xmlns:c16="http://schemas.microsoft.com/office/drawing/2014/chart" uri="{C3380CC4-5D6E-409C-BE32-E72D297353CC}">
              <c16:uniqueId val="{00000001-1BCC-4125-9FF7-82AD9E28C417}"/>
            </c:ext>
          </c:extLst>
        </c:ser>
        <c:ser>
          <c:idx val="2"/>
          <c:order val="2"/>
          <c:tx>
            <c:v>Total Persons Returns in 6 mths TH</c:v>
          </c:tx>
          <c:spPr>
            <a:solidFill>
              <a:srgbClr val="196B24"/>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13</c:v>
              </c:pt>
              <c:pt idx="1">
                <c:v>10</c:v>
              </c:pt>
              <c:pt idx="2">
                <c:v>14</c:v>
              </c:pt>
              <c:pt idx="3">
                <c:v>11</c:v>
              </c:pt>
              <c:pt idx="4">
                <c:v>16</c:v>
              </c:pt>
              <c:pt idx="5">
                <c:v>16</c:v>
              </c:pt>
              <c:pt idx="6">
                <c:v>19</c:v>
              </c:pt>
              <c:pt idx="7">
                <c:v>21</c:v>
              </c:pt>
            </c:numLit>
          </c:val>
          <c:extLst>
            <c:ext xmlns:c16="http://schemas.microsoft.com/office/drawing/2014/chart" uri="{C3380CC4-5D6E-409C-BE32-E72D297353CC}">
              <c16:uniqueId val="{00000002-1BCC-4125-9FF7-82AD9E28C417}"/>
            </c:ext>
          </c:extLst>
        </c:ser>
        <c:ser>
          <c:idx val="3"/>
          <c:order val="3"/>
          <c:tx>
            <c:v>Total Persons Exited (TH)</c:v>
          </c:tx>
          <c:spPr>
            <a:solidFill>
              <a:srgbClr val="0F9E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198</c:v>
              </c:pt>
              <c:pt idx="1">
                <c:v>200</c:v>
              </c:pt>
              <c:pt idx="2">
                <c:v>227</c:v>
              </c:pt>
              <c:pt idx="3">
                <c:v>244</c:v>
              </c:pt>
              <c:pt idx="4">
                <c:v>358</c:v>
              </c:pt>
              <c:pt idx="5">
                <c:v>360</c:v>
              </c:pt>
              <c:pt idx="6">
                <c:v>272</c:v>
              </c:pt>
              <c:pt idx="7">
                <c:v>506</c:v>
              </c:pt>
            </c:numLit>
          </c:val>
          <c:extLst>
            <c:ext xmlns:c16="http://schemas.microsoft.com/office/drawing/2014/chart" uri="{C3380CC4-5D6E-409C-BE32-E72D297353CC}">
              <c16:uniqueId val="{00000003-1BCC-4125-9FF7-82AD9E28C417}"/>
            </c:ext>
          </c:extLst>
        </c:ser>
        <c:dLbls>
          <c:showLegendKey val="0"/>
          <c:showVal val="0"/>
          <c:showCatName val="0"/>
          <c:showSerName val="0"/>
          <c:showPercent val="0"/>
          <c:showBubbleSize val="0"/>
        </c:dLbls>
        <c:gapWidth val="219"/>
        <c:overlap val="-27"/>
        <c:axId val="131352184"/>
        <c:axId val="131357104"/>
      </c:barChart>
      <c:valAx>
        <c:axId val="131357104"/>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1" i="0" u="none" strike="noStrike" kern="1200" baseline="0">
                <a:solidFill>
                  <a:srgbClr val="595959"/>
                </a:solidFill>
                <a:latin typeface="Aptos"/>
              </a:defRPr>
            </a:pPr>
            <a:endParaRPr lang="en-US"/>
          </a:p>
        </c:txPr>
        <c:crossAx val="131352184"/>
        <c:crosses val="autoZero"/>
        <c:crossBetween val="between"/>
      </c:valAx>
      <c:catAx>
        <c:axId val="131352184"/>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357104"/>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 2 - Exits &amp; Returns - PH</a:t>
            </a:r>
          </a:p>
        </c:rich>
      </c:tx>
      <c:overlay val="0"/>
      <c:spPr>
        <a:noFill/>
        <a:ln>
          <a:noFill/>
        </a:ln>
      </c:spPr>
    </c:title>
    <c:autoTitleDeleted val="0"/>
    <c:plotArea>
      <c:layout/>
      <c:barChart>
        <c:barDir val="col"/>
        <c:grouping val="clustered"/>
        <c:varyColors val="0"/>
        <c:ser>
          <c:idx val="0"/>
          <c:order val="0"/>
          <c:tx>
            <c:v>Total Persons Returns in 24 mths  PH</c:v>
          </c:tx>
          <c:spPr>
            <a:solidFill>
              <a:srgbClr val="15608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113</c:v>
              </c:pt>
              <c:pt idx="1">
                <c:v>79</c:v>
              </c:pt>
              <c:pt idx="2">
                <c:v>95</c:v>
              </c:pt>
              <c:pt idx="3">
                <c:v>75</c:v>
              </c:pt>
              <c:pt idx="4">
                <c:v>100</c:v>
              </c:pt>
              <c:pt idx="5">
                <c:v>72</c:v>
              </c:pt>
              <c:pt idx="6">
                <c:v>74</c:v>
              </c:pt>
              <c:pt idx="7">
                <c:v>71</c:v>
              </c:pt>
            </c:numLit>
          </c:val>
          <c:extLst>
            <c:ext xmlns:c16="http://schemas.microsoft.com/office/drawing/2014/chart" uri="{C3380CC4-5D6E-409C-BE32-E72D297353CC}">
              <c16:uniqueId val="{00000000-B230-4618-B0D0-07607D2F5452}"/>
            </c:ext>
          </c:extLst>
        </c:ser>
        <c:ser>
          <c:idx val="1"/>
          <c:order val="1"/>
          <c:tx>
            <c:v>Total Persons Returns in 12 mths - PH</c:v>
          </c:tx>
          <c:spPr>
            <a:solidFill>
              <a:srgbClr val="E9713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75</c:v>
              </c:pt>
              <c:pt idx="1">
                <c:v>47</c:v>
              </c:pt>
              <c:pt idx="2">
                <c:v>56</c:v>
              </c:pt>
              <c:pt idx="3">
                <c:v>45</c:v>
              </c:pt>
              <c:pt idx="4">
                <c:v>64</c:v>
              </c:pt>
              <c:pt idx="5">
                <c:v>64</c:v>
              </c:pt>
              <c:pt idx="6">
                <c:v>51</c:v>
              </c:pt>
              <c:pt idx="7">
                <c:v>46</c:v>
              </c:pt>
            </c:numLit>
          </c:val>
          <c:extLst>
            <c:ext xmlns:c16="http://schemas.microsoft.com/office/drawing/2014/chart" uri="{C3380CC4-5D6E-409C-BE32-E72D297353CC}">
              <c16:uniqueId val="{00000001-B230-4618-B0D0-07607D2F5452}"/>
            </c:ext>
          </c:extLst>
        </c:ser>
        <c:ser>
          <c:idx val="2"/>
          <c:order val="2"/>
          <c:tx>
            <c:v>Total Persons Returns in 6 mths PH</c:v>
          </c:tx>
          <c:spPr>
            <a:solidFill>
              <a:srgbClr val="196B24"/>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44</c:v>
              </c:pt>
              <c:pt idx="1">
                <c:v>25</c:v>
              </c:pt>
              <c:pt idx="2">
                <c:v>31</c:v>
              </c:pt>
              <c:pt idx="3">
                <c:v>21</c:v>
              </c:pt>
              <c:pt idx="4">
                <c:v>39</c:v>
              </c:pt>
              <c:pt idx="5">
                <c:v>39</c:v>
              </c:pt>
              <c:pt idx="6">
                <c:v>25</c:v>
              </c:pt>
              <c:pt idx="7">
                <c:v>26</c:v>
              </c:pt>
            </c:numLit>
          </c:val>
          <c:extLst>
            <c:ext xmlns:c16="http://schemas.microsoft.com/office/drawing/2014/chart" uri="{C3380CC4-5D6E-409C-BE32-E72D297353CC}">
              <c16:uniqueId val="{00000002-B230-4618-B0D0-07607D2F5452}"/>
            </c:ext>
          </c:extLst>
        </c:ser>
        <c:ser>
          <c:idx val="3"/>
          <c:order val="3"/>
          <c:tx>
            <c:v>Total Persons Exited (PH)</c:v>
          </c:tx>
          <c:spPr>
            <a:solidFill>
              <a:srgbClr val="0F9E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8"/>
              <c:pt idx="0">
                <c:v>ME-2025</c:v>
              </c:pt>
              <c:pt idx="1">
                <c:v>ME-2024</c:v>
              </c:pt>
              <c:pt idx="2">
                <c:v>ME - 2023</c:v>
              </c:pt>
              <c:pt idx="3">
                <c:v>ME - 2022</c:v>
              </c:pt>
              <c:pt idx="4">
                <c:v>ME- 2021</c:v>
              </c:pt>
              <c:pt idx="5">
                <c:v>ME- 2020</c:v>
              </c:pt>
              <c:pt idx="6">
                <c:v>ME- 2019</c:v>
              </c:pt>
              <c:pt idx="7">
                <c:v>ME - 2018</c:v>
              </c:pt>
            </c:strLit>
          </c:cat>
          <c:val>
            <c:numLit>
              <c:formatCode>General</c:formatCode>
              <c:ptCount val="8"/>
              <c:pt idx="0">
                <c:v>941</c:v>
              </c:pt>
              <c:pt idx="1">
                <c:v>743</c:v>
              </c:pt>
              <c:pt idx="2">
                <c:v>832</c:v>
              </c:pt>
              <c:pt idx="3">
                <c:v>776</c:v>
              </c:pt>
              <c:pt idx="4">
                <c:v>663</c:v>
              </c:pt>
              <c:pt idx="5">
                <c:v>652</c:v>
              </c:pt>
              <c:pt idx="6">
                <c:v>493</c:v>
              </c:pt>
              <c:pt idx="7">
                <c:v>634</c:v>
              </c:pt>
            </c:numLit>
          </c:val>
          <c:extLst>
            <c:ext xmlns:c16="http://schemas.microsoft.com/office/drawing/2014/chart" uri="{C3380CC4-5D6E-409C-BE32-E72D297353CC}">
              <c16:uniqueId val="{00000003-B230-4618-B0D0-07607D2F5452}"/>
            </c:ext>
          </c:extLst>
        </c:ser>
        <c:dLbls>
          <c:showLegendKey val="0"/>
          <c:showVal val="0"/>
          <c:showCatName val="0"/>
          <c:showSerName val="0"/>
          <c:showPercent val="0"/>
          <c:showBubbleSize val="0"/>
        </c:dLbls>
        <c:gapWidth val="219"/>
        <c:overlap val="-27"/>
        <c:axId val="131359728"/>
        <c:axId val="131358744"/>
      </c:barChart>
      <c:valAx>
        <c:axId val="131358744"/>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00" b="1" i="0" u="none" strike="noStrike" kern="1200" baseline="0">
                <a:solidFill>
                  <a:srgbClr val="595959"/>
                </a:solidFill>
                <a:latin typeface="Aptos"/>
              </a:defRPr>
            </a:pPr>
            <a:endParaRPr lang="en-US"/>
          </a:p>
        </c:txPr>
        <c:crossAx val="131359728"/>
        <c:crosses val="autoZero"/>
        <c:crossBetween val="between"/>
      </c:valAx>
      <c:catAx>
        <c:axId val="131359728"/>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358744"/>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 3 -Total HMIS Count</a:t>
            </a:r>
          </a:p>
        </c:rich>
      </c:tx>
      <c:overlay val="0"/>
      <c:spPr>
        <a:noFill/>
        <a:ln>
          <a:noFill/>
        </a:ln>
      </c:spPr>
    </c:title>
    <c:autoTitleDeleted val="0"/>
    <c:plotArea>
      <c:layout/>
      <c:barChart>
        <c:barDir val="col"/>
        <c:grouping val="clustered"/>
        <c:varyColors val="0"/>
        <c:ser>
          <c:idx val="0"/>
          <c:order val="0"/>
          <c:tx>
            <c:v>Total HMIS Count</c:v>
          </c:tx>
          <c:spPr>
            <a:solidFill>
              <a:srgbClr val="15608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50" b="1"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4587</c:v>
              </c:pt>
              <c:pt idx="1">
                <c:v>5166</c:v>
              </c:pt>
              <c:pt idx="2">
                <c:v>5318</c:v>
              </c:pt>
              <c:pt idx="3">
                <c:v>6916</c:v>
              </c:pt>
              <c:pt idx="4">
                <c:v>5067</c:v>
              </c:pt>
              <c:pt idx="5">
                <c:v>5429</c:v>
              </c:pt>
              <c:pt idx="6">
                <c:v>6577</c:v>
              </c:pt>
              <c:pt idx="7">
                <c:v>7143</c:v>
              </c:pt>
              <c:pt idx="8">
                <c:v>7053</c:v>
              </c:pt>
              <c:pt idx="9">
                <c:v>6984</c:v>
              </c:pt>
              <c:pt idx="10">
                <c:v>7901</c:v>
              </c:pt>
            </c:numLit>
          </c:val>
          <c:extLst>
            <c:ext xmlns:c16="http://schemas.microsoft.com/office/drawing/2014/chart" uri="{C3380CC4-5D6E-409C-BE32-E72D297353CC}">
              <c16:uniqueId val="{00000000-A1C4-465F-82F6-61983AAC2848}"/>
            </c:ext>
          </c:extLst>
        </c:ser>
        <c:dLbls>
          <c:showLegendKey val="0"/>
          <c:showVal val="0"/>
          <c:showCatName val="0"/>
          <c:showSerName val="0"/>
          <c:showPercent val="0"/>
          <c:showBubbleSize val="0"/>
        </c:dLbls>
        <c:gapWidth val="219"/>
        <c:overlap val="-27"/>
        <c:axId val="113187688"/>
        <c:axId val="113187360"/>
      </c:barChart>
      <c:valAx>
        <c:axId val="113187360"/>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13187688"/>
        <c:crosses val="autoZero"/>
        <c:crossBetween val="between"/>
      </c:valAx>
      <c:catAx>
        <c:axId val="113187688"/>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1318736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 5 - First Time Homeless</a:t>
            </a:r>
          </a:p>
        </c:rich>
      </c:tx>
      <c:overlay val="0"/>
      <c:spPr>
        <a:noFill/>
        <a:ln>
          <a:noFill/>
        </a:ln>
      </c:spPr>
    </c:title>
    <c:autoTitleDeleted val="0"/>
    <c:plotArea>
      <c:layout>
        <c:manualLayout>
          <c:layoutTarget val="inner"/>
          <c:xMode val="edge"/>
          <c:yMode val="edge"/>
          <c:x val="2.3766453846039995E-2"/>
          <c:y val="0.37365617761421382"/>
          <c:w val="0.90221184535711185"/>
          <c:h val="0.52891268655821311"/>
        </c:manualLayout>
      </c:layout>
      <c:barChart>
        <c:barDir val="col"/>
        <c:grouping val="clustered"/>
        <c:varyColors val="0"/>
        <c:ser>
          <c:idx val="0"/>
          <c:order val="0"/>
          <c:tx>
            <c:v>ES-SH-TH-PH 1st Time Homeless</c:v>
          </c:tx>
          <c:spPr>
            <a:solidFill>
              <a:srgbClr val="15608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3280</c:v>
              </c:pt>
              <c:pt idx="1">
                <c:v>3667</c:v>
              </c:pt>
              <c:pt idx="2">
                <c:v>3893</c:v>
              </c:pt>
              <c:pt idx="3">
                <c:v>5164</c:v>
              </c:pt>
              <c:pt idx="4">
                <c:v>3045</c:v>
              </c:pt>
              <c:pt idx="5">
                <c:v>3025</c:v>
              </c:pt>
              <c:pt idx="6">
                <c:v>3912</c:v>
              </c:pt>
              <c:pt idx="7">
                <c:v>4346</c:v>
              </c:pt>
              <c:pt idx="8">
                <c:v>4450</c:v>
              </c:pt>
              <c:pt idx="9">
                <c:v>4015</c:v>
              </c:pt>
              <c:pt idx="10">
                <c:v>4759</c:v>
              </c:pt>
            </c:numLit>
          </c:val>
          <c:extLst>
            <c:ext xmlns:c16="http://schemas.microsoft.com/office/drawing/2014/chart" uri="{C3380CC4-5D6E-409C-BE32-E72D297353CC}">
              <c16:uniqueId val="{00000000-D025-4AC2-987A-6A617316D424}"/>
            </c:ext>
          </c:extLst>
        </c:ser>
        <c:dLbls>
          <c:showLegendKey val="0"/>
          <c:showVal val="0"/>
          <c:showCatName val="0"/>
          <c:showSerName val="0"/>
          <c:showPercent val="0"/>
          <c:showBubbleSize val="0"/>
        </c:dLbls>
        <c:gapWidth val="219"/>
        <c:overlap val="-27"/>
        <c:axId val="131672880"/>
        <c:axId val="131669272"/>
      </c:barChart>
      <c:valAx>
        <c:axId val="131669272"/>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672880"/>
        <c:crosses val="autoZero"/>
        <c:crossBetween val="between"/>
      </c:valAx>
      <c:catAx>
        <c:axId val="131672880"/>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66927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Measures 4.1, 4.2, 4.3 - Stayers Income</a:t>
            </a:r>
          </a:p>
        </c:rich>
      </c:tx>
      <c:overlay val="0"/>
      <c:spPr>
        <a:noFill/>
        <a:ln>
          <a:noFill/>
        </a:ln>
      </c:spPr>
    </c:title>
    <c:autoTitleDeleted val="0"/>
    <c:plotArea>
      <c:layout>
        <c:manualLayout>
          <c:layoutTarget val="inner"/>
          <c:xMode val="edge"/>
          <c:yMode val="edge"/>
          <c:x val="2.397606992568448E-2"/>
          <c:y val="0.10002079085080394"/>
          <c:w val="0.90134937046941099"/>
          <c:h val="0.63685386649830367"/>
        </c:manualLayout>
      </c:layout>
      <c:barChart>
        <c:barDir val="col"/>
        <c:grouping val="clustered"/>
        <c:varyColors val="0"/>
        <c:ser>
          <c:idx val="0"/>
          <c:order val="0"/>
          <c:tx>
            <c:v>Total Stayers increased earned income</c:v>
          </c:tx>
          <c:spPr>
            <a:solidFill>
              <a:srgbClr val="00B05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103</c:v>
              </c:pt>
              <c:pt idx="1">
                <c:v>66</c:v>
              </c:pt>
              <c:pt idx="2">
                <c:v>66</c:v>
              </c:pt>
              <c:pt idx="3">
                <c:v>80</c:v>
              </c:pt>
              <c:pt idx="4">
                <c:v>76</c:v>
              </c:pt>
              <c:pt idx="5">
                <c:v>91</c:v>
              </c:pt>
              <c:pt idx="6">
                <c:v>134</c:v>
              </c:pt>
              <c:pt idx="7">
                <c:v>45</c:v>
              </c:pt>
              <c:pt idx="8">
                <c:v>92</c:v>
              </c:pt>
              <c:pt idx="9">
                <c:v>80</c:v>
              </c:pt>
              <c:pt idx="10">
                <c:v>84</c:v>
              </c:pt>
            </c:numLit>
          </c:val>
          <c:extLst>
            <c:ext xmlns:c16="http://schemas.microsoft.com/office/drawing/2014/chart" uri="{C3380CC4-5D6E-409C-BE32-E72D297353CC}">
              <c16:uniqueId val="{00000000-2564-4C2A-997A-764FB52057D6}"/>
            </c:ext>
          </c:extLst>
        </c:ser>
        <c:ser>
          <c:idx val="1"/>
          <c:order val="1"/>
          <c:tx>
            <c:v>Total Stayers increased non-employment cash income</c:v>
          </c:tx>
          <c:spPr>
            <a:solidFill>
              <a:srgbClr val="E9713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532</c:v>
              </c:pt>
              <c:pt idx="1">
                <c:v>533</c:v>
              </c:pt>
              <c:pt idx="2">
                <c:v>534</c:v>
              </c:pt>
              <c:pt idx="3">
                <c:v>535</c:v>
              </c:pt>
              <c:pt idx="4">
                <c:v>491</c:v>
              </c:pt>
              <c:pt idx="5">
                <c:v>421</c:v>
              </c:pt>
              <c:pt idx="6">
                <c:v>523</c:v>
              </c:pt>
              <c:pt idx="7">
                <c:v>267</c:v>
              </c:pt>
              <c:pt idx="8">
                <c:v>402</c:v>
              </c:pt>
              <c:pt idx="9">
                <c:v>267</c:v>
              </c:pt>
              <c:pt idx="10">
                <c:v>539</c:v>
              </c:pt>
            </c:numLit>
          </c:val>
          <c:extLst>
            <c:ext xmlns:c16="http://schemas.microsoft.com/office/drawing/2014/chart" uri="{C3380CC4-5D6E-409C-BE32-E72D297353CC}">
              <c16:uniqueId val="{00000001-2564-4C2A-997A-764FB52057D6}"/>
            </c:ext>
          </c:extLst>
        </c:ser>
        <c:ser>
          <c:idx val="3"/>
          <c:order val="2"/>
          <c:tx>
            <c:v>Total Stayers (persons)</c:v>
          </c:tx>
          <c:spPr>
            <a:solidFill>
              <a:srgbClr val="0F9E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1053</c:v>
              </c:pt>
              <c:pt idx="1">
                <c:v>1022</c:v>
              </c:pt>
              <c:pt idx="2">
                <c:v>1023</c:v>
              </c:pt>
              <c:pt idx="3">
                <c:v>1090</c:v>
              </c:pt>
              <c:pt idx="4">
                <c:v>1019</c:v>
              </c:pt>
              <c:pt idx="5">
                <c:v>1139</c:v>
              </c:pt>
              <c:pt idx="6">
                <c:v>1196</c:v>
              </c:pt>
              <c:pt idx="7">
                <c:v>740</c:v>
              </c:pt>
              <c:pt idx="8">
                <c:v>1011</c:v>
              </c:pt>
              <c:pt idx="9">
                <c:v>1164</c:v>
              </c:pt>
              <c:pt idx="10">
                <c:v>1231</c:v>
              </c:pt>
            </c:numLit>
          </c:val>
          <c:extLst>
            <c:ext xmlns:c16="http://schemas.microsoft.com/office/drawing/2014/chart" uri="{C3380CC4-5D6E-409C-BE32-E72D297353CC}">
              <c16:uniqueId val="{00000002-2564-4C2A-997A-764FB52057D6}"/>
            </c:ext>
          </c:extLst>
        </c:ser>
        <c:dLbls>
          <c:showLegendKey val="0"/>
          <c:showVal val="0"/>
          <c:showCatName val="0"/>
          <c:showSerName val="0"/>
          <c:showPercent val="0"/>
          <c:showBubbleSize val="0"/>
        </c:dLbls>
        <c:gapWidth val="219"/>
        <c:overlap val="-27"/>
        <c:axId val="131673536"/>
        <c:axId val="131672224"/>
      </c:barChart>
      <c:valAx>
        <c:axId val="131672224"/>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673536"/>
        <c:crosses val="autoZero"/>
        <c:crossBetween val="between"/>
      </c:valAx>
      <c:catAx>
        <c:axId val="131673536"/>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672224"/>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Measures 4.4, 4.5, 4.6 - Leavers Income</a:t>
            </a:r>
          </a:p>
        </c:rich>
      </c:tx>
      <c:overlay val="0"/>
      <c:spPr>
        <a:noFill/>
        <a:ln>
          <a:noFill/>
        </a:ln>
      </c:spPr>
    </c:title>
    <c:autoTitleDeleted val="0"/>
    <c:plotArea>
      <c:layout>
        <c:manualLayout>
          <c:layoutTarget val="inner"/>
          <c:xMode val="edge"/>
          <c:yMode val="edge"/>
          <c:x val="2.3976074040588043E-2"/>
          <c:y val="0.10002079085080394"/>
          <c:w val="0.91225838141420046"/>
          <c:h val="0.6453056855014031"/>
        </c:manualLayout>
      </c:layout>
      <c:barChart>
        <c:barDir val="col"/>
        <c:grouping val="clustered"/>
        <c:varyColors val="0"/>
        <c:ser>
          <c:idx val="0"/>
          <c:order val="0"/>
          <c:tx>
            <c:v>Total Leavers increased earned income</c:v>
          </c:tx>
          <c:spPr>
            <a:solidFill>
              <a:srgbClr val="00B05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16</c:v>
              </c:pt>
              <c:pt idx="1">
                <c:v>37</c:v>
              </c:pt>
              <c:pt idx="2">
                <c:v>38</c:v>
              </c:pt>
              <c:pt idx="3">
                <c:v>42</c:v>
              </c:pt>
              <c:pt idx="4">
                <c:v>24</c:v>
              </c:pt>
              <c:pt idx="5">
                <c:v>49</c:v>
              </c:pt>
              <c:pt idx="6">
                <c:v>41</c:v>
              </c:pt>
              <c:pt idx="7">
                <c:v>32</c:v>
              </c:pt>
              <c:pt idx="8">
                <c:v>38</c:v>
              </c:pt>
              <c:pt idx="9">
                <c:v>58</c:v>
              </c:pt>
              <c:pt idx="10">
                <c:v>34</c:v>
              </c:pt>
            </c:numLit>
          </c:val>
          <c:extLst>
            <c:ext xmlns:c16="http://schemas.microsoft.com/office/drawing/2014/chart" uri="{C3380CC4-5D6E-409C-BE32-E72D297353CC}">
              <c16:uniqueId val="{00000000-BFEA-40F7-B747-CE93CD9B9494}"/>
            </c:ext>
          </c:extLst>
        </c:ser>
        <c:ser>
          <c:idx val="1"/>
          <c:order val="1"/>
          <c:tx>
            <c:v>Total Leavers increased non-employment cash income</c:v>
          </c:tx>
          <c:spPr>
            <a:solidFill>
              <a:srgbClr val="E9713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87</c:v>
              </c:pt>
              <c:pt idx="1">
                <c:v>108</c:v>
              </c:pt>
              <c:pt idx="2">
                <c:v>106</c:v>
              </c:pt>
              <c:pt idx="3">
                <c:v>105</c:v>
              </c:pt>
              <c:pt idx="4">
                <c:v>99</c:v>
              </c:pt>
              <c:pt idx="5">
                <c:v>121</c:v>
              </c:pt>
              <c:pt idx="6">
                <c:v>124</c:v>
              </c:pt>
              <c:pt idx="7">
                <c:v>109</c:v>
              </c:pt>
              <c:pt idx="8">
                <c:v>119</c:v>
              </c:pt>
              <c:pt idx="9">
                <c:v>145</c:v>
              </c:pt>
              <c:pt idx="10">
                <c:v>145</c:v>
              </c:pt>
            </c:numLit>
          </c:val>
          <c:extLst>
            <c:ext xmlns:c16="http://schemas.microsoft.com/office/drawing/2014/chart" uri="{C3380CC4-5D6E-409C-BE32-E72D297353CC}">
              <c16:uniqueId val="{00000001-BFEA-40F7-B747-CE93CD9B9494}"/>
            </c:ext>
          </c:extLst>
        </c:ser>
        <c:ser>
          <c:idx val="3"/>
          <c:order val="2"/>
          <c:tx>
            <c:v>Total Leavers (persons)</c:v>
          </c:tx>
          <c:spPr>
            <a:solidFill>
              <a:srgbClr val="0F9E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324</c:v>
              </c:pt>
              <c:pt idx="1">
                <c:v>459</c:v>
              </c:pt>
              <c:pt idx="2">
                <c:v>459</c:v>
              </c:pt>
              <c:pt idx="3">
                <c:v>353</c:v>
              </c:pt>
              <c:pt idx="4">
                <c:v>237</c:v>
              </c:pt>
              <c:pt idx="5">
                <c:v>310</c:v>
              </c:pt>
              <c:pt idx="6">
                <c:v>341</c:v>
              </c:pt>
              <c:pt idx="7">
                <c:v>288</c:v>
              </c:pt>
              <c:pt idx="8">
                <c:v>353</c:v>
              </c:pt>
              <c:pt idx="9">
                <c:v>424</c:v>
              </c:pt>
              <c:pt idx="10">
                <c:v>463</c:v>
              </c:pt>
            </c:numLit>
          </c:val>
          <c:extLst>
            <c:ext xmlns:c16="http://schemas.microsoft.com/office/drawing/2014/chart" uri="{C3380CC4-5D6E-409C-BE32-E72D297353CC}">
              <c16:uniqueId val="{00000003-BFEA-40F7-B747-CE93CD9B9494}"/>
            </c:ext>
          </c:extLst>
        </c:ser>
        <c:dLbls>
          <c:showLegendKey val="0"/>
          <c:showVal val="0"/>
          <c:showCatName val="0"/>
          <c:showSerName val="0"/>
          <c:showPercent val="0"/>
          <c:showBubbleSize val="0"/>
        </c:dLbls>
        <c:gapWidth val="219"/>
        <c:overlap val="-27"/>
        <c:axId val="131668616"/>
        <c:axId val="131667960"/>
      </c:barChart>
      <c:valAx>
        <c:axId val="131667960"/>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668616"/>
        <c:crosses val="autoZero"/>
        <c:crossBetween val="between"/>
      </c:valAx>
      <c:catAx>
        <c:axId val="131668616"/>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667960"/>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 7b1 - Exits to PH</a:t>
            </a:r>
          </a:p>
        </c:rich>
      </c:tx>
      <c:overlay val="0"/>
      <c:spPr>
        <a:noFill/>
        <a:ln>
          <a:noFill/>
        </a:ln>
      </c:spPr>
    </c:title>
    <c:autoTitleDeleted val="0"/>
    <c:plotArea>
      <c:layout/>
      <c:barChart>
        <c:barDir val="col"/>
        <c:grouping val="clustered"/>
        <c:varyColors val="0"/>
        <c:ser>
          <c:idx val="0"/>
          <c:order val="0"/>
          <c:tx>
            <c:v>Total Persons Exiting ES, TH, SH, PH-RRH to Permanent Housing</c:v>
          </c:tx>
          <c:spPr>
            <a:solidFill>
              <a:srgbClr val="15608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1336</c:v>
              </c:pt>
              <c:pt idx="1">
                <c:v>1157</c:v>
              </c:pt>
              <c:pt idx="2">
                <c:v>1257</c:v>
              </c:pt>
              <c:pt idx="3">
                <c:v>1302</c:v>
              </c:pt>
              <c:pt idx="4">
                <c:v>1112</c:v>
              </c:pt>
              <c:pt idx="5">
                <c:v>1443</c:v>
              </c:pt>
              <c:pt idx="6">
                <c:v>1985</c:v>
              </c:pt>
              <c:pt idx="7">
                <c:v>2076</c:v>
              </c:pt>
              <c:pt idx="8">
                <c:v>2082</c:v>
              </c:pt>
              <c:pt idx="9">
                <c:v>2431</c:v>
              </c:pt>
              <c:pt idx="10">
                <c:v>2343</c:v>
              </c:pt>
            </c:numLit>
          </c:val>
          <c:extLst>
            <c:ext xmlns:c16="http://schemas.microsoft.com/office/drawing/2014/chart" uri="{C3380CC4-5D6E-409C-BE32-E72D297353CC}">
              <c16:uniqueId val="{00000000-BDF9-4FD4-BBEE-C8CB167A027A}"/>
            </c:ext>
          </c:extLst>
        </c:ser>
        <c:ser>
          <c:idx val="1"/>
          <c:order val="1"/>
          <c:tx>
            <c:v>Total Persons Exiting ES, TH, SH, PH-RRH</c:v>
          </c:tx>
          <c:spPr>
            <a:solidFill>
              <a:srgbClr val="E9713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3603</c:v>
              </c:pt>
              <c:pt idx="1">
                <c:v>3604</c:v>
              </c:pt>
              <c:pt idx="2">
                <c:v>3697</c:v>
              </c:pt>
              <c:pt idx="3">
                <c:v>5398</c:v>
              </c:pt>
              <c:pt idx="4">
                <c:v>3141</c:v>
              </c:pt>
              <c:pt idx="5">
                <c:v>3699</c:v>
              </c:pt>
              <c:pt idx="6">
                <c:v>4771</c:v>
              </c:pt>
              <c:pt idx="7">
                <c:v>4958</c:v>
              </c:pt>
              <c:pt idx="8">
                <c:v>5135</c:v>
              </c:pt>
              <c:pt idx="9">
                <c:v>5512</c:v>
              </c:pt>
              <c:pt idx="10">
                <c:v>6017</c:v>
              </c:pt>
            </c:numLit>
          </c:val>
          <c:extLst>
            <c:ext xmlns:c16="http://schemas.microsoft.com/office/drawing/2014/chart" uri="{C3380CC4-5D6E-409C-BE32-E72D297353CC}">
              <c16:uniqueId val="{00000001-BDF9-4FD4-BBEE-C8CB167A027A}"/>
            </c:ext>
          </c:extLst>
        </c:ser>
        <c:dLbls>
          <c:showLegendKey val="0"/>
          <c:showVal val="0"/>
          <c:showCatName val="0"/>
          <c:showSerName val="0"/>
          <c:showPercent val="0"/>
          <c:showBubbleSize val="0"/>
        </c:dLbls>
        <c:gapWidth val="219"/>
        <c:overlap val="-27"/>
        <c:axId val="131352840"/>
        <c:axId val="131357760"/>
      </c:barChart>
      <c:valAx>
        <c:axId val="131357760"/>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352840"/>
        <c:crosses val="autoZero"/>
        <c:crossBetween val="between"/>
      </c:valAx>
      <c:catAx>
        <c:axId val="131352840"/>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31357760"/>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Aptos"/>
              </a:defRPr>
            </a:pPr>
            <a:r>
              <a:rPr lang="en-US" sz="1400" b="0" i="0" u="none" strike="noStrike" kern="1200" cap="none" spc="0" baseline="0">
                <a:solidFill>
                  <a:srgbClr val="595959"/>
                </a:solidFill>
                <a:uFillTx/>
                <a:latin typeface="Aptos"/>
              </a:rPr>
              <a:t>Measure 7b2 - Exiting PH to PH or Remaining in PH</a:t>
            </a:r>
          </a:p>
        </c:rich>
      </c:tx>
      <c:overlay val="0"/>
      <c:spPr>
        <a:noFill/>
        <a:ln>
          <a:noFill/>
        </a:ln>
      </c:spPr>
    </c:title>
    <c:autoTitleDeleted val="0"/>
    <c:plotArea>
      <c:layout>
        <c:manualLayout>
          <c:layoutTarget val="inner"/>
          <c:xMode val="edge"/>
          <c:yMode val="edge"/>
          <c:x val="2.4241427263050893E-2"/>
          <c:y val="0.43626158152908734"/>
          <c:w val="0.90025754564311966"/>
          <c:h val="0.3537998175047638"/>
        </c:manualLayout>
      </c:layout>
      <c:barChart>
        <c:barDir val="col"/>
        <c:grouping val="clustered"/>
        <c:varyColors val="0"/>
        <c:ser>
          <c:idx val="1"/>
          <c:order val="0"/>
          <c:tx>
            <c:v>Total Persons Exiting PH or Remaining in PH at end of reporting period (measure excludes PH-RRH)</c:v>
          </c:tx>
          <c:spPr>
            <a:solidFill>
              <a:srgbClr val="E97132"/>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Lit>
          </c:cat>
          <c:val>
            <c:numLit>
              <c:formatCode>General</c:formatCode>
              <c:ptCount val="11"/>
              <c:pt idx="0">
                <c:v>2197</c:v>
              </c:pt>
              <c:pt idx="1">
                <c:v>2326</c:v>
              </c:pt>
              <c:pt idx="2">
                <c:v>2501</c:v>
              </c:pt>
              <c:pt idx="3">
                <c:v>2572</c:v>
              </c:pt>
              <c:pt idx="4">
                <c:v>2550</c:v>
              </c:pt>
              <c:pt idx="5">
                <c:v>2450</c:v>
              </c:pt>
              <c:pt idx="6">
                <c:v>2636</c:v>
              </c:pt>
              <c:pt idx="7">
                <c:v>2437</c:v>
              </c:pt>
              <c:pt idx="8">
                <c:v>2576</c:v>
              </c:pt>
              <c:pt idx="9">
                <c:v>2846</c:v>
              </c:pt>
              <c:pt idx="10">
                <c:v>2913</c:v>
              </c:pt>
            </c:numLit>
          </c:val>
          <c:extLst>
            <c:ext xmlns:c16="http://schemas.microsoft.com/office/drawing/2014/chart" uri="{C3380CC4-5D6E-409C-BE32-E72D297353CC}">
              <c16:uniqueId val="{00000001-D177-49BC-ABA2-E04658F35638}"/>
            </c:ext>
          </c:extLst>
        </c:ser>
        <c:dLbls>
          <c:showLegendKey val="0"/>
          <c:showVal val="0"/>
          <c:showCatName val="0"/>
          <c:showSerName val="0"/>
          <c:showPercent val="0"/>
          <c:showBubbleSize val="0"/>
        </c:dLbls>
        <c:gapWidth val="219"/>
        <c:overlap val="-27"/>
        <c:axId val="185600272"/>
        <c:axId val="185602568"/>
      </c:barChart>
      <c:valAx>
        <c:axId val="185602568"/>
        <c:scaling>
          <c:orientation val="minMax"/>
        </c:scaling>
        <c:delete val="0"/>
        <c:axPos val="r"/>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85600272"/>
        <c:crosses val="autoZero"/>
        <c:crossBetween val="between"/>
      </c:valAx>
      <c:catAx>
        <c:axId val="185600272"/>
        <c:scaling>
          <c:orientation val="maxMin"/>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crossAx val="185602568"/>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ptos"/>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[BfZ Data 5.6.2025.xlsx]Actively Homeless!PivotTable1</c:name>
    <c:fmtId val="6"/>
  </c:pivotSource>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n-US">
                <a:solidFill>
                  <a:schemeClr val="tx1"/>
                </a:solidFill>
              </a:rPr>
              <a:t>Actively Homeless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endParaRPr lang="en-US"/>
        </a:p>
      </c:txPr>
    </c:title>
    <c:autoTitleDeleted val="0"/>
    <c:pivotFmts>
      <c:pivotFmt>
        <c:idx val="0"/>
      </c:pivotFmt>
      <c:pivotFmt>
        <c:idx val="1"/>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'Actively Homeless'!$B$3</c:f>
              <c:strCache>
                <c:ptCount val="1"/>
                <c:pt idx="0">
                  <c:v>Total</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'Actively Homeless'!$A$4:$A$19</c:f>
              <c:multiLvlStrCache>
                <c:ptCount val="13"/>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lvl>
                <c:lvl>
                  <c:pt idx="0">
                    <c:v>2024</c:v>
                  </c:pt>
                  <c:pt idx="10">
                    <c:v>2025</c:v>
                  </c:pt>
                </c:lvl>
              </c:multiLvlStrCache>
            </c:multiLvlStrRef>
          </c:cat>
          <c:val>
            <c:numRef>
              <c:f>'Actively Homeless'!$B$4:$B$19</c:f>
              <c:numCache>
                <c:formatCode>General</c:formatCode>
                <c:ptCount val="13"/>
                <c:pt idx="0">
                  <c:v>2991</c:v>
                </c:pt>
                <c:pt idx="1">
                  <c:v>3071</c:v>
                </c:pt>
                <c:pt idx="2">
                  <c:v>3228</c:v>
                </c:pt>
                <c:pt idx="3">
                  <c:v>3422</c:v>
                </c:pt>
                <c:pt idx="4">
                  <c:v>3471</c:v>
                </c:pt>
                <c:pt idx="5">
                  <c:v>3492</c:v>
                </c:pt>
                <c:pt idx="6">
                  <c:v>3532</c:v>
                </c:pt>
                <c:pt idx="7">
                  <c:v>3596</c:v>
                </c:pt>
                <c:pt idx="8">
                  <c:v>3724</c:v>
                </c:pt>
                <c:pt idx="9">
                  <c:v>3885</c:v>
                </c:pt>
                <c:pt idx="10">
                  <c:v>3898</c:v>
                </c:pt>
                <c:pt idx="11">
                  <c:v>3895</c:v>
                </c:pt>
                <c:pt idx="12">
                  <c:v>4042</c:v>
                </c:pt>
              </c:numCache>
            </c:numRef>
          </c:val>
          <c:extLst>
            <c:ext xmlns:c16="http://schemas.microsoft.com/office/drawing/2014/chart" uri="{C3380CC4-5D6E-409C-BE32-E72D297353CC}">
              <c16:uniqueId val="{00000000-B653-4A6C-B4C7-4D500293070D}"/>
            </c:ext>
          </c:extLst>
        </c:ser>
        <c:dLbls>
          <c:dLblPos val="outEnd"/>
          <c:showLegendKey val="0"/>
          <c:showVal val="1"/>
          <c:showCatName val="0"/>
          <c:showSerName val="0"/>
          <c:showPercent val="0"/>
          <c:showBubbleSize val="0"/>
        </c:dLbls>
        <c:gapWidth val="100"/>
        <c:overlap val="-24"/>
        <c:axId val="167159624"/>
        <c:axId val="167157984"/>
      </c:barChart>
      <c:catAx>
        <c:axId val="16715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7157984"/>
        <c:crosses val="autoZero"/>
        <c:auto val="1"/>
        <c:lblAlgn val="ctr"/>
        <c:lblOffset val="100"/>
        <c:noMultiLvlLbl val="0"/>
      </c:catAx>
      <c:valAx>
        <c:axId val="16715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715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[BfZ Data 5.6.2025.xlsx]Inflow!PivotTable2</c:name>
    <c:fmtId val="6"/>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Inflow</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alpha val="85000"/>
            </a:schemeClr>
          </a:solidFill>
          <a:ln w="9525" cap="flat" cmpd="sng" algn="ctr">
            <a:solidFill>
              <a:schemeClr val="lt1">
                <a:alpha val="50000"/>
              </a:schemeClr>
            </a:solidFill>
            <a:round/>
          </a:ln>
          <a:effectLst/>
        </c:spPr>
        <c:marker>
          <c:symbol val="circle"/>
          <c:size val="17"/>
          <c:spPr>
            <a:solidFill>
              <a:schemeClr val="accent6"/>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alpha val="85000"/>
            </a:schemeClr>
          </a:solidFill>
          <a:ln w="9525" cap="flat" cmpd="sng" algn="ctr">
            <a:solidFill>
              <a:schemeClr val="lt1">
                <a:alpha val="50000"/>
              </a:schemeClr>
            </a:solidFill>
            <a:round/>
          </a:ln>
          <a:effectLst/>
        </c:spPr>
        <c:marker>
          <c:symbol val="circle"/>
          <c:size val="17"/>
          <c:spPr>
            <a:solidFill>
              <a:schemeClr val="accent6"/>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alpha val="85000"/>
            </a:schemeClr>
          </a:solidFill>
          <a:ln w="9525" cap="flat" cmpd="sng" algn="ctr">
            <a:solidFill>
              <a:schemeClr val="lt1">
                <a:alpha val="50000"/>
              </a:schemeClr>
            </a:solidFill>
            <a:round/>
          </a:ln>
          <a:effectLst/>
        </c:spPr>
        <c:marker>
          <c:symbol val="circle"/>
          <c:size val="17"/>
          <c:spPr>
            <a:solidFill>
              <a:schemeClr val="accent6"/>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Inflow!$B$3</c:f>
              <c:strCache>
                <c:ptCount val="1"/>
                <c:pt idx="0">
                  <c:v>Total</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multiLvlStrRef>
              <c:f>Inflow!$A$4:$A$19</c:f>
              <c:multiLvlStrCache>
                <c:ptCount val="13"/>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lvl>
                <c:lvl>
                  <c:pt idx="0">
                    <c:v>2024</c:v>
                  </c:pt>
                  <c:pt idx="10">
                    <c:v>2025</c:v>
                  </c:pt>
                </c:lvl>
              </c:multiLvlStrCache>
            </c:multiLvlStrRef>
          </c:cat>
          <c:val>
            <c:numRef>
              <c:f>Inflow!$B$4:$B$19</c:f>
              <c:numCache>
                <c:formatCode>General</c:formatCode>
                <c:ptCount val="13"/>
                <c:pt idx="0">
                  <c:v>473</c:v>
                </c:pt>
                <c:pt idx="1">
                  <c:v>411</c:v>
                </c:pt>
                <c:pt idx="2">
                  <c:v>490</c:v>
                </c:pt>
                <c:pt idx="3">
                  <c:v>460</c:v>
                </c:pt>
                <c:pt idx="4">
                  <c:v>425</c:v>
                </c:pt>
                <c:pt idx="5">
                  <c:v>477</c:v>
                </c:pt>
                <c:pt idx="6">
                  <c:v>407</c:v>
                </c:pt>
                <c:pt idx="7">
                  <c:v>473</c:v>
                </c:pt>
                <c:pt idx="8">
                  <c:v>381</c:v>
                </c:pt>
                <c:pt idx="9">
                  <c:v>359</c:v>
                </c:pt>
                <c:pt idx="10">
                  <c:v>440</c:v>
                </c:pt>
                <c:pt idx="11">
                  <c:v>368</c:v>
                </c:pt>
                <c:pt idx="12">
                  <c:v>399</c:v>
                </c:pt>
              </c:numCache>
            </c:numRef>
          </c:val>
          <c:smooth val="0"/>
          <c:extLst>
            <c:ext xmlns:c16="http://schemas.microsoft.com/office/drawing/2014/chart" uri="{C3380CC4-5D6E-409C-BE32-E72D297353CC}">
              <c16:uniqueId val="{00000000-3470-40D4-9E77-08B0E3C5BA16}"/>
            </c:ext>
          </c:extLst>
        </c:ser>
        <c:dLbls>
          <c:dLblPos val="ctr"/>
          <c:showLegendKey val="0"/>
          <c:showVal val="1"/>
          <c:showCatName val="0"/>
          <c:showSerName val="0"/>
          <c:showPercent val="0"/>
          <c:showBubbleSize val="0"/>
        </c:dLbls>
        <c:marker val="1"/>
        <c:smooth val="0"/>
        <c:axId val="469724336"/>
        <c:axId val="469716792"/>
      </c:lineChart>
      <c:catAx>
        <c:axId val="4697243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469716792"/>
        <c:crosses val="autoZero"/>
        <c:auto val="1"/>
        <c:lblAlgn val="ctr"/>
        <c:lblOffset val="100"/>
        <c:noMultiLvlLbl val="0"/>
      </c:catAx>
      <c:valAx>
        <c:axId val="469716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697243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Maine HIC -Transitional 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Sheet1!$N$22</c:f>
              <c:strCache>
                <c:ptCount val="1"/>
                <c:pt idx="0">
                  <c:v>Total Year-Round Beds (TH)</c:v>
                </c:pt>
              </c:strCache>
            </c:strRef>
          </c:tx>
          <c:spPr>
            <a:ln w="28575" cap="rnd">
              <a:solidFill>
                <a:schemeClr val="accent1"/>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Sheet1!$N$23:$N$40</c:f>
              <c:numCache>
                <c:formatCode>General</c:formatCode>
                <c:ptCount val="18"/>
                <c:pt idx="0">
                  <c:v>770</c:v>
                </c:pt>
                <c:pt idx="1">
                  <c:v>862</c:v>
                </c:pt>
                <c:pt idx="2">
                  <c:v>1021</c:v>
                </c:pt>
                <c:pt idx="3">
                  <c:v>1083</c:v>
                </c:pt>
                <c:pt idx="4">
                  <c:v>1092</c:v>
                </c:pt>
                <c:pt idx="5">
                  <c:v>1017</c:v>
                </c:pt>
                <c:pt idx="6">
                  <c:v>1494</c:v>
                </c:pt>
                <c:pt idx="7">
                  <c:v>1225</c:v>
                </c:pt>
                <c:pt idx="8">
                  <c:v>1195</c:v>
                </c:pt>
                <c:pt idx="9">
                  <c:v>1357</c:v>
                </c:pt>
                <c:pt idx="10">
                  <c:v>1531</c:v>
                </c:pt>
                <c:pt idx="11">
                  <c:v>2030</c:v>
                </c:pt>
                <c:pt idx="12" formatCode="#,##0">
                  <c:v>1571</c:v>
                </c:pt>
                <c:pt idx="13" formatCode="#,##0">
                  <c:v>1706</c:v>
                </c:pt>
                <c:pt idx="14" formatCode="#,##0">
                  <c:v>1677</c:v>
                </c:pt>
                <c:pt idx="15" formatCode="#,##0">
                  <c:v>1779</c:v>
                </c:pt>
                <c:pt idx="16" formatCode="#,##0">
                  <c:v>1958</c:v>
                </c:pt>
                <c:pt idx="17" formatCode="#,##0">
                  <c:v>2030</c:v>
                </c:pt>
              </c:numCache>
            </c:numRef>
          </c:val>
          <c:smooth val="0"/>
          <c:extLst>
            <c:ext xmlns:c16="http://schemas.microsoft.com/office/drawing/2014/chart" uri="{C3380CC4-5D6E-409C-BE32-E72D297353CC}">
              <c16:uniqueId val="{00000000-5AEF-4558-9525-05EAECC014AD}"/>
            </c:ext>
          </c:extLst>
        </c:ser>
        <c:ser>
          <c:idx val="1"/>
          <c:order val="1"/>
          <c:tx>
            <c:strRef>
              <c:f>Sheet1!$O$22</c:f>
              <c:strCache>
                <c:ptCount val="1"/>
                <c:pt idx="0">
                  <c:v>Total Non-DV Year-Round Beds (TH)</c:v>
                </c:pt>
              </c:strCache>
            </c:strRef>
          </c:tx>
          <c:spPr>
            <a:ln w="28575" cap="rnd">
              <a:solidFill>
                <a:schemeClr val="accent2"/>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Sheet1!$O$23:$O$40</c:f>
              <c:numCache>
                <c:formatCode>General</c:formatCode>
                <c:ptCount val="18"/>
                <c:pt idx="0">
                  <c:v>681</c:v>
                </c:pt>
                <c:pt idx="1">
                  <c:v>768</c:v>
                </c:pt>
                <c:pt idx="2">
                  <c:v>892</c:v>
                </c:pt>
                <c:pt idx="3">
                  <c:v>947</c:v>
                </c:pt>
                <c:pt idx="4">
                  <c:v>954</c:v>
                </c:pt>
                <c:pt idx="5">
                  <c:v>879</c:v>
                </c:pt>
                <c:pt idx="6">
                  <c:v>1342</c:v>
                </c:pt>
                <c:pt idx="7">
                  <c:v>1059</c:v>
                </c:pt>
                <c:pt idx="8">
                  <c:v>1011</c:v>
                </c:pt>
                <c:pt idx="9">
                  <c:v>1167</c:v>
                </c:pt>
                <c:pt idx="10">
                  <c:v>1329</c:v>
                </c:pt>
                <c:pt idx="11">
                  <c:v>1829</c:v>
                </c:pt>
                <c:pt idx="12" formatCode="#,##0">
                  <c:v>1373</c:v>
                </c:pt>
                <c:pt idx="13" formatCode="#,##0">
                  <c:v>1501</c:v>
                </c:pt>
                <c:pt idx="14" formatCode="#,##0">
                  <c:v>1493</c:v>
                </c:pt>
                <c:pt idx="15" formatCode="#,##0">
                  <c:v>1591</c:v>
                </c:pt>
                <c:pt idx="16" formatCode="#,##0">
                  <c:v>1784</c:v>
                </c:pt>
                <c:pt idx="17" formatCode="#,##0">
                  <c:v>1887</c:v>
                </c:pt>
              </c:numCache>
            </c:numRef>
          </c:val>
          <c:smooth val="0"/>
          <c:extLst>
            <c:ext xmlns:c16="http://schemas.microsoft.com/office/drawing/2014/chart" uri="{C3380CC4-5D6E-409C-BE32-E72D297353CC}">
              <c16:uniqueId val="{00000001-5AEF-4558-9525-05EAECC014AD}"/>
            </c:ext>
          </c:extLst>
        </c:ser>
        <c:ser>
          <c:idx val="2"/>
          <c:order val="2"/>
          <c:tx>
            <c:strRef>
              <c:f>Sheet1!$P$22</c:f>
              <c:strCache>
                <c:ptCount val="1"/>
                <c:pt idx="0">
                  <c:v>Total HMIS Year-Round Beds (TH)</c:v>
                </c:pt>
              </c:strCache>
            </c:strRef>
          </c:tx>
          <c:spPr>
            <a:ln w="28575" cap="rnd">
              <a:solidFill>
                <a:schemeClr val="accent3"/>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Sheet1!$P$23:$P$40</c:f>
              <c:numCache>
                <c:formatCode>General</c:formatCode>
                <c:ptCount val="18"/>
                <c:pt idx="0">
                  <c:v>249</c:v>
                </c:pt>
                <c:pt idx="1">
                  <c:v>763</c:v>
                </c:pt>
                <c:pt idx="2">
                  <c:v>892</c:v>
                </c:pt>
                <c:pt idx="3">
                  <c:v>940</c:v>
                </c:pt>
                <c:pt idx="4">
                  <c:v>946</c:v>
                </c:pt>
                <c:pt idx="5">
                  <c:v>847</c:v>
                </c:pt>
                <c:pt idx="6">
                  <c:v>1304</c:v>
                </c:pt>
                <c:pt idx="7">
                  <c:v>1011</c:v>
                </c:pt>
                <c:pt idx="8">
                  <c:v>949</c:v>
                </c:pt>
                <c:pt idx="9">
                  <c:v>1105</c:v>
                </c:pt>
                <c:pt idx="10">
                  <c:v>1283</c:v>
                </c:pt>
                <c:pt idx="11">
                  <c:v>1772</c:v>
                </c:pt>
                <c:pt idx="12" formatCode="#,##0">
                  <c:v>1347</c:v>
                </c:pt>
                <c:pt idx="13" formatCode="#,##0">
                  <c:v>1353</c:v>
                </c:pt>
                <c:pt idx="14" formatCode="#,##0">
                  <c:v>1328</c:v>
                </c:pt>
                <c:pt idx="15" formatCode="#,##0">
                  <c:v>1060</c:v>
                </c:pt>
                <c:pt idx="16" formatCode="#,##0">
                  <c:v>1244</c:v>
                </c:pt>
                <c:pt idx="17" formatCode="#,##0">
                  <c:v>778</c:v>
                </c:pt>
              </c:numCache>
            </c:numRef>
          </c:val>
          <c:smooth val="0"/>
          <c:extLst>
            <c:ext xmlns:c16="http://schemas.microsoft.com/office/drawing/2014/chart" uri="{C3380CC4-5D6E-409C-BE32-E72D297353CC}">
              <c16:uniqueId val="{00000002-5AEF-4558-9525-05EAECC014AD}"/>
            </c:ext>
          </c:extLst>
        </c:ser>
        <c:ser>
          <c:idx val="4"/>
          <c:order val="3"/>
          <c:tx>
            <c:strRef>
              <c:f>Sheet1!$R$22</c:f>
              <c:strCache>
                <c:ptCount val="1"/>
                <c:pt idx="0">
                  <c:v>Total Beds for Households with Children (TH)</c:v>
                </c:pt>
              </c:strCache>
            </c:strRef>
          </c:tx>
          <c:spPr>
            <a:ln w="28575" cap="rnd">
              <a:solidFill>
                <a:schemeClr val="accent5"/>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Sheet1!$R$23:$R$40</c:f>
              <c:numCache>
                <c:formatCode>General</c:formatCode>
                <c:ptCount val="18"/>
                <c:pt idx="0">
                  <c:v>530</c:v>
                </c:pt>
                <c:pt idx="1">
                  <c:v>345</c:v>
                </c:pt>
                <c:pt idx="2">
                  <c:v>443</c:v>
                </c:pt>
                <c:pt idx="3">
                  <c:v>487</c:v>
                </c:pt>
                <c:pt idx="4">
                  <c:v>513</c:v>
                </c:pt>
                <c:pt idx="5">
                  <c:v>536</c:v>
                </c:pt>
                <c:pt idx="6">
                  <c:v>775</c:v>
                </c:pt>
                <c:pt idx="7">
                  <c:v>699</c:v>
                </c:pt>
                <c:pt idx="8">
                  <c:v>717</c:v>
                </c:pt>
                <c:pt idx="9">
                  <c:v>888</c:v>
                </c:pt>
                <c:pt idx="10">
                  <c:v>989</c:v>
                </c:pt>
                <c:pt idx="11">
                  <c:v>1410</c:v>
                </c:pt>
                <c:pt idx="12" formatCode="#,##0">
                  <c:v>985</c:v>
                </c:pt>
                <c:pt idx="13" formatCode="#,##0">
                  <c:v>1120</c:v>
                </c:pt>
                <c:pt idx="14" formatCode="#,##0">
                  <c:v>1136</c:v>
                </c:pt>
                <c:pt idx="15" formatCode="#,##0">
                  <c:v>1152</c:v>
                </c:pt>
                <c:pt idx="16" formatCode="#,##0">
                  <c:v>1241</c:v>
                </c:pt>
                <c:pt idx="17" formatCode="#,##0">
                  <c:v>1367</c:v>
                </c:pt>
              </c:numCache>
            </c:numRef>
          </c:val>
          <c:smooth val="0"/>
          <c:extLst>
            <c:ext xmlns:c16="http://schemas.microsoft.com/office/drawing/2014/chart" uri="{C3380CC4-5D6E-409C-BE32-E72D297353CC}">
              <c16:uniqueId val="{00000003-5AEF-4558-9525-05EAECC014AD}"/>
            </c:ext>
          </c:extLst>
        </c:ser>
        <c:ser>
          <c:idx val="5"/>
          <c:order val="4"/>
          <c:tx>
            <c:strRef>
              <c:f>Sheet1!$S$22</c:f>
              <c:strCache>
                <c:ptCount val="1"/>
                <c:pt idx="0">
                  <c:v>Total Beds for Households without Children (TH)</c:v>
                </c:pt>
              </c:strCache>
            </c:strRef>
          </c:tx>
          <c:spPr>
            <a:ln w="28575" cap="rnd">
              <a:solidFill>
                <a:schemeClr val="accent6"/>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Sheet1!$S$23:$S$40</c:f>
              <c:numCache>
                <c:formatCode>General</c:formatCode>
                <c:ptCount val="18"/>
                <c:pt idx="0">
                  <c:v>212</c:v>
                </c:pt>
                <c:pt idx="1">
                  <c:v>505</c:v>
                </c:pt>
                <c:pt idx="2">
                  <c:v>566</c:v>
                </c:pt>
                <c:pt idx="3">
                  <c:v>592</c:v>
                </c:pt>
                <c:pt idx="4">
                  <c:v>575</c:v>
                </c:pt>
                <c:pt idx="5">
                  <c:v>477</c:v>
                </c:pt>
                <c:pt idx="6">
                  <c:v>715</c:v>
                </c:pt>
                <c:pt idx="7">
                  <c:v>526</c:v>
                </c:pt>
                <c:pt idx="8">
                  <c:v>478</c:v>
                </c:pt>
                <c:pt idx="9">
                  <c:v>469</c:v>
                </c:pt>
                <c:pt idx="10">
                  <c:v>534</c:v>
                </c:pt>
                <c:pt idx="11">
                  <c:v>613</c:v>
                </c:pt>
                <c:pt idx="12" formatCode="#,##0">
                  <c:v>586</c:v>
                </c:pt>
                <c:pt idx="13" formatCode="#,##0">
                  <c:v>586</c:v>
                </c:pt>
                <c:pt idx="14" formatCode="#,##0">
                  <c:v>541</c:v>
                </c:pt>
                <c:pt idx="15" formatCode="#,##0">
                  <c:v>627</c:v>
                </c:pt>
                <c:pt idx="16" formatCode="#,##0">
                  <c:v>717</c:v>
                </c:pt>
                <c:pt idx="17" formatCode="#,##0">
                  <c:v>663</c:v>
                </c:pt>
              </c:numCache>
            </c:numRef>
          </c:val>
          <c:smooth val="0"/>
          <c:extLst>
            <c:ext xmlns:c16="http://schemas.microsoft.com/office/drawing/2014/chart" uri="{C3380CC4-5D6E-409C-BE32-E72D297353CC}">
              <c16:uniqueId val="{00000004-5AEF-4558-9525-05EAECC014AD}"/>
            </c:ext>
          </c:extLst>
        </c:ser>
        <c:ser>
          <c:idx val="6"/>
          <c:order val="5"/>
          <c:tx>
            <c:strRef>
              <c:f>Sheet1!$T$22</c:f>
              <c:strCache>
                <c:ptCount val="1"/>
                <c:pt idx="0">
                  <c:v>Total Beds for Households with only Children (TH)</c:v>
                </c:pt>
              </c:strCache>
            </c:strRef>
          </c:tx>
          <c:spPr>
            <a:ln w="28575" cap="rnd">
              <a:solidFill>
                <a:schemeClr val="accent1">
                  <a:lumMod val="60000"/>
                </a:schemeClr>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Sheet1!$T$23:$T$40</c:f>
              <c:numCache>
                <c:formatCode>General</c:formatCode>
                <c:ptCount val="18"/>
                <c:pt idx="0">
                  <c:v>28</c:v>
                </c:pt>
                <c:pt idx="1">
                  <c:v>12</c:v>
                </c:pt>
                <c:pt idx="2">
                  <c:v>12</c:v>
                </c:pt>
                <c:pt idx="3">
                  <c:v>4</c:v>
                </c:pt>
                <c:pt idx="4">
                  <c:v>4</c:v>
                </c:pt>
                <c:pt idx="5">
                  <c:v>4</c:v>
                </c:pt>
                <c:pt idx="6">
                  <c:v>4</c:v>
                </c:pt>
                <c:pt idx="7">
                  <c:v>0</c:v>
                </c:pt>
                <c:pt idx="8">
                  <c:v>0</c:v>
                </c:pt>
                <c:pt idx="9">
                  <c:v>0</c:v>
                </c:pt>
                <c:pt idx="10">
                  <c:v>8</c:v>
                </c:pt>
                <c:pt idx="11">
                  <c:v>7</c:v>
                </c:pt>
                <c:pt idx="12" formatCode="#,##0">
                  <c:v>0</c:v>
                </c:pt>
              </c:numCache>
            </c:numRef>
          </c:val>
          <c:smooth val="0"/>
          <c:extLst>
            <c:ext xmlns:c16="http://schemas.microsoft.com/office/drawing/2014/chart" uri="{C3380CC4-5D6E-409C-BE32-E72D297353CC}">
              <c16:uniqueId val="{00000005-5AEF-4558-9525-05EAECC014AD}"/>
            </c:ext>
          </c:extLst>
        </c:ser>
        <c:ser>
          <c:idx val="7"/>
          <c:order val="6"/>
          <c:tx>
            <c:strRef>
              <c:f>Sheet1!$U$22</c:f>
              <c:strCache>
                <c:ptCount val="1"/>
                <c:pt idx="0">
                  <c:v>Dedicated Veteran Beds (TH)</c:v>
                </c:pt>
              </c:strCache>
            </c:strRef>
          </c:tx>
          <c:spPr>
            <a:ln w="28575" cap="rnd">
              <a:solidFill>
                <a:schemeClr val="accent2">
                  <a:lumMod val="60000"/>
                </a:schemeClr>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Sheet1!$U$23:$U$40</c:f>
              <c:numCache>
                <c:formatCode>General</c:formatCode>
                <c:ptCount val="18"/>
                <c:pt idx="0">
                  <c:v>42</c:v>
                </c:pt>
                <c:pt idx="1">
                  <c:v>47</c:v>
                </c:pt>
                <c:pt idx="2">
                  <c:v>42</c:v>
                </c:pt>
                <c:pt idx="3">
                  <c:v>45</c:v>
                </c:pt>
                <c:pt idx="4">
                  <c:v>54</c:v>
                </c:pt>
                <c:pt idx="5">
                  <c:v>54</c:v>
                </c:pt>
                <c:pt idx="6">
                  <c:v>39</c:v>
                </c:pt>
                <c:pt idx="7">
                  <c:v>38</c:v>
                </c:pt>
              </c:numCache>
            </c:numRef>
          </c:val>
          <c:smooth val="0"/>
          <c:extLst>
            <c:ext xmlns:c16="http://schemas.microsoft.com/office/drawing/2014/chart" uri="{C3380CC4-5D6E-409C-BE32-E72D297353CC}">
              <c16:uniqueId val="{00000006-5AEF-4558-9525-05EAECC014AD}"/>
            </c:ext>
          </c:extLst>
        </c:ser>
        <c:ser>
          <c:idx val="8"/>
          <c:order val="7"/>
          <c:tx>
            <c:strRef>
              <c:f>Sheet1!$V$22</c:f>
              <c:strCache>
                <c:ptCount val="1"/>
                <c:pt idx="0">
                  <c:v>Dedicated Youth Beds (TH)</c:v>
                </c:pt>
              </c:strCache>
            </c:strRef>
          </c:tx>
          <c:spPr>
            <a:ln w="28575" cap="rnd">
              <a:solidFill>
                <a:schemeClr val="accent3">
                  <a:lumMod val="60000"/>
                </a:schemeClr>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Sheet1!$V$23:$V$40</c:f>
              <c:numCache>
                <c:formatCode>General</c:formatCode>
                <c:ptCount val="18"/>
                <c:pt idx="0">
                  <c:v>108</c:v>
                </c:pt>
                <c:pt idx="1">
                  <c:v>68</c:v>
                </c:pt>
                <c:pt idx="2">
                  <c:v>44</c:v>
                </c:pt>
                <c:pt idx="3">
                  <c:v>56</c:v>
                </c:pt>
                <c:pt idx="4">
                  <c:v>42</c:v>
                </c:pt>
                <c:pt idx="5">
                  <c:v>42</c:v>
                </c:pt>
                <c:pt idx="6">
                  <c:v>81</c:v>
                </c:pt>
                <c:pt idx="7">
                  <c:v>48</c:v>
                </c:pt>
              </c:numCache>
            </c:numRef>
          </c:val>
          <c:smooth val="0"/>
          <c:extLst>
            <c:ext xmlns:c16="http://schemas.microsoft.com/office/drawing/2014/chart" uri="{C3380CC4-5D6E-409C-BE32-E72D297353CC}">
              <c16:uniqueId val="{00000007-5AEF-4558-9525-05EAECC014AD}"/>
            </c:ext>
          </c:extLst>
        </c:ser>
        <c:dLbls>
          <c:showLegendKey val="0"/>
          <c:showVal val="0"/>
          <c:showCatName val="0"/>
          <c:showSerName val="0"/>
          <c:showPercent val="0"/>
          <c:showBubbleSize val="0"/>
        </c:dLbls>
        <c:smooth val="0"/>
        <c:axId val="861443216"/>
        <c:axId val="861443696"/>
      </c:lineChart>
      <c:catAx>
        <c:axId val="8614432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443696"/>
        <c:crosses val="autoZero"/>
        <c:auto val="1"/>
        <c:lblAlgn val="ctr"/>
        <c:lblOffset val="100"/>
        <c:noMultiLvlLbl val="0"/>
      </c:catAx>
      <c:valAx>
        <c:axId val="861443696"/>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443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[BfZ Data 5.6.2025.xlsx]Outflow!PivotTable3</c:name>
    <c:fmtId val="3"/>
  </c:pivotSource>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Outflow</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pivotFmt>
      <c:pivotFmt>
        <c:idx val="1"/>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998866875880605E-2"/>
          <c:y val="0.16460799752972055"/>
          <c:w val="0.7171143852676094"/>
          <c:h val="0.67893500077196234"/>
        </c:manualLayout>
      </c:layout>
      <c:barChart>
        <c:barDir val="col"/>
        <c:grouping val="stacked"/>
        <c:varyColors val="0"/>
        <c:ser>
          <c:idx val="0"/>
          <c:order val="0"/>
          <c:tx>
            <c:strRef>
              <c:f>Outflow!$B$3</c:f>
              <c:strCache>
                <c:ptCount val="1"/>
                <c:pt idx="0">
                  <c:v>Sum of Outflow - Permanent Housing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Outflow!$A$4:$A$19</c:f>
              <c:multiLvlStrCache>
                <c:ptCount val="13"/>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lvl>
                <c:lvl>
                  <c:pt idx="0">
                    <c:v>2024</c:v>
                  </c:pt>
                  <c:pt idx="10">
                    <c:v>2025</c:v>
                  </c:pt>
                </c:lvl>
              </c:multiLvlStrCache>
            </c:multiLvlStrRef>
          </c:cat>
          <c:val>
            <c:numRef>
              <c:f>Outflow!$B$4:$B$19</c:f>
              <c:numCache>
                <c:formatCode>General</c:formatCode>
                <c:ptCount val="13"/>
                <c:pt idx="0">
                  <c:v>190</c:v>
                </c:pt>
                <c:pt idx="1">
                  <c:v>154</c:v>
                </c:pt>
                <c:pt idx="2">
                  <c:v>139</c:v>
                </c:pt>
                <c:pt idx="3">
                  <c:v>121</c:v>
                </c:pt>
                <c:pt idx="4">
                  <c:v>145</c:v>
                </c:pt>
                <c:pt idx="5">
                  <c:v>194</c:v>
                </c:pt>
                <c:pt idx="6">
                  <c:v>163</c:v>
                </c:pt>
                <c:pt idx="7">
                  <c:v>210</c:v>
                </c:pt>
                <c:pt idx="8">
                  <c:v>139</c:v>
                </c:pt>
                <c:pt idx="9">
                  <c:v>142</c:v>
                </c:pt>
                <c:pt idx="10">
                  <c:v>200</c:v>
                </c:pt>
                <c:pt idx="11">
                  <c:v>135</c:v>
                </c:pt>
                <c:pt idx="12">
                  <c:v>144</c:v>
                </c:pt>
              </c:numCache>
            </c:numRef>
          </c:val>
          <c:extLst>
            <c:ext xmlns:c16="http://schemas.microsoft.com/office/drawing/2014/chart" uri="{C3380CC4-5D6E-409C-BE32-E72D297353CC}">
              <c16:uniqueId val="{00000000-2FFB-40F1-A0E1-6F10DC49A78E}"/>
            </c:ext>
          </c:extLst>
        </c:ser>
        <c:ser>
          <c:idx val="1"/>
          <c:order val="1"/>
          <c:tx>
            <c:strRef>
              <c:f>Outflow!$C$3</c:f>
              <c:strCache>
                <c:ptCount val="1"/>
                <c:pt idx="0">
                  <c:v>Sum of Outflow - Inactive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Outflow!$A$4:$A$19</c:f>
              <c:multiLvlStrCache>
                <c:ptCount val="13"/>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lvl>
                <c:lvl>
                  <c:pt idx="0">
                    <c:v>2024</c:v>
                  </c:pt>
                  <c:pt idx="10">
                    <c:v>2025</c:v>
                  </c:pt>
                </c:lvl>
              </c:multiLvlStrCache>
            </c:multiLvlStrRef>
          </c:cat>
          <c:val>
            <c:numRef>
              <c:f>Outflow!$C$4:$C$19</c:f>
              <c:numCache>
                <c:formatCode>General</c:formatCode>
                <c:ptCount val="13"/>
                <c:pt idx="0">
                  <c:v>166</c:v>
                </c:pt>
                <c:pt idx="1">
                  <c:v>131</c:v>
                </c:pt>
                <c:pt idx="2">
                  <c:v>179</c:v>
                </c:pt>
                <c:pt idx="3">
                  <c:v>134</c:v>
                </c:pt>
                <c:pt idx="4">
                  <c:v>126</c:v>
                </c:pt>
                <c:pt idx="5">
                  <c:v>172</c:v>
                </c:pt>
                <c:pt idx="6">
                  <c:v>139</c:v>
                </c:pt>
                <c:pt idx="7">
                  <c:v>145</c:v>
                </c:pt>
                <c:pt idx="8">
                  <c:v>95</c:v>
                </c:pt>
                <c:pt idx="9">
                  <c:v>135</c:v>
                </c:pt>
                <c:pt idx="10">
                  <c:v>137</c:v>
                </c:pt>
                <c:pt idx="11">
                  <c:v>143</c:v>
                </c:pt>
                <c:pt idx="12">
                  <c:v>110</c:v>
                </c:pt>
              </c:numCache>
            </c:numRef>
          </c:val>
          <c:extLst>
            <c:ext xmlns:c16="http://schemas.microsoft.com/office/drawing/2014/chart" uri="{C3380CC4-5D6E-409C-BE32-E72D297353CC}">
              <c16:uniqueId val="{00000001-2FFB-40F1-A0E1-6F10DC49A78E}"/>
            </c:ext>
          </c:extLst>
        </c:ser>
        <c:dLbls>
          <c:dLblPos val="ctr"/>
          <c:showLegendKey val="0"/>
          <c:showVal val="1"/>
          <c:showCatName val="0"/>
          <c:showSerName val="0"/>
          <c:showPercent val="0"/>
          <c:showBubbleSize val="0"/>
        </c:dLbls>
        <c:gapWidth val="150"/>
        <c:overlap val="100"/>
        <c:axId val="204397320"/>
        <c:axId val="204397976"/>
      </c:barChart>
      <c:catAx>
        <c:axId val="204397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397976"/>
        <c:crosses val="autoZero"/>
        <c:auto val="1"/>
        <c:lblAlgn val="ctr"/>
        <c:lblOffset val="100"/>
        <c:noMultiLvlLbl val="0"/>
      </c:catAx>
      <c:valAx>
        <c:axId val="204397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397320"/>
        <c:crosses val="autoZero"/>
        <c:crossBetween val="between"/>
      </c:valAx>
      <c:spPr>
        <a:noFill/>
        <a:ln>
          <a:noFill/>
        </a:ln>
        <a:effectLst/>
      </c:spPr>
    </c:plotArea>
    <c:legend>
      <c:legendPos val="r"/>
      <c:layout>
        <c:manualLayout>
          <c:xMode val="edge"/>
          <c:yMode val="edge"/>
          <c:x val="0.13786239858953064"/>
          <c:y val="0.92625440646524426"/>
          <c:w val="0.56540423612800295"/>
          <c:h val="7.33907026838846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Inflow and Outflow</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'Raw Data'!$C$1</c:f>
              <c:strCache>
                <c:ptCount val="1"/>
                <c:pt idx="0">
                  <c:v>Inflow</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'Raw Data'!$A$2:$A$14</c:f>
              <c:numCache>
                <c:formatCode>mmm\-yy</c:formatCode>
                <c:ptCount val="13"/>
                <c:pt idx="0">
                  <c:v>45352</c:v>
                </c:pt>
                <c:pt idx="1">
                  <c:v>45383</c:v>
                </c:pt>
                <c:pt idx="2">
                  <c:v>45413</c:v>
                </c:pt>
                <c:pt idx="3">
                  <c:v>45444</c:v>
                </c:pt>
                <c:pt idx="4">
                  <c:v>45474</c:v>
                </c:pt>
                <c:pt idx="5">
                  <c:v>45505</c:v>
                </c:pt>
                <c:pt idx="6">
                  <c:v>45536</c:v>
                </c:pt>
                <c:pt idx="7">
                  <c:v>45566</c:v>
                </c:pt>
                <c:pt idx="8">
                  <c:v>45597</c:v>
                </c:pt>
                <c:pt idx="9">
                  <c:v>45627</c:v>
                </c:pt>
                <c:pt idx="10">
                  <c:v>45658</c:v>
                </c:pt>
                <c:pt idx="11">
                  <c:v>45689</c:v>
                </c:pt>
                <c:pt idx="12">
                  <c:v>45717</c:v>
                </c:pt>
              </c:numCache>
            </c:numRef>
          </c:cat>
          <c:val>
            <c:numRef>
              <c:f>'Raw Data'!$C$2:$C$14</c:f>
              <c:numCache>
                <c:formatCode>General</c:formatCode>
                <c:ptCount val="13"/>
                <c:pt idx="0">
                  <c:v>473</c:v>
                </c:pt>
                <c:pt idx="1">
                  <c:v>411</c:v>
                </c:pt>
                <c:pt idx="2">
                  <c:v>490</c:v>
                </c:pt>
                <c:pt idx="3">
                  <c:v>460</c:v>
                </c:pt>
                <c:pt idx="4">
                  <c:v>425</c:v>
                </c:pt>
                <c:pt idx="5">
                  <c:v>477</c:v>
                </c:pt>
                <c:pt idx="6">
                  <c:v>407</c:v>
                </c:pt>
                <c:pt idx="7">
                  <c:v>473</c:v>
                </c:pt>
                <c:pt idx="8">
                  <c:v>381</c:v>
                </c:pt>
                <c:pt idx="9">
                  <c:v>359</c:v>
                </c:pt>
                <c:pt idx="10">
                  <c:v>440</c:v>
                </c:pt>
                <c:pt idx="11">
                  <c:v>368</c:v>
                </c:pt>
                <c:pt idx="12">
                  <c:v>399</c:v>
                </c:pt>
              </c:numCache>
            </c:numRef>
          </c:val>
          <c:extLst>
            <c:ext xmlns:c16="http://schemas.microsoft.com/office/drawing/2014/chart" uri="{C3380CC4-5D6E-409C-BE32-E72D297353CC}">
              <c16:uniqueId val="{00000000-5964-4FA0-9F90-2F1EF014A7B2}"/>
            </c:ext>
          </c:extLst>
        </c:ser>
        <c:ser>
          <c:idx val="2"/>
          <c:order val="1"/>
          <c:tx>
            <c:strRef>
              <c:f>'Raw Data'!$D$1</c:f>
              <c:strCache>
                <c:ptCount val="1"/>
                <c:pt idx="0">
                  <c:v>Outflow - Permanent Housing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9"/>
              <c:layout>
                <c:manualLayout>
                  <c:x val="1.4827307978481023E-3"/>
                  <c:y val="-1.64002063585020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72-4907-8436-4EE1449B78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'Raw Data'!$A$2:$A$14</c:f>
              <c:numCache>
                <c:formatCode>mmm\-yy</c:formatCode>
                <c:ptCount val="13"/>
                <c:pt idx="0">
                  <c:v>45352</c:v>
                </c:pt>
                <c:pt idx="1">
                  <c:v>45383</c:v>
                </c:pt>
                <c:pt idx="2">
                  <c:v>45413</c:v>
                </c:pt>
                <c:pt idx="3">
                  <c:v>45444</c:v>
                </c:pt>
                <c:pt idx="4">
                  <c:v>45474</c:v>
                </c:pt>
                <c:pt idx="5">
                  <c:v>45505</c:v>
                </c:pt>
                <c:pt idx="6">
                  <c:v>45536</c:v>
                </c:pt>
                <c:pt idx="7">
                  <c:v>45566</c:v>
                </c:pt>
                <c:pt idx="8">
                  <c:v>45597</c:v>
                </c:pt>
                <c:pt idx="9">
                  <c:v>45627</c:v>
                </c:pt>
                <c:pt idx="10">
                  <c:v>45658</c:v>
                </c:pt>
                <c:pt idx="11">
                  <c:v>45689</c:v>
                </c:pt>
                <c:pt idx="12">
                  <c:v>45717</c:v>
                </c:pt>
              </c:numCache>
            </c:numRef>
          </c:cat>
          <c:val>
            <c:numRef>
              <c:f>'Raw Data'!$D$2:$D$14</c:f>
              <c:numCache>
                <c:formatCode>General</c:formatCode>
                <c:ptCount val="13"/>
                <c:pt idx="0">
                  <c:v>190</c:v>
                </c:pt>
                <c:pt idx="1">
                  <c:v>154</c:v>
                </c:pt>
                <c:pt idx="2">
                  <c:v>139</c:v>
                </c:pt>
                <c:pt idx="3">
                  <c:v>121</c:v>
                </c:pt>
                <c:pt idx="4">
                  <c:v>145</c:v>
                </c:pt>
                <c:pt idx="5">
                  <c:v>194</c:v>
                </c:pt>
                <c:pt idx="6">
                  <c:v>163</c:v>
                </c:pt>
                <c:pt idx="7">
                  <c:v>210</c:v>
                </c:pt>
                <c:pt idx="8">
                  <c:v>139</c:v>
                </c:pt>
                <c:pt idx="9">
                  <c:v>142</c:v>
                </c:pt>
                <c:pt idx="10">
                  <c:v>200</c:v>
                </c:pt>
                <c:pt idx="11">
                  <c:v>135</c:v>
                </c:pt>
                <c:pt idx="12">
                  <c:v>144</c:v>
                </c:pt>
              </c:numCache>
            </c:numRef>
          </c:val>
          <c:extLst>
            <c:ext xmlns:c16="http://schemas.microsoft.com/office/drawing/2014/chart" uri="{C3380CC4-5D6E-409C-BE32-E72D297353CC}">
              <c16:uniqueId val="{0000000E-5964-4FA0-9F90-2F1EF014A7B2}"/>
            </c:ext>
          </c:extLst>
        </c:ser>
        <c:ser>
          <c:idx val="3"/>
          <c:order val="2"/>
          <c:tx>
            <c:strRef>
              <c:f>'Raw Data'!$E$1</c:f>
              <c:strCache>
                <c:ptCount val="1"/>
                <c:pt idx="0">
                  <c:v>Outflow - Inactive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1.4827307978480479E-3"/>
                  <c:y val="-8.200103179250951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072-4907-8436-4EE1449B78EB}"/>
                </c:ext>
              </c:extLst>
            </c:dLbl>
            <c:dLbl>
              <c:idx val="11"/>
              <c:layout>
                <c:manualLayout>
                  <c:x val="2.9654615956963134E-3"/>
                  <c:y val="-1.23001547688765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72-4907-8436-4EE1449B78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'Raw Data'!$A$2:$A$14</c:f>
              <c:numCache>
                <c:formatCode>mmm\-yy</c:formatCode>
                <c:ptCount val="13"/>
                <c:pt idx="0">
                  <c:v>45352</c:v>
                </c:pt>
                <c:pt idx="1">
                  <c:v>45383</c:v>
                </c:pt>
                <c:pt idx="2">
                  <c:v>45413</c:v>
                </c:pt>
                <c:pt idx="3">
                  <c:v>45444</c:v>
                </c:pt>
                <c:pt idx="4">
                  <c:v>45474</c:v>
                </c:pt>
                <c:pt idx="5">
                  <c:v>45505</c:v>
                </c:pt>
                <c:pt idx="6">
                  <c:v>45536</c:v>
                </c:pt>
                <c:pt idx="7">
                  <c:v>45566</c:v>
                </c:pt>
                <c:pt idx="8">
                  <c:v>45597</c:v>
                </c:pt>
                <c:pt idx="9">
                  <c:v>45627</c:v>
                </c:pt>
                <c:pt idx="10">
                  <c:v>45658</c:v>
                </c:pt>
                <c:pt idx="11">
                  <c:v>45689</c:v>
                </c:pt>
                <c:pt idx="12">
                  <c:v>45717</c:v>
                </c:pt>
              </c:numCache>
            </c:numRef>
          </c:cat>
          <c:val>
            <c:numRef>
              <c:f>'Raw Data'!$E$2:$E$14</c:f>
              <c:numCache>
                <c:formatCode>General</c:formatCode>
                <c:ptCount val="13"/>
                <c:pt idx="0">
                  <c:v>166</c:v>
                </c:pt>
                <c:pt idx="1">
                  <c:v>131</c:v>
                </c:pt>
                <c:pt idx="2">
                  <c:v>179</c:v>
                </c:pt>
                <c:pt idx="3">
                  <c:v>134</c:v>
                </c:pt>
                <c:pt idx="4">
                  <c:v>126</c:v>
                </c:pt>
                <c:pt idx="5">
                  <c:v>172</c:v>
                </c:pt>
                <c:pt idx="6">
                  <c:v>139</c:v>
                </c:pt>
                <c:pt idx="7">
                  <c:v>145</c:v>
                </c:pt>
                <c:pt idx="8">
                  <c:v>95</c:v>
                </c:pt>
                <c:pt idx="9">
                  <c:v>135</c:v>
                </c:pt>
                <c:pt idx="10">
                  <c:v>137</c:v>
                </c:pt>
                <c:pt idx="11">
                  <c:v>143</c:v>
                </c:pt>
                <c:pt idx="12">
                  <c:v>110</c:v>
                </c:pt>
              </c:numCache>
            </c:numRef>
          </c:val>
          <c:extLst>
            <c:ext xmlns:c16="http://schemas.microsoft.com/office/drawing/2014/chart" uri="{C3380CC4-5D6E-409C-BE32-E72D297353CC}">
              <c16:uniqueId val="{0000001C-5964-4FA0-9F90-2F1EF014A7B2}"/>
            </c:ext>
          </c:extLst>
        </c:ser>
        <c:dLbls>
          <c:dLblPos val="outEnd"/>
          <c:showLegendKey val="0"/>
          <c:showVal val="1"/>
          <c:showCatName val="0"/>
          <c:showSerName val="0"/>
          <c:showPercent val="0"/>
          <c:showBubbleSize val="0"/>
        </c:dLbls>
        <c:gapWidth val="100"/>
        <c:overlap val="-24"/>
        <c:axId val="509775096"/>
        <c:axId val="509780672"/>
      </c:barChart>
      <c:dateAx>
        <c:axId val="509775096"/>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780672"/>
        <c:crosses val="autoZero"/>
        <c:auto val="1"/>
        <c:lblOffset val="100"/>
        <c:baseTimeUnit val="months"/>
      </c:dateAx>
      <c:valAx>
        <c:axId val="50978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775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Maine HIC - Rapid Re-Housing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940639552678489E-2"/>
          <c:y val="9.9204269058696393E-2"/>
          <c:w val="0.91396793222451211"/>
          <c:h val="0.8142558856512726"/>
        </c:manualLayout>
      </c:layout>
      <c:lineChart>
        <c:grouping val="standard"/>
        <c:varyColors val="0"/>
        <c:ser>
          <c:idx val="0"/>
          <c:order val="0"/>
          <c:tx>
            <c:strRef>
              <c:f>Sheet1!$Z$22</c:f>
              <c:strCache>
                <c:ptCount val="1"/>
                <c:pt idx="0">
                  <c:v>Total Year-Round Beds (RRH)</c:v>
                </c:pt>
              </c:strCache>
            </c:strRef>
          </c:tx>
          <c:spPr>
            <a:ln w="28575" cap="rnd">
              <a:solidFill>
                <a:schemeClr val="accent1"/>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Sheet1!$Z$23:$Z$40</c:f>
              <c:numCache>
                <c:formatCode>General</c:formatCode>
                <c:ptCount val="18"/>
                <c:pt idx="0">
                  <c:v>486</c:v>
                </c:pt>
                <c:pt idx="1">
                  <c:v>521</c:v>
                </c:pt>
                <c:pt idx="2">
                  <c:v>486</c:v>
                </c:pt>
                <c:pt idx="3">
                  <c:v>276</c:v>
                </c:pt>
                <c:pt idx="4">
                  <c:v>309</c:v>
                </c:pt>
                <c:pt idx="5">
                  <c:v>331</c:v>
                </c:pt>
                <c:pt idx="6">
                  <c:v>298</c:v>
                </c:pt>
                <c:pt idx="7">
                  <c:v>369</c:v>
                </c:pt>
                <c:pt idx="8">
                  <c:v>79</c:v>
                </c:pt>
                <c:pt idx="9">
                  <c:v>173</c:v>
                </c:pt>
                <c:pt idx="10">
                  <c:v>60</c:v>
                </c:pt>
              </c:numCache>
            </c:numRef>
          </c:val>
          <c:smooth val="0"/>
          <c:extLst>
            <c:ext xmlns:c16="http://schemas.microsoft.com/office/drawing/2014/chart" uri="{C3380CC4-5D6E-409C-BE32-E72D297353CC}">
              <c16:uniqueId val="{00000000-6936-46E0-A1B7-0A95173A7A84}"/>
            </c:ext>
          </c:extLst>
        </c:ser>
        <c:ser>
          <c:idx val="1"/>
          <c:order val="1"/>
          <c:tx>
            <c:strRef>
              <c:f>Sheet1!$AA$22</c:f>
              <c:strCache>
                <c:ptCount val="1"/>
                <c:pt idx="0">
                  <c:v>Total Non-DV Year-Round Beds (RRH)</c:v>
                </c:pt>
              </c:strCache>
            </c:strRef>
          </c:tx>
          <c:spPr>
            <a:ln w="28575" cap="rnd">
              <a:solidFill>
                <a:schemeClr val="accent2"/>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Sheet1!$AA$23:$AA$40</c:f>
              <c:numCache>
                <c:formatCode>General</c:formatCode>
                <c:ptCount val="18"/>
                <c:pt idx="0">
                  <c:v>458</c:v>
                </c:pt>
                <c:pt idx="1">
                  <c:v>508</c:v>
                </c:pt>
                <c:pt idx="2">
                  <c:v>480</c:v>
                </c:pt>
                <c:pt idx="3">
                  <c:v>272</c:v>
                </c:pt>
                <c:pt idx="4">
                  <c:v>309</c:v>
                </c:pt>
                <c:pt idx="5">
                  <c:v>331</c:v>
                </c:pt>
                <c:pt idx="6">
                  <c:v>298</c:v>
                </c:pt>
                <c:pt idx="7">
                  <c:v>369</c:v>
                </c:pt>
                <c:pt idx="8">
                  <c:v>79</c:v>
                </c:pt>
                <c:pt idx="9">
                  <c:v>173</c:v>
                </c:pt>
                <c:pt idx="10">
                  <c:v>60</c:v>
                </c:pt>
              </c:numCache>
            </c:numRef>
          </c:val>
          <c:smooth val="0"/>
          <c:extLst>
            <c:ext xmlns:c16="http://schemas.microsoft.com/office/drawing/2014/chart" uri="{C3380CC4-5D6E-409C-BE32-E72D297353CC}">
              <c16:uniqueId val="{00000001-6936-46E0-A1B7-0A95173A7A84}"/>
            </c:ext>
          </c:extLst>
        </c:ser>
        <c:ser>
          <c:idx val="2"/>
          <c:order val="2"/>
          <c:tx>
            <c:strRef>
              <c:f>Sheet1!$AB$22</c:f>
              <c:strCache>
                <c:ptCount val="1"/>
                <c:pt idx="0">
                  <c:v>Total HMIS Year-Round Beds (RRH)</c:v>
                </c:pt>
              </c:strCache>
            </c:strRef>
          </c:tx>
          <c:spPr>
            <a:ln w="28575" cap="rnd">
              <a:solidFill>
                <a:schemeClr val="accent3"/>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Sheet1!$AB$23:$AB$40</c:f>
              <c:numCache>
                <c:formatCode>General</c:formatCode>
                <c:ptCount val="18"/>
                <c:pt idx="0">
                  <c:v>469</c:v>
                </c:pt>
                <c:pt idx="1">
                  <c:v>508</c:v>
                </c:pt>
                <c:pt idx="2">
                  <c:v>480</c:v>
                </c:pt>
                <c:pt idx="3">
                  <c:v>272</c:v>
                </c:pt>
                <c:pt idx="4">
                  <c:v>309</c:v>
                </c:pt>
                <c:pt idx="5">
                  <c:v>331</c:v>
                </c:pt>
                <c:pt idx="6">
                  <c:v>298</c:v>
                </c:pt>
                <c:pt idx="7">
                  <c:v>369</c:v>
                </c:pt>
                <c:pt idx="8">
                  <c:v>79</c:v>
                </c:pt>
                <c:pt idx="9">
                  <c:v>173</c:v>
                </c:pt>
                <c:pt idx="10">
                  <c:v>60</c:v>
                </c:pt>
              </c:numCache>
            </c:numRef>
          </c:val>
          <c:smooth val="0"/>
          <c:extLst>
            <c:ext xmlns:c16="http://schemas.microsoft.com/office/drawing/2014/chart" uri="{C3380CC4-5D6E-409C-BE32-E72D297353CC}">
              <c16:uniqueId val="{00000002-6936-46E0-A1B7-0A95173A7A84}"/>
            </c:ext>
          </c:extLst>
        </c:ser>
        <c:ser>
          <c:idx val="4"/>
          <c:order val="3"/>
          <c:tx>
            <c:strRef>
              <c:f>Sheet1!$AD$22</c:f>
              <c:strCache>
                <c:ptCount val="1"/>
                <c:pt idx="0">
                  <c:v>Total Beds for Households with Children (RRH)</c:v>
                </c:pt>
              </c:strCache>
            </c:strRef>
          </c:tx>
          <c:spPr>
            <a:ln w="28575" cap="rnd">
              <a:solidFill>
                <a:schemeClr val="accent5"/>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Sheet1!$AD$23:$AD$40</c:f>
              <c:numCache>
                <c:formatCode>General</c:formatCode>
                <c:ptCount val="18"/>
                <c:pt idx="0">
                  <c:v>197</c:v>
                </c:pt>
                <c:pt idx="1">
                  <c:v>200</c:v>
                </c:pt>
                <c:pt idx="2">
                  <c:v>248</c:v>
                </c:pt>
                <c:pt idx="3">
                  <c:v>165</c:v>
                </c:pt>
                <c:pt idx="4">
                  <c:v>209</c:v>
                </c:pt>
                <c:pt idx="5">
                  <c:v>254</c:v>
                </c:pt>
                <c:pt idx="6">
                  <c:v>214</c:v>
                </c:pt>
                <c:pt idx="7">
                  <c:v>248</c:v>
                </c:pt>
                <c:pt idx="8">
                  <c:v>48</c:v>
                </c:pt>
                <c:pt idx="9">
                  <c:v>120</c:v>
                </c:pt>
                <c:pt idx="10">
                  <c:v>45</c:v>
                </c:pt>
              </c:numCache>
            </c:numRef>
          </c:val>
          <c:smooth val="0"/>
          <c:extLst>
            <c:ext xmlns:c16="http://schemas.microsoft.com/office/drawing/2014/chart" uri="{C3380CC4-5D6E-409C-BE32-E72D297353CC}">
              <c16:uniqueId val="{00000003-6936-46E0-A1B7-0A95173A7A84}"/>
            </c:ext>
          </c:extLst>
        </c:ser>
        <c:ser>
          <c:idx val="5"/>
          <c:order val="4"/>
          <c:tx>
            <c:strRef>
              <c:f>Sheet1!$AE$22</c:f>
              <c:strCache>
                <c:ptCount val="1"/>
                <c:pt idx="0">
                  <c:v>Total Beds for Households without Children (RRH)</c:v>
                </c:pt>
              </c:strCache>
            </c:strRef>
          </c:tx>
          <c:spPr>
            <a:ln w="28575" cap="rnd">
              <a:solidFill>
                <a:schemeClr val="accent6"/>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Sheet1!$AE$23:$AE$40</c:f>
              <c:numCache>
                <c:formatCode>General</c:formatCode>
                <c:ptCount val="18"/>
                <c:pt idx="0">
                  <c:v>289</c:v>
                </c:pt>
                <c:pt idx="1">
                  <c:v>321</c:v>
                </c:pt>
                <c:pt idx="2">
                  <c:v>237</c:v>
                </c:pt>
                <c:pt idx="3">
                  <c:v>111</c:v>
                </c:pt>
                <c:pt idx="4">
                  <c:v>100</c:v>
                </c:pt>
                <c:pt idx="5">
                  <c:v>77</c:v>
                </c:pt>
                <c:pt idx="6">
                  <c:v>84</c:v>
                </c:pt>
                <c:pt idx="7">
                  <c:v>120</c:v>
                </c:pt>
                <c:pt idx="8">
                  <c:v>31</c:v>
                </c:pt>
                <c:pt idx="9">
                  <c:v>53</c:v>
                </c:pt>
                <c:pt idx="10">
                  <c:v>15</c:v>
                </c:pt>
              </c:numCache>
            </c:numRef>
          </c:val>
          <c:smooth val="0"/>
          <c:extLst>
            <c:ext xmlns:c16="http://schemas.microsoft.com/office/drawing/2014/chart" uri="{C3380CC4-5D6E-409C-BE32-E72D297353CC}">
              <c16:uniqueId val="{00000004-6936-46E0-A1B7-0A95173A7A84}"/>
            </c:ext>
          </c:extLst>
        </c:ser>
        <c:ser>
          <c:idx val="6"/>
          <c:order val="5"/>
          <c:tx>
            <c:strRef>
              <c:f>Sheet1!$AF$22</c:f>
              <c:strCache>
                <c:ptCount val="1"/>
                <c:pt idx="0">
                  <c:v>Total Beds for Households with only Children (RRH)</c:v>
                </c:pt>
              </c:strCache>
            </c:strRef>
          </c:tx>
          <c:spPr>
            <a:ln w="28575" cap="rnd">
              <a:solidFill>
                <a:schemeClr val="accent1">
                  <a:lumMod val="60000"/>
                </a:schemeClr>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Sheet1!$AF$23:$AF$40</c:f>
              <c:numCache>
                <c:formatCode>General</c:formatCode>
                <c:ptCount val="18"/>
                <c:pt idx="0">
                  <c:v>0</c:v>
                </c:pt>
                <c:pt idx="1">
                  <c:v>0</c:v>
                </c:pt>
                <c:pt idx="2">
                  <c:v>1</c:v>
                </c:pt>
                <c:pt idx="3">
                  <c:v>0</c:v>
                </c:pt>
                <c:pt idx="4">
                  <c:v>0</c:v>
                </c:pt>
                <c:pt idx="5">
                  <c:v>0</c:v>
                </c:pt>
                <c:pt idx="6">
                  <c:v>0</c:v>
                </c:pt>
                <c:pt idx="7">
                  <c:v>1</c:v>
                </c:pt>
                <c:pt idx="8">
                  <c:v>0</c:v>
                </c:pt>
                <c:pt idx="9">
                  <c:v>0</c:v>
                </c:pt>
                <c:pt idx="10">
                  <c:v>0</c:v>
                </c:pt>
              </c:numCache>
            </c:numRef>
          </c:val>
          <c:smooth val="0"/>
          <c:extLst>
            <c:ext xmlns:c16="http://schemas.microsoft.com/office/drawing/2014/chart" uri="{C3380CC4-5D6E-409C-BE32-E72D297353CC}">
              <c16:uniqueId val="{00000005-6936-46E0-A1B7-0A95173A7A84}"/>
            </c:ext>
          </c:extLst>
        </c:ser>
        <c:ser>
          <c:idx val="7"/>
          <c:order val="6"/>
          <c:tx>
            <c:strRef>
              <c:f>Sheet1!$AG$22</c:f>
              <c:strCache>
                <c:ptCount val="1"/>
                <c:pt idx="0">
                  <c:v>Dedicated Veteran Beds (RRH)</c:v>
                </c:pt>
              </c:strCache>
            </c:strRef>
          </c:tx>
          <c:spPr>
            <a:ln w="28575" cap="rnd">
              <a:solidFill>
                <a:schemeClr val="accent2">
                  <a:lumMod val="60000"/>
                </a:schemeClr>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Sheet1!$AG$23:$AG$40</c:f>
              <c:numCache>
                <c:formatCode>General</c:formatCode>
                <c:ptCount val="18"/>
                <c:pt idx="0">
                  <c:v>154</c:v>
                </c:pt>
                <c:pt idx="1">
                  <c:v>77</c:v>
                </c:pt>
                <c:pt idx="2">
                  <c:v>36</c:v>
                </c:pt>
                <c:pt idx="3">
                  <c:v>29</c:v>
                </c:pt>
                <c:pt idx="4">
                  <c:v>0</c:v>
                </c:pt>
                <c:pt idx="5">
                  <c:v>0</c:v>
                </c:pt>
                <c:pt idx="6">
                  <c:v>0</c:v>
                </c:pt>
                <c:pt idx="7">
                  <c:v>0</c:v>
                </c:pt>
              </c:numCache>
            </c:numRef>
          </c:val>
          <c:smooth val="0"/>
          <c:extLst>
            <c:ext xmlns:c16="http://schemas.microsoft.com/office/drawing/2014/chart" uri="{C3380CC4-5D6E-409C-BE32-E72D297353CC}">
              <c16:uniqueId val="{00000006-6936-46E0-A1B7-0A95173A7A84}"/>
            </c:ext>
          </c:extLst>
        </c:ser>
        <c:ser>
          <c:idx val="8"/>
          <c:order val="7"/>
          <c:tx>
            <c:strRef>
              <c:f>Sheet1!$AH$22</c:f>
              <c:strCache>
                <c:ptCount val="1"/>
                <c:pt idx="0">
                  <c:v>Dedicated Youth Beds (RRH)</c:v>
                </c:pt>
              </c:strCache>
            </c:strRef>
          </c:tx>
          <c:spPr>
            <a:ln w="28575" cap="rnd">
              <a:solidFill>
                <a:schemeClr val="accent3">
                  <a:lumMod val="60000"/>
                </a:schemeClr>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Sheet1!$AH$23:$AH$40</c:f>
              <c:numCache>
                <c:formatCode>General</c:formatCode>
                <c:ptCount val="18"/>
                <c:pt idx="0">
                  <c:v>11</c:v>
                </c:pt>
                <c:pt idx="1">
                  <c:v>21</c:v>
                </c:pt>
                <c:pt idx="2">
                  <c:v>12</c:v>
                </c:pt>
                <c:pt idx="3">
                  <c:v>0</c:v>
                </c:pt>
                <c:pt idx="4">
                  <c:v>0</c:v>
                </c:pt>
                <c:pt idx="5">
                  <c:v>15</c:v>
                </c:pt>
                <c:pt idx="6">
                  <c:v>0</c:v>
                </c:pt>
                <c:pt idx="7">
                  <c:v>1</c:v>
                </c:pt>
              </c:numCache>
            </c:numRef>
          </c:val>
          <c:smooth val="0"/>
          <c:extLst>
            <c:ext xmlns:c16="http://schemas.microsoft.com/office/drawing/2014/chart" uri="{C3380CC4-5D6E-409C-BE32-E72D297353CC}">
              <c16:uniqueId val="{00000007-6936-46E0-A1B7-0A95173A7A84}"/>
            </c:ext>
          </c:extLst>
        </c:ser>
        <c:dLbls>
          <c:showLegendKey val="0"/>
          <c:showVal val="0"/>
          <c:showCatName val="0"/>
          <c:showSerName val="0"/>
          <c:showPercent val="0"/>
          <c:showBubbleSize val="0"/>
        </c:dLbls>
        <c:smooth val="0"/>
        <c:axId val="1177733104"/>
        <c:axId val="1177735984"/>
      </c:lineChart>
      <c:catAx>
        <c:axId val="117773310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735984"/>
        <c:crosses val="autoZero"/>
        <c:auto val="1"/>
        <c:lblAlgn val="ctr"/>
        <c:lblOffset val="100"/>
        <c:noMultiLvlLbl val="0"/>
      </c:catAx>
      <c:valAx>
        <c:axId val="117773598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733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Maine HIC -Transitional 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Sheet1!$N$22</c:f>
              <c:strCache>
                <c:ptCount val="1"/>
                <c:pt idx="0">
                  <c:v>Total Year-Round Beds (TH)</c:v>
                </c:pt>
              </c:strCache>
            </c:strRef>
          </c:tx>
          <c:spPr>
            <a:ln w="28575" cap="rnd">
              <a:solidFill>
                <a:schemeClr val="accent1"/>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Sheet1!$N$23:$N$40</c:f>
              <c:numCache>
                <c:formatCode>General</c:formatCode>
                <c:ptCount val="18"/>
                <c:pt idx="0">
                  <c:v>770</c:v>
                </c:pt>
                <c:pt idx="1">
                  <c:v>862</c:v>
                </c:pt>
                <c:pt idx="2">
                  <c:v>1021</c:v>
                </c:pt>
                <c:pt idx="3">
                  <c:v>1083</c:v>
                </c:pt>
                <c:pt idx="4">
                  <c:v>1092</c:v>
                </c:pt>
                <c:pt idx="5">
                  <c:v>1017</c:v>
                </c:pt>
                <c:pt idx="6">
                  <c:v>1494</c:v>
                </c:pt>
                <c:pt idx="7">
                  <c:v>1225</c:v>
                </c:pt>
                <c:pt idx="8">
                  <c:v>1195</c:v>
                </c:pt>
                <c:pt idx="9">
                  <c:v>1357</c:v>
                </c:pt>
                <c:pt idx="10">
                  <c:v>1531</c:v>
                </c:pt>
                <c:pt idx="11">
                  <c:v>2030</c:v>
                </c:pt>
                <c:pt idx="12" formatCode="#,##0">
                  <c:v>1571</c:v>
                </c:pt>
                <c:pt idx="13" formatCode="#,##0">
                  <c:v>1706</c:v>
                </c:pt>
                <c:pt idx="14" formatCode="#,##0">
                  <c:v>1677</c:v>
                </c:pt>
                <c:pt idx="15" formatCode="#,##0">
                  <c:v>1779</c:v>
                </c:pt>
                <c:pt idx="16" formatCode="#,##0">
                  <c:v>1958</c:v>
                </c:pt>
                <c:pt idx="17" formatCode="#,##0">
                  <c:v>2030</c:v>
                </c:pt>
              </c:numCache>
            </c:numRef>
          </c:val>
          <c:smooth val="0"/>
          <c:extLst>
            <c:ext xmlns:c16="http://schemas.microsoft.com/office/drawing/2014/chart" uri="{C3380CC4-5D6E-409C-BE32-E72D297353CC}">
              <c16:uniqueId val="{00000000-6520-474A-A087-43CED7C8AB62}"/>
            </c:ext>
          </c:extLst>
        </c:ser>
        <c:ser>
          <c:idx val="1"/>
          <c:order val="1"/>
          <c:tx>
            <c:strRef>
              <c:f>Sheet1!$O$22</c:f>
              <c:strCache>
                <c:ptCount val="1"/>
                <c:pt idx="0">
                  <c:v>Total Non-DV Year-Round Beds (TH)</c:v>
                </c:pt>
              </c:strCache>
            </c:strRef>
          </c:tx>
          <c:spPr>
            <a:ln w="28575" cap="rnd">
              <a:solidFill>
                <a:schemeClr val="accent2"/>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Sheet1!$O$23:$O$40</c:f>
              <c:numCache>
                <c:formatCode>General</c:formatCode>
                <c:ptCount val="18"/>
                <c:pt idx="0">
                  <c:v>681</c:v>
                </c:pt>
                <c:pt idx="1">
                  <c:v>768</c:v>
                </c:pt>
                <c:pt idx="2">
                  <c:v>892</c:v>
                </c:pt>
                <c:pt idx="3">
                  <c:v>947</c:v>
                </c:pt>
                <c:pt idx="4">
                  <c:v>954</c:v>
                </c:pt>
                <c:pt idx="5">
                  <c:v>879</c:v>
                </c:pt>
                <c:pt idx="6">
                  <c:v>1342</c:v>
                </c:pt>
                <c:pt idx="7">
                  <c:v>1059</c:v>
                </c:pt>
                <c:pt idx="8">
                  <c:v>1011</c:v>
                </c:pt>
                <c:pt idx="9">
                  <c:v>1167</c:v>
                </c:pt>
                <c:pt idx="10">
                  <c:v>1329</c:v>
                </c:pt>
                <c:pt idx="11">
                  <c:v>1829</c:v>
                </c:pt>
                <c:pt idx="12" formatCode="#,##0">
                  <c:v>1373</c:v>
                </c:pt>
                <c:pt idx="13" formatCode="#,##0">
                  <c:v>1501</c:v>
                </c:pt>
                <c:pt idx="14" formatCode="#,##0">
                  <c:v>1493</c:v>
                </c:pt>
                <c:pt idx="15" formatCode="#,##0">
                  <c:v>1591</c:v>
                </c:pt>
                <c:pt idx="16" formatCode="#,##0">
                  <c:v>1784</c:v>
                </c:pt>
                <c:pt idx="17" formatCode="#,##0">
                  <c:v>1887</c:v>
                </c:pt>
              </c:numCache>
            </c:numRef>
          </c:val>
          <c:smooth val="0"/>
          <c:extLst>
            <c:ext xmlns:c16="http://schemas.microsoft.com/office/drawing/2014/chart" uri="{C3380CC4-5D6E-409C-BE32-E72D297353CC}">
              <c16:uniqueId val="{00000001-6520-474A-A087-43CED7C8AB62}"/>
            </c:ext>
          </c:extLst>
        </c:ser>
        <c:ser>
          <c:idx val="2"/>
          <c:order val="2"/>
          <c:tx>
            <c:strRef>
              <c:f>Sheet1!$P$22</c:f>
              <c:strCache>
                <c:ptCount val="1"/>
                <c:pt idx="0">
                  <c:v>Total HMIS Year-Round Beds (TH)</c:v>
                </c:pt>
              </c:strCache>
            </c:strRef>
          </c:tx>
          <c:spPr>
            <a:ln w="28575" cap="rnd">
              <a:solidFill>
                <a:schemeClr val="accent3"/>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Sheet1!$P$23:$P$40</c:f>
              <c:numCache>
                <c:formatCode>General</c:formatCode>
                <c:ptCount val="18"/>
                <c:pt idx="0">
                  <c:v>249</c:v>
                </c:pt>
                <c:pt idx="1">
                  <c:v>763</c:v>
                </c:pt>
                <c:pt idx="2">
                  <c:v>892</c:v>
                </c:pt>
                <c:pt idx="3">
                  <c:v>940</c:v>
                </c:pt>
                <c:pt idx="4">
                  <c:v>946</c:v>
                </c:pt>
                <c:pt idx="5">
                  <c:v>847</c:v>
                </c:pt>
                <c:pt idx="6">
                  <c:v>1304</c:v>
                </c:pt>
                <c:pt idx="7">
                  <c:v>1011</c:v>
                </c:pt>
                <c:pt idx="8">
                  <c:v>949</c:v>
                </c:pt>
                <c:pt idx="9">
                  <c:v>1105</c:v>
                </c:pt>
                <c:pt idx="10">
                  <c:v>1283</c:v>
                </c:pt>
                <c:pt idx="11">
                  <c:v>1772</c:v>
                </c:pt>
                <c:pt idx="12" formatCode="#,##0">
                  <c:v>1347</c:v>
                </c:pt>
                <c:pt idx="13" formatCode="#,##0">
                  <c:v>1353</c:v>
                </c:pt>
                <c:pt idx="14" formatCode="#,##0">
                  <c:v>1328</c:v>
                </c:pt>
                <c:pt idx="15" formatCode="#,##0">
                  <c:v>1060</c:v>
                </c:pt>
                <c:pt idx="16" formatCode="#,##0">
                  <c:v>1244</c:v>
                </c:pt>
                <c:pt idx="17" formatCode="#,##0">
                  <c:v>778</c:v>
                </c:pt>
              </c:numCache>
            </c:numRef>
          </c:val>
          <c:smooth val="0"/>
          <c:extLst>
            <c:ext xmlns:c16="http://schemas.microsoft.com/office/drawing/2014/chart" uri="{C3380CC4-5D6E-409C-BE32-E72D297353CC}">
              <c16:uniqueId val="{00000002-6520-474A-A087-43CED7C8AB62}"/>
            </c:ext>
          </c:extLst>
        </c:ser>
        <c:ser>
          <c:idx val="4"/>
          <c:order val="3"/>
          <c:tx>
            <c:strRef>
              <c:f>Sheet1!$R$22</c:f>
              <c:strCache>
                <c:ptCount val="1"/>
                <c:pt idx="0">
                  <c:v>Total Beds for Households with Children (TH)</c:v>
                </c:pt>
              </c:strCache>
            </c:strRef>
          </c:tx>
          <c:spPr>
            <a:ln w="28575" cap="rnd">
              <a:solidFill>
                <a:schemeClr val="accent5"/>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Sheet1!$R$23:$R$40</c:f>
              <c:numCache>
                <c:formatCode>General</c:formatCode>
                <c:ptCount val="18"/>
                <c:pt idx="0">
                  <c:v>530</c:v>
                </c:pt>
                <c:pt idx="1">
                  <c:v>345</c:v>
                </c:pt>
                <c:pt idx="2">
                  <c:v>443</c:v>
                </c:pt>
                <c:pt idx="3">
                  <c:v>487</c:v>
                </c:pt>
                <c:pt idx="4">
                  <c:v>513</c:v>
                </c:pt>
                <c:pt idx="5">
                  <c:v>536</c:v>
                </c:pt>
                <c:pt idx="6">
                  <c:v>775</c:v>
                </c:pt>
                <c:pt idx="7">
                  <c:v>699</c:v>
                </c:pt>
                <c:pt idx="8">
                  <c:v>717</c:v>
                </c:pt>
                <c:pt idx="9">
                  <c:v>888</c:v>
                </c:pt>
                <c:pt idx="10">
                  <c:v>989</c:v>
                </c:pt>
                <c:pt idx="11">
                  <c:v>1410</c:v>
                </c:pt>
                <c:pt idx="12" formatCode="#,##0">
                  <c:v>985</c:v>
                </c:pt>
                <c:pt idx="13" formatCode="#,##0">
                  <c:v>1120</c:v>
                </c:pt>
                <c:pt idx="14" formatCode="#,##0">
                  <c:v>1136</c:v>
                </c:pt>
                <c:pt idx="15" formatCode="#,##0">
                  <c:v>1152</c:v>
                </c:pt>
                <c:pt idx="16" formatCode="#,##0">
                  <c:v>1241</c:v>
                </c:pt>
                <c:pt idx="17" formatCode="#,##0">
                  <c:v>1367</c:v>
                </c:pt>
              </c:numCache>
            </c:numRef>
          </c:val>
          <c:smooth val="0"/>
          <c:extLst>
            <c:ext xmlns:c16="http://schemas.microsoft.com/office/drawing/2014/chart" uri="{C3380CC4-5D6E-409C-BE32-E72D297353CC}">
              <c16:uniqueId val="{00000003-6520-474A-A087-43CED7C8AB62}"/>
            </c:ext>
          </c:extLst>
        </c:ser>
        <c:ser>
          <c:idx val="5"/>
          <c:order val="4"/>
          <c:tx>
            <c:strRef>
              <c:f>Sheet1!$S$22</c:f>
              <c:strCache>
                <c:ptCount val="1"/>
                <c:pt idx="0">
                  <c:v>Total Beds for Households without Children (TH)</c:v>
                </c:pt>
              </c:strCache>
            </c:strRef>
          </c:tx>
          <c:spPr>
            <a:ln w="28575" cap="rnd">
              <a:solidFill>
                <a:schemeClr val="accent6"/>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Sheet1!$S$23:$S$40</c:f>
              <c:numCache>
                <c:formatCode>General</c:formatCode>
                <c:ptCount val="18"/>
                <c:pt idx="0">
                  <c:v>212</c:v>
                </c:pt>
                <c:pt idx="1">
                  <c:v>505</c:v>
                </c:pt>
                <c:pt idx="2">
                  <c:v>566</c:v>
                </c:pt>
                <c:pt idx="3">
                  <c:v>592</c:v>
                </c:pt>
                <c:pt idx="4">
                  <c:v>575</c:v>
                </c:pt>
                <c:pt idx="5">
                  <c:v>477</c:v>
                </c:pt>
                <c:pt idx="6">
                  <c:v>715</c:v>
                </c:pt>
                <c:pt idx="7">
                  <c:v>526</c:v>
                </c:pt>
                <c:pt idx="8">
                  <c:v>478</c:v>
                </c:pt>
                <c:pt idx="9">
                  <c:v>469</c:v>
                </c:pt>
                <c:pt idx="10">
                  <c:v>534</c:v>
                </c:pt>
                <c:pt idx="11">
                  <c:v>613</c:v>
                </c:pt>
                <c:pt idx="12" formatCode="#,##0">
                  <c:v>586</c:v>
                </c:pt>
                <c:pt idx="13" formatCode="#,##0">
                  <c:v>586</c:v>
                </c:pt>
                <c:pt idx="14" formatCode="#,##0">
                  <c:v>541</c:v>
                </c:pt>
                <c:pt idx="15" formatCode="#,##0">
                  <c:v>627</c:v>
                </c:pt>
                <c:pt idx="16" formatCode="#,##0">
                  <c:v>717</c:v>
                </c:pt>
                <c:pt idx="17" formatCode="#,##0">
                  <c:v>663</c:v>
                </c:pt>
              </c:numCache>
            </c:numRef>
          </c:val>
          <c:smooth val="0"/>
          <c:extLst>
            <c:ext xmlns:c16="http://schemas.microsoft.com/office/drawing/2014/chart" uri="{C3380CC4-5D6E-409C-BE32-E72D297353CC}">
              <c16:uniqueId val="{00000004-6520-474A-A087-43CED7C8AB62}"/>
            </c:ext>
          </c:extLst>
        </c:ser>
        <c:ser>
          <c:idx val="6"/>
          <c:order val="5"/>
          <c:tx>
            <c:strRef>
              <c:f>Sheet1!$T$22</c:f>
              <c:strCache>
                <c:ptCount val="1"/>
                <c:pt idx="0">
                  <c:v>Total Beds for Households with only Children (TH)</c:v>
                </c:pt>
              </c:strCache>
            </c:strRef>
          </c:tx>
          <c:spPr>
            <a:ln w="28575" cap="rnd">
              <a:solidFill>
                <a:schemeClr val="accent1">
                  <a:lumMod val="60000"/>
                </a:schemeClr>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Sheet1!$T$23:$T$40</c:f>
              <c:numCache>
                <c:formatCode>General</c:formatCode>
                <c:ptCount val="18"/>
                <c:pt idx="0">
                  <c:v>28</c:v>
                </c:pt>
                <c:pt idx="1">
                  <c:v>12</c:v>
                </c:pt>
                <c:pt idx="2">
                  <c:v>12</c:v>
                </c:pt>
                <c:pt idx="3">
                  <c:v>4</c:v>
                </c:pt>
                <c:pt idx="4">
                  <c:v>4</c:v>
                </c:pt>
                <c:pt idx="5">
                  <c:v>4</c:v>
                </c:pt>
                <c:pt idx="6">
                  <c:v>4</c:v>
                </c:pt>
                <c:pt idx="7">
                  <c:v>0</c:v>
                </c:pt>
                <c:pt idx="8">
                  <c:v>0</c:v>
                </c:pt>
                <c:pt idx="9">
                  <c:v>0</c:v>
                </c:pt>
                <c:pt idx="10">
                  <c:v>8</c:v>
                </c:pt>
                <c:pt idx="11">
                  <c:v>7</c:v>
                </c:pt>
                <c:pt idx="12" formatCode="#,##0">
                  <c:v>0</c:v>
                </c:pt>
              </c:numCache>
            </c:numRef>
          </c:val>
          <c:smooth val="0"/>
          <c:extLst>
            <c:ext xmlns:c16="http://schemas.microsoft.com/office/drawing/2014/chart" uri="{C3380CC4-5D6E-409C-BE32-E72D297353CC}">
              <c16:uniqueId val="{00000005-6520-474A-A087-43CED7C8AB62}"/>
            </c:ext>
          </c:extLst>
        </c:ser>
        <c:ser>
          <c:idx val="7"/>
          <c:order val="6"/>
          <c:tx>
            <c:strRef>
              <c:f>Sheet1!$U$22</c:f>
              <c:strCache>
                <c:ptCount val="1"/>
                <c:pt idx="0">
                  <c:v>Dedicated Veteran Beds (TH)</c:v>
                </c:pt>
              </c:strCache>
            </c:strRef>
          </c:tx>
          <c:spPr>
            <a:ln w="28575" cap="rnd">
              <a:solidFill>
                <a:schemeClr val="accent2">
                  <a:lumMod val="60000"/>
                </a:schemeClr>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Sheet1!$U$23:$U$40</c:f>
              <c:numCache>
                <c:formatCode>General</c:formatCode>
                <c:ptCount val="18"/>
                <c:pt idx="0">
                  <c:v>42</c:v>
                </c:pt>
                <c:pt idx="1">
                  <c:v>47</c:v>
                </c:pt>
                <c:pt idx="2">
                  <c:v>42</c:v>
                </c:pt>
                <c:pt idx="3">
                  <c:v>45</c:v>
                </c:pt>
                <c:pt idx="4">
                  <c:v>54</c:v>
                </c:pt>
                <c:pt idx="5">
                  <c:v>54</c:v>
                </c:pt>
                <c:pt idx="6">
                  <c:v>39</c:v>
                </c:pt>
                <c:pt idx="7">
                  <c:v>38</c:v>
                </c:pt>
              </c:numCache>
            </c:numRef>
          </c:val>
          <c:smooth val="0"/>
          <c:extLst>
            <c:ext xmlns:c16="http://schemas.microsoft.com/office/drawing/2014/chart" uri="{C3380CC4-5D6E-409C-BE32-E72D297353CC}">
              <c16:uniqueId val="{00000006-6520-474A-A087-43CED7C8AB62}"/>
            </c:ext>
          </c:extLst>
        </c:ser>
        <c:ser>
          <c:idx val="8"/>
          <c:order val="7"/>
          <c:tx>
            <c:strRef>
              <c:f>Sheet1!$V$22</c:f>
              <c:strCache>
                <c:ptCount val="1"/>
                <c:pt idx="0">
                  <c:v>Dedicated Youth Beds (TH)</c:v>
                </c:pt>
              </c:strCache>
            </c:strRef>
          </c:tx>
          <c:spPr>
            <a:ln w="28575" cap="rnd">
              <a:solidFill>
                <a:schemeClr val="accent3">
                  <a:lumMod val="60000"/>
                </a:schemeClr>
              </a:solidFill>
              <a:round/>
            </a:ln>
            <a:effectLst/>
          </c:spPr>
          <c:marker>
            <c:symbol val="none"/>
          </c:marker>
          <c:cat>
            <c:strRef>
              <c:f>Sheet1!$M$23:$M$40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Sheet1!$V$23:$V$40</c:f>
              <c:numCache>
                <c:formatCode>General</c:formatCode>
                <c:ptCount val="18"/>
                <c:pt idx="0">
                  <c:v>108</c:v>
                </c:pt>
                <c:pt idx="1">
                  <c:v>68</c:v>
                </c:pt>
                <c:pt idx="2">
                  <c:v>44</c:v>
                </c:pt>
                <c:pt idx="3">
                  <c:v>56</c:v>
                </c:pt>
                <c:pt idx="4">
                  <c:v>42</c:v>
                </c:pt>
                <c:pt idx="5">
                  <c:v>42</c:v>
                </c:pt>
                <c:pt idx="6">
                  <c:v>81</c:v>
                </c:pt>
                <c:pt idx="7">
                  <c:v>48</c:v>
                </c:pt>
              </c:numCache>
            </c:numRef>
          </c:val>
          <c:smooth val="0"/>
          <c:extLst>
            <c:ext xmlns:c16="http://schemas.microsoft.com/office/drawing/2014/chart" uri="{C3380CC4-5D6E-409C-BE32-E72D297353CC}">
              <c16:uniqueId val="{00000007-6520-474A-A087-43CED7C8AB62}"/>
            </c:ext>
          </c:extLst>
        </c:ser>
        <c:dLbls>
          <c:showLegendKey val="0"/>
          <c:showVal val="0"/>
          <c:showCatName val="0"/>
          <c:showSerName val="0"/>
          <c:showPercent val="0"/>
          <c:showBubbleSize val="0"/>
        </c:dLbls>
        <c:smooth val="0"/>
        <c:axId val="861443216"/>
        <c:axId val="861443696"/>
      </c:lineChart>
      <c:catAx>
        <c:axId val="8614432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443696"/>
        <c:crosses val="autoZero"/>
        <c:auto val="1"/>
        <c:lblAlgn val="ctr"/>
        <c:lblOffset val="100"/>
        <c:noMultiLvlLbl val="0"/>
      </c:catAx>
      <c:valAx>
        <c:axId val="861443696"/>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443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Maine HIC - Rapid Re-Housing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188322932662462E-2"/>
          <c:y val="0.7329540645829753"/>
          <c:w val="0.91667113448726489"/>
          <c:h val="0.19234670455507197"/>
        </c:manualLayout>
      </c:layout>
      <c:lineChart>
        <c:grouping val="standard"/>
        <c:varyColors val="0"/>
        <c:ser>
          <c:idx val="0"/>
          <c:order val="0"/>
          <c:tx>
            <c:strRef>
              <c:f>Sheet1!$Z$22</c:f>
              <c:strCache>
                <c:ptCount val="1"/>
                <c:pt idx="0">
                  <c:v>Total Year-Round Beds (RRH)</c:v>
                </c:pt>
              </c:strCache>
            </c:strRef>
          </c:tx>
          <c:spPr>
            <a:ln w="28575" cap="rnd">
              <a:solidFill>
                <a:schemeClr val="accent1"/>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Sheet1!$Z$23:$Z$40</c:f>
              <c:numCache>
                <c:formatCode>General</c:formatCode>
                <c:ptCount val="18"/>
                <c:pt idx="0">
                  <c:v>486</c:v>
                </c:pt>
                <c:pt idx="1">
                  <c:v>521</c:v>
                </c:pt>
                <c:pt idx="2">
                  <c:v>486</c:v>
                </c:pt>
                <c:pt idx="3">
                  <c:v>276</c:v>
                </c:pt>
                <c:pt idx="4">
                  <c:v>309</c:v>
                </c:pt>
                <c:pt idx="5">
                  <c:v>331</c:v>
                </c:pt>
                <c:pt idx="6">
                  <c:v>298</c:v>
                </c:pt>
                <c:pt idx="7">
                  <c:v>369</c:v>
                </c:pt>
                <c:pt idx="8">
                  <c:v>79</c:v>
                </c:pt>
                <c:pt idx="9">
                  <c:v>173</c:v>
                </c:pt>
                <c:pt idx="10">
                  <c:v>60</c:v>
                </c:pt>
              </c:numCache>
            </c:numRef>
          </c:val>
          <c:smooth val="0"/>
          <c:extLst>
            <c:ext xmlns:c16="http://schemas.microsoft.com/office/drawing/2014/chart" uri="{C3380CC4-5D6E-409C-BE32-E72D297353CC}">
              <c16:uniqueId val="{00000000-A316-4D76-BCE4-9FF14AFE121D}"/>
            </c:ext>
          </c:extLst>
        </c:ser>
        <c:ser>
          <c:idx val="1"/>
          <c:order val="1"/>
          <c:tx>
            <c:strRef>
              <c:f>Sheet1!$AA$22</c:f>
              <c:strCache>
                <c:ptCount val="1"/>
                <c:pt idx="0">
                  <c:v>Total Non-DV Year-Round Beds (RRH)</c:v>
                </c:pt>
              </c:strCache>
            </c:strRef>
          </c:tx>
          <c:spPr>
            <a:ln w="28575" cap="rnd">
              <a:solidFill>
                <a:schemeClr val="accent2"/>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Sheet1!$AA$23:$AA$40</c:f>
              <c:numCache>
                <c:formatCode>General</c:formatCode>
                <c:ptCount val="18"/>
                <c:pt idx="0">
                  <c:v>458</c:v>
                </c:pt>
                <c:pt idx="1">
                  <c:v>508</c:v>
                </c:pt>
                <c:pt idx="2">
                  <c:v>480</c:v>
                </c:pt>
                <c:pt idx="3">
                  <c:v>272</c:v>
                </c:pt>
                <c:pt idx="4">
                  <c:v>309</c:v>
                </c:pt>
                <c:pt idx="5">
                  <c:v>331</c:v>
                </c:pt>
                <c:pt idx="6">
                  <c:v>298</c:v>
                </c:pt>
                <c:pt idx="7">
                  <c:v>369</c:v>
                </c:pt>
                <c:pt idx="8">
                  <c:v>79</c:v>
                </c:pt>
                <c:pt idx="9">
                  <c:v>173</c:v>
                </c:pt>
                <c:pt idx="10">
                  <c:v>60</c:v>
                </c:pt>
              </c:numCache>
            </c:numRef>
          </c:val>
          <c:smooth val="0"/>
          <c:extLst>
            <c:ext xmlns:c16="http://schemas.microsoft.com/office/drawing/2014/chart" uri="{C3380CC4-5D6E-409C-BE32-E72D297353CC}">
              <c16:uniqueId val="{00000001-A316-4D76-BCE4-9FF14AFE121D}"/>
            </c:ext>
          </c:extLst>
        </c:ser>
        <c:ser>
          <c:idx val="2"/>
          <c:order val="2"/>
          <c:tx>
            <c:strRef>
              <c:f>Sheet1!$AB$22</c:f>
              <c:strCache>
                <c:ptCount val="1"/>
                <c:pt idx="0">
                  <c:v>Total HMIS Year-Round Beds (RRH)</c:v>
                </c:pt>
              </c:strCache>
            </c:strRef>
          </c:tx>
          <c:spPr>
            <a:ln w="28575" cap="rnd">
              <a:solidFill>
                <a:schemeClr val="accent3"/>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Sheet1!$AB$23:$AB$40</c:f>
              <c:numCache>
                <c:formatCode>General</c:formatCode>
                <c:ptCount val="18"/>
                <c:pt idx="0">
                  <c:v>469</c:v>
                </c:pt>
                <c:pt idx="1">
                  <c:v>508</c:v>
                </c:pt>
                <c:pt idx="2">
                  <c:v>480</c:v>
                </c:pt>
                <c:pt idx="3">
                  <c:v>272</c:v>
                </c:pt>
                <c:pt idx="4">
                  <c:v>309</c:v>
                </c:pt>
                <c:pt idx="5">
                  <c:v>331</c:v>
                </c:pt>
                <c:pt idx="6">
                  <c:v>298</c:v>
                </c:pt>
                <c:pt idx="7">
                  <c:v>369</c:v>
                </c:pt>
                <c:pt idx="8">
                  <c:v>79</c:v>
                </c:pt>
                <c:pt idx="9">
                  <c:v>173</c:v>
                </c:pt>
                <c:pt idx="10">
                  <c:v>60</c:v>
                </c:pt>
              </c:numCache>
            </c:numRef>
          </c:val>
          <c:smooth val="0"/>
          <c:extLst>
            <c:ext xmlns:c16="http://schemas.microsoft.com/office/drawing/2014/chart" uri="{C3380CC4-5D6E-409C-BE32-E72D297353CC}">
              <c16:uniqueId val="{00000002-A316-4D76-BCE4-9FF14AFE121D}"/>
            </c:ext>
          </c:extLst>
        </c:ser>
        <c:ser>
          <c:idx val="4"/>
          <c:order val="3"/>
          <c:tx>
            <c:strRef>
              <c:f>Sheet1!$AD$22</c:f>
              <c:strCache>
                <c:ptCount val="1"/>
                <c:pt idx="0">
                  <c:v>Total Beds for Households with Children (RRH)</c:v>
                </c:pt>
              </c:strCache>
            </c:strRef>
          </c:tx>
          <c:spPr>
            <a:ln w="28575" cap="rnd">
              <a:solidFill>
                <a:schemeClr val="accent5"/>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Sheet1!$AD$23:$AD$40</c:f>
              <c:numCache>
                <c:formatCode>General</c:formatCode>
                <c:ptCount val="18"/>
                <c:pt idx="0">
                  <c:v>197</c:v>
                </c:pt>
                <c:pt idx="1">
                  <c:v>200</c:v>
                </c:pt>
                <c:pt idx="2">
                  <c:v>248</c:v>
                </c:pt>
                <c:pt idx="3">
                  <c:v>165</c:v>
                </c:pt>
                <c:pt idx="4">
                  <c:v>209</c:v>
                </c:pt>
                <c:pt idx="5">
                  <c:v>254</c:v>
                </c:pt>
                <c:pt idx="6">
                  <c:v>214</c:v>
                </c:pt>
                <c:pt idx="7">
                  <c:v>248</c:v>
                </c:pt>
                <c:pt idx="8">
                  <c:v>48</c:v>
                </c:pt>
                <c:pt idx="9">
                  <c:v>120</c:v>
                </c:pt>
                <c:pt idx="10">
                  <c:v>45</c:v>
                </c:pt>
              </c:numCache>
            </c:numRef>
          </c:val>
          <c:smooth val="0"/>
          <c:extLst>
            <c:ext xmlns:c16="http://schemas.microsoft.com/office/drawing/2014/chart" uri="{C3380CC4-5D6E-409C-BE32-E72D297353CC}">
              <c16:uniqueId val="{00000003-A316-4D76-BCE4-9FF14AFE121D}"/>
            </c:ext>
          </c:extLst>
        </c:ser>
        <c:ser>
          <c:idx val="5"/>
          <c:order val="4"/>
          <c:tx>
            <c:strRef>
              <c:f>Sheet1!$AE$22</c:f>
              <c:strCache>
                <c:ptCount val="1"/>
                <c:pt idx="0">
                  <c:v>Total Beds for Households without Children (RRH)</c:v>
                </c:pt>
              </c:strCache>
            </c:strRef>
          </c:tx>
          <c:spPr>
            <a:ln w="28575" cap="rnd">
              <a:solidFill>
                <a:schemeClr val="accent6"/>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Sheet1!$AE$23:$AE$40</c:f>
              <c:numCache>
                <c:formatCode>General</c:formatCode>
                <c:ptCount val="18"/>
                <c:pt idx="0">
                  <c:v>289</c:v>
                </c:pt>
                <c:pt idx="1">
                  <c:v>321</c:v>
                </c:pt>
                <c:pt idx="2">
                  <c:v>237</c:v>
                </c:pt>
                <c:pt idx="3">
                  <c:v>111</c:v>
                </c:pt>
                <c:pt idx="4">
                  <c:v>100</c:v>
                </c:pt>
                <c:pt idx="5">
                  <c:v>77</c:v>
                </c:pt>
                <c:pt idx="6">
                  <c:v>84</c:v>
                </c:pt>
                <c:pt idx="7">
                  <c:v>120</c:v>
                </c:pt>
                <c:pt idx="8">
                  <c:v>31</c:v>
                </c:pt>
                <c:pt idx="9">
                  <c:v>53</c:v>
                </c:pt>
                <c:pt idx="10">
                  <c:v>15</c:v>
                </c:pt>
              </c:numCache>
            </c:numRef>
          </c:val>
          <c:smooth val="0"/>
          <c:extLst>
            <c:ext xmlns:c16="http://schemas.microsoft.com/office/drawing/2014/chart" uri="{C3380CC4-5D6E-409C-BE32-E72D297353CC}">
              <c16:uniqueId val="{00000004-A316-4D76-BCE4-9FF14AFE121D}"/>
            </c:ext>
          </c:extLst>
        </c:ser>
        <c:ser>
          <c:idx val="6"/>
          <c:order val="5"/>
          <c:tx>
            <c:strRef>
              <c:f>Sheet1!$AF$22</c:f>
              <c:strCache>
                <c:ptCount val="1"/>
                <c:pt idx="0">
                  <c:v>Total Beds for Households with only Children (RRH)</c:v>
                </c:pt>
              </c:strCache>
            </c:strRef>
          </c:tx>
          <c:spPr>
            <a:ln w="28575" cap="rnd">
              <a:solidFill>
                <a:schemeClr val="accent1">
                  <a:lumMod val="60000"/>
                </a:schemeClr>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Sheet1!$AF$23:$AF$40</c:f>
              <c:numCache>
                <c:formatCode>General</c:formatCode>
                <c:ptCount val="18"/>
                <c:pt idx="0">
                  <c:v>0</c:v>
                </c:pt>
                <c:pt idx="1">
                  <c:v>0</c:v>
                </c:pt>
                <c:pt idx="2">
                  <c:v>1</c:v>
                </c:pt>
                <c:pt idx="3">
                  <c:v>0</c:v>
                </c:pt>
                <c:pt idx="4">
                  <c:v>0</c:v>
                </c:pt>
                <c:pt idx="5">
                  <c:v>0</c:v>
                </c:pt>
                <c:pt idx="6">
                  <c:v>0</c:v>
                </c:pt>
                <c:pt idx="7">
                  <c:v>1</c:v>
                </c:pt>
                <c:pt idx="8">
                  <c:v>0</c:v>
                </c:pt>
                <c:pt idx="9">
                  <c:v>0</c:v>
                </c:pt>
                <c:pt idx="10">
                  <c:v>0</c:v>
                </c:pt>
              </c:numCache>
            </c:numRef>
          </c:val>
          <c:smooth val="0"/>
          <c:extLst>
            <c:ext xmlns:c16="http://schemas.microsoft.com/office/drawing/2014/chart" uri="{C3380CC4-5D6E-409C-BE32-E72D297353CC}">
              <c16:uniqueId val="{00000005-A316-4D76-BCE4-9FF14AFE121D}"/>
            </c:ext>
          </c:extLst>
        </c:ser>
        <c:ser>
          <c:idx val="7"/>
          <c:order val="6"/>
          <c:tx>
            <c:strRef>
              <c:f>Sheet1!$AG$22</c:f>
              <c:strCache>
                <c:ptCount val="1"/>
                <c:pt idx="0">
                  <c:v>Dedicated Veteran Beds (RRH)</c:v>
                </c:pt>
              </c:strCache>
            </c:strRef>
          </c:tx>
          <c:spPr>
            <a:ln w="28575" cap="rnd">
              <a:solidFill>
                <a:schemeClr val="accent2">
                  <a:lumMod val="60000"/>
                </a:schemeClr>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Sheet1!$AG$23:$AG$40</c:f>
              <c:numCache>
                <c:formatCode>General</c:formatCode>
                <c:ptCount val="18"/>
                <c:pt idx="0">
                  <c:v>154</c:v>
                </c:pt>
                <c:pt idx="1">
                  <c:v>77</c:v>
                </c:pt>
                <c:pt idx="2">
                  <c:v>36</c:v>
                </c:pt>
                <c:pt idx="3">
                  <c:v>29</c:v>
                </c:pt>
                <c:pt idx="4">
                  <c:v>0</c:v>
                </c:pt>
                <c:pt idx="5">
                  <c:v>0</c:v>
                </c:pt>
                <c:pt idx="6">
                  <c:v>0</c:v>
                </c:pt>
                <c:pt idx="7">
                  <c:v>0</c:v>
                </c:pt>
              </c:numCache>
            </c:numRef>
          </c:val>
          <c:smooth val="0"/>
          <c:extLst>
            <c:ext xmlns:c16="http://schemas.microsoft.com/office/drawing/2014/chart" uri="{C3380CC4-5D6E-409C-BE32-E72D297353CC}">
              <c16:uniqueId val="{00000006-A316-4D76-BCE4-9FF14AFE121D}"/>
            </c:ext>
          </c:extLst>
        </c:ser>
        <c:ser>
          <c:idx val="8"/>
          <c:order val="7"/>
          <c:tx>
            <c:strRef>
              <c:f>Sheet1!$AH$22</c:f>
              <c:strCache>
                <c:ptCount val="1"/>
                <c:pt idx="0">
                  <c:v>Dedicated Youth Beds (RRH)</c:v>
                </c:pt>
              </c:strCache>
            </c:strRef>
          </c:tx>
          <c:spPr>
            <a:ln w="28575" cap="rnd">
              <a:solidFill>
                <a:schemeClr val="tx1"/>
              </a:solidFill>
              <a:round/>
            </a:ln>
            <a:effectLst/>
          </c:spPr>
          <c:marker>
            <c:symbol val="none"/>
          </c:marker>
          <c:cat>
            <c:strRef>
              <c:f>Sheet1!$Y$23:$Y$40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Sheet1!$AH$23:$AH$40</c:f>
              <c:numCache>
                <c:formatCode>General</c:formatCode>
                <c:ptCount val="18"/>
                <c:pt idx="0">
                  <c:v>11</c:v>
                </c:pt>
                <c:pt idx="1">
                  <c:v>21</c:v>
                </c:pt>
                <c:pt idx="2">
                  <c:v>12</c:v>
                </c:pt>
                <c:pt idx="3">
                  <c:v>0</c:v>
                </c:pt>
                <c:pt idx="4">
                  <c:v>0</c:v>
                </c:pt>
                <c:pt idx="5">
                  <c:v>15</c:v>
                </c:pt>
                <c:pt idx="6">
                  <c:v>0</c:v>
                </c:pt>
                <c:pt idx="7">
                  <c:v>1</c:v>
                </c:pt>
              </c:numCache>
            </c:numRef>
          </c:val>
          <c:smooth val="0"/>
          <c:extLst>
            <c:ext xmlns:c16="http://schemas.microsoft.com/office/drawing/2014/chart" uri="{C3380CC4-5D6E-409C-BE32-E72D297353CC}">
              <c16:uniqueId val="{00000007-A316-4D76-BCE4-9FF14AFE121D}"/>
            </c:ext>
          </c:extLst>
        </c:ser>
        <c:dLbls>
          <c:showLegendKey val="0"/>
          <c:showVal val="0"/>
          <c:showCatName val="0"/>
          <c:showSerName val="0"/>
          <c:showPercent val="0"/>
          <c:showBubbleSize val="0"/>
        </c:dLbls>
        <c:smooth val="0"/>
        <c:axId val="1177733104"/>
        <c:axId val="1177735984"/>
      </c:lineChart>
      <c:catAx>
        <c:axId val="117773310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735984"/>
        <c:crosses val="autoZero"/>
        <c:auto val="1"/>
        <c:lblAlgn val="ctr"/>
        <c:lblOffset val="100"/>
        <c:noMultiLvlLbl val="0"/>
      </c:catAx>
      <c:valAx>
        <c:axId val="117773598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733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Maine HIC - Permanent Supportive 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Sheet1!$AL$22</c:f>
              <c:strCache>
                <c:ptCount val="1"/>
                <c:pt idx="0">
                  <c:v>Total Year-Round Beds (PSH)</c:v>
                </c:pt>
              </c:strCache>
            </c:strRef>
          </c:tx>
          <c:spPr>
            <a:ln w="28575" cap="rnd">
              <a:solidFill>
                <a:schemeClr val="accent1"/>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Sheet1!$AL$23:$AL$40</c:f>
              <c:numCache>
                <c:formatCode>General</c:formatCode>
                <c:ptCount val="18"/>
                <c:pt idx="0">
                  <c:v>2290</c:v>
                </c:pt>
                <c:pt idx="1">
                  <c:v>2262</c:v>
                </c:pt>
                <c:pt idx="2">
                  <c:v>2563</c:v>
                </c:pt>
                <c:pt idx="3">
                  <c:v>2525</c:v>
                </c:pt>
                <c:pt idx="4">
                  <c:v>2404</c:v>
                </c:pt>
                <c:pt idx="5">
                  <c:v>2532</c:v>
                </c:pt>
                <c:pt idx="6">
                  <c:v>2360</c:v>
                </c:pt>
                <c:pt idx="7">
                  <c:v>2500</c:v>
                </c:pt>
                <c:pt idx="8">
                  <c:v>2561</c:v>
                </c:pt>
                <c:pt idx="9">
                  <c:v>2764</c:v>
                </c:pt>
                <c:pt idx="10">
                  <c:v>2464</c:v>
                </c:pt>
                <c:pt idx="11">
                  <c:v>2204</c:v>
                </c:pt>
                <c:pt idx="12" formatCode="#,##0">
                  <c:v>2075</c:v>
                </c:pt>
                <c:pt idx="13" formatCode="#,##0">
                  <c:v>1948</c:v>
                </c:pt>
                <c:pt idx="14" formatCode="#,##0">
                  <c:v>1870</c:v>
                </c:pt>
                <c:pt idx="15" formatCode="#,##0">
                  <c:v>1796</c:v>
                </c:pt>
                <c:pt idx="16" formatCode="#,##0">
                  <c:v>1752</c:v>
                </c:pt>
                <c:pt idx="17" formatCode="#,##0">
                  <c:v>1314</c:v>
                </c:pt>
              </c:numCache>
            </c:numRef>
          </c:val>
          <c:smooth val="0"/>
          <c:extLst>
            <c:ext xmlns:c16="http://schemas.microsoft.com/office/drawing/2014/chart" uri="{C3380CC4-5D6E-409C-BE32-E72D297353CC}">
              <c16:uniqueId val="{00000000-DE3B-477D-9F4C-D2B3843E83D2}"/>
            </c:ext>
          </c:extLst>
        </c:ser>
        <c:ser>
          <c:idx val="1"/>
          <c:order val="1"/>
          <c:tx>
            <c:strRef>
              <c:f>Sheet1!$AM$22</c:f>
              <c:strCache>
                <c:ptCount val="1"/>
                <c:pt idx="0">
                  <c:v>Total Non-DV Year-Round Beds (PSH)</c:v>
                </c:pt>
              </c:strCache>
            </c:strRef>
          </c:tx>
          <c:spPr>
            <a:ln w="28575" cap="rnd">
              <a:solidFill>
                <a:schemeClr val="accent2"/>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Sheet1!$AM$23:$AM$40</c:f>
              <c:numCache>
                <c:formatCode>General</c:formatCode>
                <c:ptCount val="18"/>
                <c:pt idx="0">
                  <c:v>2290</c:v>
                </c:pt>
                <c:pt idx="1">
                  <c:v>2262</c:v>
                </c:pt>
                <c:pt idx="2">
                  <c:v>2556</c:v>
                </c:pt>
                <c:pt idx="3">
                  <c:v>2518</c:v>
                </c:pt>
                <c:pt idx="4">
                  <c:v>2396</c:v>
                </c:pt>
                <c:pt idx="5">
                  <c:v>2524</c:v>
                </c:pt>
                <c:pt idx="6">
                  <c:v>2334</c:v>
                </c:pt>
                <c:pt idx="7">
                  <c:v>2474</c:v>
                </c:pt>
                <c:pt idx="8">
                  <c:v>2522</c:v>
                </c:pt>
                <c:pt idx="9">
                  <c:v>2729</c:v>
                </c:pt>
                <c:pt idx="10">
                  <c:v>2432</c:v>
                </c:pt>
                <c:pt idx="11">
                  <c:v>2174</c:v>
                </c:pt>
                <c:pt idx="12" formatCode="#,##0">
                  <c:v>2045</c:v>
                </c:pt>
                <c:pt idx="13" formatCode="#,##0">
                  <c:v>1912</c:v>
                </c:pt>
                <c:pt idx="14" formatCode="#,##0">
                  <c:v>1841</c:v>
                </c:pt>
                <c:pt idx="15" formatCode="#,##0">
                  <c:v>1787</c:v>
                </c:pt>
                <c:pt idx="16" formatCode="#,##0">
                  <c:v>1744</c:v>
                </c:pt>
                <c:pt idx="17" formatCode="#,##0">
                  <c:v>1314</c:v>
                </c:pt>
              </c:numCache>
            </c:numRef>
          </c:val>
          <c:smooth val="0"/>
          <c:extLst>
            <c:ext xmlns:c16="http://schemas.microsoft.com/office/drawing/2014/chart" uri="{C3380CC4-5D6E-409C-BE32-E72D297353CC}">
              <c16:uniqueId val="{00000001-DE3B-477D-9F4C-D2B3843E83D2}"/>
            </c:ext>
          </c:extLst>
        </c:ser>
        <c:ser>
          <c:idx val="2"/>
          <c:order val="2"/>
          <c:tx>
            <c:strRef>
              <c:f>Sheet1!$AN$22</c:f>
              <c:strCache>
                <c:ptCount val="1"/>
                <c:pt idx="0">
                  <c:v>Total HMIS Year-Round Beds (PSH)</c:v>
                </c:pt>
              </c:strCache>
            </c:strRef>
          </c:tx>
          <c:spPr>
            <a:ln w="28575" cap="rnd">
              <a:solidFill>
                <a:schemeClr val="accent3"/>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Sheet1!$AN$23:$AN$40</c:f>
              <c:numCache>
                <c:formatCode>General</c:formatCode>
                <c:ptCount val="18"/>
                <c:pt idx="0">
                  <c:v>2280</c:v>
                </c:pt>
                <c:pt idx="1">
                  <c:v>2241</c:v>
                </c:pt>
                <c:pt idx="2">
                  <c:v>2537</c:v>
                </c:pt>
                <c:pt idx="3">
                  <c:v>2501</c:v>
                </c:pt>
                <c:pt idx="4">
                  <c:v>2375</c:v>
                </c:pt>
                <c:pt idx="5">
                  <c:v>2503</c:v>
                </c:pt>
                <c:pt idx="6">
                  <c:v>2320</c:v>
                </c:pt>
                <c:pt idx="7">
                  <c:v>2441</c:v>
                </c:pt>
                <c:pt idx="8">
                  <c:v>2443</c:v>
                </c:pt>
                <c:pt idx="9">
                  <c:v>2657</c:v>
                </c:pt>
                <c:pt idx="10">
                  <c:v>2314</c:v>
                </c:pt>
                <c:pt idx="11">
                  <c:v>2130</c:v>
                </c:pt>
                <c:pt idx="12" formatCode="#,##0">
                  <c:v>1974</c:v>
                </c:pt>
                <c:pt idx="13" formatCode="#,##0">
                  <c:v>1786</c:v>
                </c:pt>
                <c:pt idx="14" formatCode="#,##0">
                  <c:v>1651</c:v>
                </c:pt>
                <c:pt idx="15" formatCode="#,##0">
                  <c:v>1490</c:v>
                </c:pt>
                <c:pt idx="16" formatCode="#,##0">
                  <c:v>1563</c:v>
                </c:pt>
                <c:pt idx="17" formatCode="#,##0">
                  <c:v>829</c:v>
                </c:pt>
              </c:numCache>
            </c:numRef>
          </c:val>
          <c:smooth val="0"/>
          <c:extLst>
            <c:ext xmlns:c16="http://schemas.microsoft.com/office/drawing/2014/chart" uri="{C3380CC4-5D6E-409C-BE32-E72D297353CC}">
              <c16:uniqueId val="{00000002-DE3B-477D-9F4C-D2B3843E83D2}"/>
            </c:ext>
          </c:extLst>
        </c:ser>
        <c:ser>
          <c:idx val="4"/>
          <c:order val="3"/>
          <c:tx>
            <c:strRef>
              <c:f>Sheet1!$AP$22</c:f>
              <c:strCache>
                <c:ptCount val="1"/>
                <c:pt idx="0">
                  <c:v>Total Beds for Households with Children (PSH)</c:v>
                </c:pt>
              </c:strCache>
            </c:strRef>
          </c:tx>
          <c:spPr>
            <a:ln w="28575" cap="rnd">
              <a:solidFill>
                <a:schemeClr val="accent5"/>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Sheet1!$AP$23:$AP$40</c:f>
              <c:numCache>
                <c:formatCode>General</c:formatCode>
                <c:ptCount val="18"/>
                <c:pt idx="0">
                  <c:v>908</c:v>
                </c:pt>
                <c:pt idx="1">
                  <c:v>841</c:v>
                </c:pt>
                <c:pt idx="2">
                  <c:v>1005</c:v>
                </c:pt>
                <c:pt idx="3">
                  <c:v>1015</c:v>
                </c:pt>
                <c:pt idx="4">
                  <c:v>960</c:v>
                </c:pt>
                <c:pt idx="5">
                  <c:v>1032</c:v>
                </c:pt>
                <c:pt idx="6">
                  <c:v>964</c:v>
                </c:pt>
                <c:pt idx="7">
                  <c:v>1033</c:v>
                </c:pt>
                <c:pt idx="8">
                  <c:v>1268</c:v>
                </c:pt>
                <c:pt idx="9">
                  <c:v>1387</c:v>
                </c:pt>
                <c:pt idx="10">
                  <c:v>1082</c:v>
                </c:pt>
                <c:pt idx="11">
                  <c:v>1066</c:v>
                </c:pt>
                <c:pt idx="12" formatCode="#,##0">
                  <c:v>789</c:v>
                </c:pt>
                <c:pt idx="13" formatCode="#,##0">
                  <c:v>764</c:v>
                </c:pt>
                <c:pt idx="14" formatCode="#,##0">
                  <c:v>754</c:v>
                </c:pt>
                <c:pt idx="15" formatCode="#,##0">
                  <c:v>782</c:v>
                </c:pt>
                <c:pt idx="16" formatCode="#,##0">
                  <c:v>797</c:v>
                </c:pt>
                <c:pt idx="17" formatCode="#,##0">
                  <c:v>540</c:v>
                </c:pt>
              </c:numCache>
            </c:numRef>
          </c:val>
          <c:smooth val="0"/>
          <c:extLst>
            <c:ext xmlns:c16="http://schemas.microsoft.com/office/drawing/2014/chart" uri="{C3380CC4-5D6E-409C-BE32-E72D297353CC}">
              <c16:uniqueId val="{00000003-DE3B-477D-9F4C-D2B3843E83D2}"/>
            </c:ext>
          </c:extLst>
        </c:ser>
        <c:ser>
          <c:idx val="5"/>
          <c:order val="4"/>
          <c:tx>
            <c:strRef>
              <c:f>Sheet1!$AQ$22</c:f>
              <c:strCache>
                <c:ptCount val="1"/>
                <c:pt idx="0">
                  <c:v>Total Beds for Households without Children (PSH)</c:v>
                </c:pt>
              </c:strCache>
            </c:strRef>
          </c:tx>
          <c:spPr>
            <a:ln w="28575" cap="rnd">
              <a:solidFill>
                <a:schemeClr val="accent6"/>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Sheet1!$AQ$23:$AQ$40</c:f>
              <c:numCache>
                <c:formatCode>General</c:formatCode>
                <c:ptCount val="18"/>
                <c:pt idx="0">
                  <c:v>1382</c:v>
                </c:pt>
                <c:pt idx="1">
                  <c:v>1421</c:v>
                </c:pt>
                <c:pt idx="2">
                  <c:v>1558</c:v>
                </c:pt>
                <c:pt idx="3">
                  <c:v>1510</c:v>
                </c:pt>
                <c:pt idx="4">
                  <c:v>1444</c:v>
                </c:pt>
                <c:pt idx="5">
                  <c:v>1500</c:v>
                </c:pt>
                <c:pt idx="6">
                  <c:v>1396</c:v>
                </c:pt>
                <c:pt idx="7">
                  <c:v>1467</c:v>
                </c:pt>
                <c:pt idx="8">
                  <c:v>1293</c:v>
                </c:pt>
                <c:pt idx="9">
                  <c:v>1377</c:v>
                </c:pt>
                <c:pt idx="10">
                  <c:v>1382</c:v>
                </c:pt>
                <c:pt idx="11">
                  <c:v>1138</c:v>
                </c:pt>
                <c:pt idx="12" formatCode="#,##0">
                  <c:v>1286</c:v>
                </c:pt>
                <c:pt idx="13" formatCode="#,##0">
                  <c:v>1184</c:v>
                </c:pt>
                <c:pt idx="14" formatCode="#,##0">
                  <c:v>1116</c:v>
                </c:pt>
                <c:pt idx="15" formatCode="#,##0">
                  <c:v>1014</c:v>
                </c:pt>
                <c:pt idx="16" formatCode="#,##0">
                  <c:v>955</c:v>
                </c:pt>
                <c:pt idx="17" formatCode="#,##0">
                  <c:v>774</c:v>
                </c:pt>
              </c:numCache>
            </c:numRef>
          </c:val>
          <c:smooth val="0"/>
          <c:extLst>
            <c:ext xmlns:c16="http://schemas.microsoft.com/office/drawing/2014/chart" uri="{C3380CC4-5D6E-409C-BE32-E72D297353CC}">
              <c16:uniqueId val="{00000004-DE3B-477D-9F4C-D2B3843E83D2}"/>
            </c:ext>
          </c:extLst>
        </c:ser>
        <c:ser>
          <c:idx val="6"/>
          <c:order val="5"/>
          <c:tx>
            <c:strRef>
              <c:f>Sheet1!$AR$22</c:f>
              <c:strCache>
                <c:ptCount val="1"/>
                <c:pt idx="0">
                  <c:v>Dedicated Veteran Beds (PSH)</c:v>
                </c:pt>
              </c:strCache>
            </c:strRef>
          </c:tx>
          <c:spPr>
            <a:ln w="28575" cap="rnd">
              <a:solidFill>
                <a:schemeClr val="accent1">
                  <a:lumMod val="60000"/>
                </a:schemeClr>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Sheet1!$AR$23:$AR$40</c:f>
              <c:numCache>
                <c:formatCode>General</c:formatCode>
                <c:ptCount val="18"/>
                <c:pt idx="0">
                  <c:v>306</c:v>
                </c:pt>
                <c:pt idx="1">
                  <c:v>290</c:v>
                </c:pt>
                <c:pt idx="2">
                  <c:v>324</c:v>
                </c:pt>
                <c:pt idx="3">
                  <c:v>346</c:v>
                </c:pt>
                <c:pt idx="4">
                  <c:v>311</c:v>
                </c:pt>
                <c:pt idx="5">
                  <c:v>332</c:v>
                </c:pt>
                <c:pt idx="6">
                  <c:v>327</c:v>
                </c:pt>
                <c:pt idx="7">
                  <c:v>333</c:v>
                </c:pt>
              </c:numCache>
            </c:numRef>
          </c:val>
          <c:smooth val="0"/>
          <c:extLst>
            <c:ext xmlns:c16="http://schemas.microsoft.com/office/drawing/2014/chart" uri="{C3380CC4-5D6E-409C-BE32-E72D297353CC}">
              <c16:uniqueId val="{00000005-DE3B-477D-9F4C-D2B3843E83D2}"/>
            </c:ext>
          </c:extLst>
        </c:ser>
        <c:ser>
          <c:idx val="8"/>
          <c:order val="6"/>
          <c:tx>
            <c:strRef>
              <c:f>Sheet1!$AT$22</c:f>
              <c:strCache>
                <c:ptCount val="1"/>
                <c:pt idx="0">
                  <c:v>Dedicated Chronically Homeless Beds (PSH)</c:v>
                </c:pt>
              </c:strCache>
            </c:strRef>
          </c:tx>
          <c:spPr>
            <a:ln w="28575" cap="rnd">
              <a:solidFill>
                <a:schemeClr val="accent3">
                  <a:lumMod val="60000"/>
                </a:schemeClr>
              </a:solidFill>
              <a:round/>
            </a:ln>
            <a:effectLst/>
          </c:spPr>
          <c:marker>
            <c:symbol val="none"/>
          </c:marker>
          <c:cat>
            <c:strRef>
              <c:f>Sheet1!$AK$23:$AK$40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Sheet1!$AT$23:$AT$40</c:f>
              <c:numCache>
                <c:formatCode>General</c:formatCode>
                <c:ptCount val="18"/>
                <c:pt idx="0">
                  <c:v>227</c:v>
                </c:pt>
                <c:pt idx="1">
                  <c:v>218</c:v>
                </c:pt>
                <c:pt idx="2">
                  <c:v>223</c:v>
                </c:pt>
                <c:pt idx="3">
                  <c:v>262</c:v>
                </c:pt>
                <c:pt idx="4">
                  <c:v>261</c:v>
                </c:pt>
                <c:pt idx="5">
                  <c:v>272</c:v>
                </c:pt>
                <c:pt idx="6">
                  <c:v>279</c:v>
                </c:pt>
                <c:pt idx="7">
                  <c:v>328</c:v>
                </c:pt>
                <c:pt idx="11">
                  <c:v>180</c:v>
                </c:pt>
                <c:pt idx="12" formatCode="#,##0">
                  <c:v>179</c:v>
                </c:pt>
                <c:pt idx="13" formatCode="#,##0">
                  <c:v>172</c:v>
                </c:pt>
                <c:pt idx="14" formatCode="#,##0">
                  <c:v>145</c:v>
                </c:pt>
                <c:pt idx="15" formatCode="#,##0">
                  <c:v>122</c:v>
                </c:pt>
                <c:pt idx="16" formatCode="#,##0">
                  <c:v>108</c:v>
                </c:pt>
                <c:pt idx="17" formatCode="#,##0">
                  <c:v>93</c:v>
                </c:pt>
              </c:numCache>
            </c:numRef>
          </c:val>
          <c:smooth val="0"/>
          <c:extLst>
            <c:ext xmlns:c16="http://schemas.microsoft.com/office/drawing/2014/chart" uri="{C3380CC4-5D6E-409C-BE32-E72D297353CC}">
              <c16:uniqueId val="{00000007-DE3B-477D-9F4C-D2B3843E83D2}"/>
            </c:ext>
          </c:extLst>
        </c:ser>
        <c:dLbls>
          <c:showLegendKey val="0"/>
          <c:showVal val="0"/>
          <c:showCatName val="0"/>
          <c:showSerName val="0"/>
          <c:showPercent val="0"/>
          <c:showBubbleSize val="0"/>
        </c:dLbls>
        <c:smooth val="0"/>
        <c:axId val="884687632"/>
        <c:axId val="884695312"/>
      </c:lineChart>
      <c:catAx>
        <c:axId val="8846876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695312"/>
        <c:crosses val="autoZero"/>
        <c:auto val="1"/>
        <c:lblAlgn val="ctr"/>
        <c:lblOffset val="100"/>
        <c:noMultiLvlLbl val="0"/>
      </c:catAx>
      <c:valAx>
        <c:axId val="884695312"/>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687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Maine HIC - "Other" Permanent Housing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55360636070299E-2"/>
          <c:y val="0.73468107541395766"/>
          <c:w val="0.91573859730159413"/>
          <c:h val="0.17282575485662249"/>
        </c:manualLayout>
      </c:layout>
      <c:lineChart>
        <c:grouping val="standard"/>
        <c:varyColors val="0"/>
        <c:ser>
          <c:idx val="0"/>
          <c:order val="0"/>
          <c:tx>
            <c:strRef>
              <c:f>Sheet1!$AX$22</c:f>
              <c:strCache>
                <c:ptCount val="1"/>
                <c:pt idx="0">
                  <c:v>Total Year-Round Beds (OPH)</c:v>
                </c:pt>
              </c:strCache>
            </c:strRef>
          </c:tx>
          <c:spPr>
            <a:ln w="28575" cap="rnd">
              <a:solidFill>
                <a:schemeClr val="accent1"/>
              </a:solidFill>
              <a:round/>
            </a:ln>
            <a:effectLst/>
          </c:spPr>
          <c:marker>
            <c:symbol val="none"/>
          </c:marker>
          <c:cat>
            <c:strRef>
              <c:f>Sheet1!$AW$23:$AW$40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Sheet1!$AX$23:$AX$40</c:f>
              <c:numCache>
                <c:formatCode>General</c:formatCode>
                <c:ptCount val="18"/>
                <c:pt idx="0">
                  <c:v>361</c:v>
                </c:pt>
                <c:pt idx="1">
                  <c:v>559</c:v>
                </c:pt>
                <c:pt idx="2">
                  <c:v>312</c:v>
                </c:pt>
                <c:pt idx="3">
                  <c:v>123</c:v>
                </c:pt>
                <c:pt idx="4">
                  <c:v>114</c:v>
                </c:pt>
                <c:pt idx="5">
                  <c:v>115</c:v>
                </c:pt>
                <c:pt idx="6">
                  <c:v>89</c:v>
                </c:pt>
                <c:pt idx="7">
                  <c:v>24</c:v>
                </c:pt>
                <c:pt idx="8">
                  <c:v>157</c:v>
                </c:pt>
                <c:pt idx="9">
                  <c:v>0</c:v>
                </c:pt>
                <c:pt idx="10">
                  <c:v>0</c:v>
                </c:pt>
              </c:numCache>
            </c:numRef>
          </c:val>
          <c:smooth val="0"/>
          <c:extLst>
            <c:ext xmlns:c16="http://schemas.microsoft.com/office/drawing/2014/chart" uri="{C3380CC4-5D6E-409C-BE32-E72D297353CC}">
              <c16:uniqueId val="{00000000-3504-41ED-9890-611888B3F7D6}"/>
            </c:ext>
          </c:extLst>
        </c:ser>
        <c:ser>
          <c:idx val="1"/>
          <c:order val="1"/>
          <c:tx>
            <c:strRef>
              <c:f>Sheet1!$AY$22</c:f>
              <c:strCache>
                <c:ptCount val="1"/>
                <c:pt idx="0">
                  <c:v>Total Non-DV Year-Round Beds (OPH)</c:v>
                </c:pt>
              </c:strCache>
            </c:strRef>
          </c:tx>
          <c:spPr>
            <a:ln w="28575" cap="rnd">
              <a:solidFill>
                <a:schemeClr val="accent2"/>
              </a:solidFill>
              <a:round/>
            </a:ln>
            <a:effectLst/>
          </c:spPr>
          <c:marker>
            <c:symbol val="none"/>
          </c:marker>
          <c:cat>
            <c:strRef>
              <c:f>Sheet1!$AW$23:$AW$40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Sheet1!$AY$23:$AY$40</c:f>
              <c:numCache>
                <c:formatCode>General</c:formatCode>
                <c:ptCount val="18"/>
                <c:pt idx="0">
                  <c:v>258</c:v>
                </c:pt>
                <c:pt idx="1">
                  <c:v>442</c:v>
                </c:pt>
                <c:pt idx="2">
                  <c:v>213</c:v>
                </c:pt>
                <c:pt idx="3">
                  <c:v>39</c:v>
                </c:pt>
                <c:pt idx="4">
                  <c:v>38</c:v>
                </c:pt>
                <c:pt idx="5">
                  <c:v>39</c:v>
                </c:pt>
                <c:pt idx="6">
                  <c:v>39</c:v>
                </c:pt>
                <c:pt idx="7">
                  <c:v>0</c:v>
                </c:pt>
                <c:pt idx="8">
                  <c:v>154</c:v>
                </c:pt>
                <c:pt idx="9">
                  <c:v>0</c:v>
                </c:pt>
                <c:pt idx="10">
                  <c:v>0</c:v>
                </c:pt>
              </c:numCache>
            </c:numRef>
          </c:val>
          <c:smooth val="0"/>
          <c:extLst>
            <c:ext xmlns:c16="http://schemas.microsoft.com/office/drawing/2014/chart" uri="{C3380CC4-5D6E-409C-BE32-E72D297353CC}">
              <c16:uniqueId val="{00000001-3504-41ED-9890-611888B3F7D6}"/>
            </c:ext>
          </c:extLst>
        </c:ser>
        <c:ser>
          <c:idx val="2"/>
          <c:order val="2"/>
          <c:tx>
            <c:strRef>
              <c:f>Sheet1!$AZ$22</c:f>
              <c:strCache>
                <c:ptCount val="1"/>
                <c:pt idx="0">
                  <c:v>Total HMIS Year-Round Beds (OPH)</c:v>
                </c:pt>
              </c:strCache>
            </c:strRef>
          </c:tx>
          <c:spPr>
            <a:ln w="28575" cap="rnd">
              <a:solidFill>
                <a:schemeClr val="accent3"/>
              </a:solidFill>
              <a:round/>
            </a:ln>
            <a:effectLst/>
          </c:spPr>
          <c:marker>
            <c:symbol val="none"/>
          </c:marker>
          <c:cat>
            <c:strRef>
              <c:f>Sheet1!$AW$23:$AW$40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Sheet1!$AZ$23:$AZ$40</c:f>
              <c:numCache>
                <c:formatCode>General</c:formatCode>
                <c:ptCount val="18"/>
                <c:pt idx="0">
                  <c:v>339</c:v>
                </c:pt>
                <c:pt idx="1">
                  <c:v>442</c:v>
                </c:pt>
                <c:pt idx="2">
                  <c:v>213</c:v>
                </c:pt>
                <c:pt idx="3">
                  <c:v>39</c:v>
                </c:pt>
                <c:pt idx="4">
                  <c:v>38</c:v>
                </c:pt>
                <c:pt idx="5">
                  <c:v>39</c:v>
                </c:pt>
                <c:pt idx="6">
                  <c:v>39</c:v>
                </c:pt>
                <c:pt idx="7">
                  <c:v>0</c:v>
                </c:pt>
                <c:pt idx="8">
                  <c:v>146</c:v>
                </c:pt>
                <c:pt idx="9">
                  <c:v>0</c:v>
                </c:pt>
                <c:pt idx="10">
                  <c:v>0</c:v>
                </c:pt>
              </c:numCache>
            </c:numRef>
          </c:val>
          <c:smooth val="0"/>
          <c:extLst>
            <c:ext xmlns:c16="http://schemas.microsoft.com/office/drawing/2014/chart" uri="{C3380CC4-5D6E-409C-BE32-E72D297353CC}">
              <c16:uniqueId val="{00000002-3504-41ED-9890-611888B3F7D6}"/>
            </c:ext>
          </c:extLst>
        </c:ser>
        <c:ser>
          <c:idx val="4"/>
          <c:order val="3"/>
          <c:tx>
            <c:strRef>
              <c:f>Sheet1!$BB$22</c:f>
              <c:strCache>
                <c:ptCount val="1"/>
                <c:pt idx="0">
                  <c:v>Total Beds for Households with Children (OPH)</c:v>
                </c:pt>
              </c:strCache>
            </c:strRef>
          </c:tx>
          <c:spPr>
            <a:ln w="28575" cap="rnd">
              <a:solidFill>
                <a:schemeClr val="accent5"/>
              </a:solidFill>
              <a:round/>
            </a:ln>
            <a:effectLst/>
          </c:spPr>
          <c:marker>
            <c:symbol val="none"/>
          </c:marker>
          <c:cat>
            <c:strRef>
              <c:f>Sheet1!$AW$23:$AW$40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Sheet1!$BB$23:$BB$40</c:f>
              <c:numCache>
                <c:formatCode>General</c:formatCode>
                <c:ptCount val="18"/>
                <c:pt idx="0">
                  <c:v>255</c:v>
                </c:pt>
                <c:pt idx="1">
                  <c:v>350</c:v>
                </c:pt>
                <c:pt idx="2">
                  <c:v>196</c:v>
                </c:pt>
                <c:pt idx="3">
                  <c:v>114</c:v>
                </c:pt>
                <c:pt idx="4">
                  <c:v>103</c:v>
                </c:pt>
                <c:pt idx="5">
                  <c:v>103</c:v>
                </c:pt>
                <c:pt idx="6">
                  <c:v>86</c:v>
                </c:pt>
                <c:pt idx="7">
                  <c:v>23</c:v>
                </c:pt>
                <c:pt idx="8">
                  <c:v>100</c:v>
                </c:pt>
                <c:pt idx="9">
                  <c:v>0</c:v>
                </c:pt>
                <c:pt idx="10">
                  <c:v>0</c:v>
                </c:pt>
              </c:numCache>
            </c:numRef>
          </c:val>
          <c:smooth val="0"/>
          <c:extLst>
            <c:ext xmlns:c16="http://schemas.microsoft.com/office/drawing/2014/chart" uri="{C3380CC4-5D6E-409C-BE32-E72D297353CC}">
              <c16:uniqueId val="{00000003-3504-41ED-9890-611888B3F7D6}"/>
            </c:ext>
          </c:extLst>
        </c:ser>
        <c:ser>
          <c:idx val="5"/>
          <c:order val="4"/>
          <c:tx>
            <c:strRef>
              <c:f>Sheet1!$BC$22</c:f>
              <c:strCache>
                <c:ptCount val="1"/>
                <c:pt idx="0">
                  <c:v>Total Beds for Households without Children (OPH)</c:v>
                </c:pt>
              </c:strCache>
            </c:strRef>
          </c:tx>
          <c:spPr>
            <a:ln w="28575" cap="rnd">
              <a:solidFill>
                <a:schemeClr val="accent6"/>
              </a:solidFill>
              <a:round/>
            </a:ln>
            <a:effectLst/>
          </c:spPr>
          <c:marker>
            <c:symbol val="none"/>
          </c:marker>
          <c:cat>
            <c:strRef>
              <c:f>Sheet1!$AW$23:$AW$40</c:f>
              <c:strCache>
                <c:ptCount val="18"/>
                <c:pt idx="0">
                  <c:v>ME 2024</c:v>
                </c:pt>
                <c:pt idx="1">
                  <c:v>ME 2023</c:v>
                </c:pt>
                <c:pt idx="2">
                  <c:v>ME 2022</c:v>
                </c:pt>
                <c:pt idx="3">
                  <c:v>ME 2021</c:v>
                </c:pt>
                <c:pt idx="4">
                  <c:v>ME 2020</c:v>
                </c:pt>
                <c:pt idx="5">
                  <c:v>ME 2019</c:v>
                </c:pt>
                <c:pt idx="6">
                  <c:v>ME 2018</c:v>
                </c:pt>
                <c:pt idx="7">
                  <c:v>ME 2017</c:v>
                </c:pt>
                <c:pt idx="8">
                  <c:v>ME 2016</c:v>
                </c:pt>
                <c:pt idx="9">
                  <c:v>ME 2015</c:v>
                </c:pt>
                <c:pt idx="10">
                  <c:v>ME 2014</c:v>
                </c:pt>
                <c:pt idx="11">
                  <c:v>ME 2013</c:v>
                </c:pt>
                <c:pt idx="12">
                  <c:v>ME 2012</c:v>
                </c:pt>
                <c:pt idx="13">
                  <c:v>ME 2011</c:v>
                </c:pt>
                <c:pt idx="14">
                  <c:v>ME 2010</c:v>
                </c:pt>
                <c:pt idx="15">
                  <c:v>ME 2009</c:v>
                </c:pt>
                <c:pt idx="16">
                  <c:v>ME 2008</c:v>
                </c:pt>
                <c:pt idx="17">
                  <c:v>ME 2007</c:v>
                </c:pt>
              </c:strCache>
            </c:strRef>
          </c:cat>
          <c:val>
            <c:numRef>
              <c:f>Sheet1!$BC$23:$BC$40</c:f>
              <c:numCache>
                <c:formatCode>General</c:formatCode>
                <c:ptCount val="18"/>
                <c:pt idx="0">
                  <c:v>106</c:v>
                </c:pt>
                <c:pt idx="1">
                  <c:v>209</c:v>
                </c:pt>
                <c:pt idx="2">
                  <c:v>116</c:v>
                </c:pt>
                <c:pt idx="3">
                  <c:v>9</c:v>
                </c:pt>
                <c:pt idx="4">
                  <c:v>11</c:v>
                </c:pt>
                <c:pt idx="5">
                  <c:v>12</c:v>
                </c:pt>
                <c:pt idx="6">
                  <c:v>3</c:v>
                </c:pt>
                <c:pt idx="7">
                  <c:v>1</c:v>
                </c:pt>
                <c:pt idx="8">
                  <c:v>57</c:v>
                </c:pt>
                <c:pt idx="9">
                  <c:v>0</c:v>
                </c:pt>
                <c:pt idx="10">
                  <c:v>0</c:v>
                </c:pt>
              </c:numCache>
            </c:numRef>
          </c:val>
          <c:smooth val="0"/>
          <c:extLst>
            <c:ext xmlns:c16="http://schemas.microsoft.com/office/drawing/2014/chart" uri="{C3380CC4-5D6E-409C-BE32-E72D297353CC}">
              <c16:uniqueId val="{00000004-3504-41ED-9890-611888B3F7D6}"/>
            </c:ext>
          </c:extLst>
        </c:ser>
        <c:dLbls>
          <c:showLegendKey val="0"/>
          <c:showVal val="0"/>
          <c:showCatName val="0"/>
          <c:showSerName val="0"/>
          <c:showPercent val="0"/>
          <c:showBubbleSize val="0"/>
        </c:dLbls>
        <c:smooth val="0"/>
        <c:axId val="350797984"/>
        <c:axId val="350803744"/>
      </c:lineChart>
      <c:catAx>
        <c:axId val="3507979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803744"/>
        <c:crosses val="autoZero"/>
        <c:auto val="1"/>
        <c:lblAlgn val="ctr"/>
        <c:lblOffset val="100"/>
        <c:noMultiLvlLbl val="0"/>
      </c:catAx>
      <c:valAx>
        <c:axId val="35080374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797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Measure 1 – Average and Median Length</a:t>
            </a:r>
            <a:r>
              <a:rPr lang="en-US" sz="1800" b="1" baseline="0" dirty="0"/>
              <a:t> of Time Homeless</a:t>
            </a:r>
          </a:p>
          <a:p>
            <a:pPr>
              <a:defRPr sz="1800" b="1"/>
            </a:pPr>
            <a:r>
              <a:rPr lang="en-US" sz="1800" b="1" baseline="0" dirty="0"/>
              <a:t>The goal of improving this measure is to keep homeless episodes brief. </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'Maine SPM Data 2015 to 2023'!$I$3</c:f>
              <c:strCache>
                <c:ptCount val="1"/>
                <c:pt idx="0">
                  <c:v>ES-SH-TH Median (Days)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2023'!$H$4:$H$14</c:f>
              <c:strCache>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Cache>
            </c:strRef>
          </c:cat>
          <c:val>
            <c:numRef>
              <c:f>'Maine SPM Data 2015 to 2023'!$I$4:$I$14</c:f>
              <c:numCache>
                <c:formatCode>General</c:formatCode>
                <c:ptCount val="11"/>
                <c:pt idx="0">
                  <c:v>71</c:v>
                </c:pt>
                <c:pt idx="1">
                  <c:v>84</c:v>
                </c:pt>
                <c:pt idx="2" formatCode="0">
                  <c:v>87</c:v>
                </c:pt>
                <c:pt idx="3">
                  <c:v>35</c:v>
                </c:pt>
                <c:pt idx="4">
                  <c:v>88</c:v>
                </c:pt>
                <c:pt idx="5">
                  <c:v>75</c:v>
                </c:pt>
                <c:pt idx="6">
                  <c:v>58</c:v>
                </c:pt>
                <c:pt idx="7">
                  <c:v>64</c:v>
                </c:pt>
                <c:pt idx="8">
                  <c:v>60</c:v>
                </c:pt>
                <c:pt idx="9">
                  <c:v>62</c:v>
                </c:pt>
                <c:pt idx="10">
                  <c:v>57</c:v>
                </c:pt>
              </c:numCache>
            </c:numRef>
          </c:val>
          <c:extLst>
            <c:ext xmlns:c16="http://schemas.microsoft.com/office/drawing/2014/chart" uri="{C3380CC4-5D6E-409C-BE32-E72D297353CC}">
              <c16:uniqueId val="{00000000-0C80-4056-96C9-2143DF7C1292}"/>
            </c:ext>
          </c:extLst>
        </c:ser>
        <c:ser>
          <c:idx val="1"/>
          <c:order val="1"/>
          <c:tx>
            <c:strRef>
              <c:f>'Maine SPM Data 2015 to 2023'!$J$3</c:f>
              <c:strCache>
                <c:ptCount val="1"/>
                <c:pt idx="0">
                  <c:v>ES-SH-TH Avg (Days)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2023'!$H$4:$H$14</c:f>
              <c:strCache>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Cache>
            </c:strRef>
          </c:cat>
          <c:val>
            <c:numRef>
              <c:f>'Maine SPM Data 2015 to 2023'!$J$4:$J$14</c:f>
              <c:numCache>
                <c:formatCode>General</c:formatCode>
                <c:ptCount val="11"/>
                <c:pt idx="0">
                  <c:v>143</c:v>
                </c:pt>
                <c:pt idx="1">
                  <c:v>282</c:v>
                </c:pt>
                <c:pt idx="2" formatCode="0">
                  <c:v>279.60000000000002</c:v>
                </c:pt>
                <c:pt idx="3">
                  <c:v>210</c:v>
                </c:pt>
                <c:pt idx="4">
                  <c:v>267</c:v>
                </c:pt>
                <c:pt idx="5">
                  <c:v>238</c:v>
                </c:pt>
                <c:pt idx="6">
                  <c:v>192</c:v>
                </c:pt>
                <c:pt idx="7">
                  <c:v>192</c:v>
                </c:pt>
                <c:pt idx="8">
                  <c:v>171</c:v>
                </c:pt>
                <c:pt idx="9">
                  <c:v>178</c:v>
                </c:pt>
                <c:pt idx="10">
                  <c:v>150</c:v>
                </c:pt>
              </c:numCache>
            </c:numRef>
          </c:val>
          <c:extLst>
            <c:ext xmlns:c16="http://schemas.microsoft.com/office/drawing/2014/chart" uri="{C3380CC4-5D6E-409C-BE32-E72D297353CC}">
              <c16:uniqueId val="{00000001-0C80-4056-96C9-2143DF7C1292}"/>
            </c:ext>
          </c:extLst>
        </c:ser>
        <c:ser>
          <c:idx val="2"/>
          <c:order val="2"/>
          <c:tx>
            <c:strRef>
              <c:f>'Maine SPM Data 2015 to 2023'!$K$3</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2023'!$H$4:$H$14</c:f>
              <c:strCache>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Cache>
            </c:strRef>
          </c:cat>
          <c:val>
            <c:numRef>
              <c:f>'Maine SPM Data 2015 to 2023'!$K$4:$K$14</c:f>
              <c:numCache>
                <c:formatCode>General</c:formatCode>
                <c:ptCount val="11"/>
              </c:numCache>
            </c:numRef>
          </c:val>
          <c:extLst>
            <c:ext xmlns:c16="http://schemas.microsoft.com/office/drawing/2014/chart" uri="{C3380CC4-5D6E-409C-BE32-E72D297353CC}">
              <c16:uniqueId val="{00000002-0C80-4056-96C9-2143DF7C1292}"/>
            </c:ext>
          </c:extLst>
        </c:ser>
        <c:ser>
          <c:idx val="3"/>
          <c:order val="3"/>
          <c:tx>
            <c:strRef>
              <c:f>'Maine SPM Data 2015 to 2023'!$L$3</c:f>
              <c:strCache>
                <c:ptCount val="1"/>
                <c:pt idx="0">
                  <c:v>ES-SH Median (Days)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2023'!$H$4:$H$14</c:f>
              <c:strCache>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Cache>
            </c:strRef>
          </c:cat>
          <c:val>
            <c:numRef>
              <c:f>'Maine SPM Data 2015 to 2023'!$L$4:$L$14</c:f>
              <c:numCache>
                <c:formatCode>General</c:formatCode>
                <c:ptCount val="11"/>
                <c:pt idx="0">
                  <c:v>62</c:v>
                </c:pt>
                <c:pt idx="1">
                  <c:v>58</c:v>
                </c:pt>
                <c:pt idx="2" formatCode="0">
                  <c:v>58</c:v>
                </c:pt>
                <c:pt idx="3">
                  <c:v>20</c:v>
                </c:pt>
                <c:pt idx="4">
                  <c:v>49</c:v>
                </c:pt>
                <c:pt idx="5">
                  <c:v>44</c:v>
                </c:pt>
                <c:pt idx="6">
                  <c:v>41</c:v>
                </c:pt>
                <c:pt idx="7">
                  <c:v>40</c:v>
                </c:pt>
                <c:pt idx="8">
                  <c:v>38</c:v>
                </c:pt>
                <c:pt idx="9">
                  <c:v>38</c:v>
                </c:pt>
                <c:pt idx="10">
                  <c:v>33</c:v>
                </c:pt>
              </c:numCache>
            </c:numRef>
          </c:val>
          <c:extLst>
            <c:ext xmlns:c16="http://schemas.microsoft.com/office/drawing/2014/chart" uri="{C3380CC4-5D6E-409C-BE32-E72D297353CC}">
              <c16:uniqueId val="{00000003-0C80-4056-96C9-2143DF7C1292}"/>
            </c:ext>
          </c:extLst>
        </c:ser>
        <c:ser>
          <c:idx val="4"/>
          <c:order val="4"/>
          <c:tx>
            <c:strRef>
              <c:f>'Maine SPM Data 2015 to 2023'!$M$3</c:f>
              <c:strCache>
                <c:ptCount val="1"/>
                <c:pt idx="0">
                  <c:v>ES-SH Avg (Days)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2023'!$H$4:$H$14</c:f>
              <c:strCache>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Cache>
            </c:strRef>
          </c:cat>
          <c:val>
            <c:numRef>
              <c:f>'Maine SPM Data 2015 to 2023'!$M$4:$M$14</c:f>
              <c:numCache>
                <c:formatCode>General</c:formatCode>
                <c:ptCount val="11"/>
                <c:pt idx="0">
                  <c:v>105</c:v>
                </c:pt>
                <c:pt idx="1">
                  <c:v>96</c:v>
                </c:pt>
                <c:pt idx="2" formatCode="0">
                  <c:v>96.5</c:v>
                </c:pt>
                <c:pt idx="3">
                  <c:v>68</c:v>
                </c:pt>
                <c:pt idx="4">
                  <c:v>80</c:v>
                </c:pt>
                <c:pt idx="5">
                  <c:v>71</c:v>
                </c:pt>
                <c:pt idx="6">
                  <c:v>69</c:v>
                </c:pt>
                <c:pt idx="7">
                  <c:v>67</c:v>
                </c:pt>
                <c:pt idx="8">
                  <c:v>68</c:v>
                </c:pt>
                <c:pt idx="9">
                  <c:v>68</c:v>
                </c:pt>
                <c:pt idx="10">
                  <c:v>61</c:v>
                </c:pt>
              </c:numCache>
            </c:numRef>
          </c:val>
          <c:extLst>
            <c:ext xmlns:c16="http://schemas.microsoft.com/office/drawing/2014/chart" uri="{C3380CC4-5D6E-409C-BE32-E72D297353CC}">
              <c16:uniqueId val="{00000004-0C80-4056-96C9-2143DF7C1292}"/>
            </c:ext>
          </c:extLst>
        </c:ser>
        <c:ser>
          <c:idx val="5"/>
          <c:order val="5"/>
          <c:tx>
            <c:strRef>
              <c:f>'Maine SPM Data 2015 to 2023'!$N$3</c:f>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2023'!$H$4:$H$14</c:f>
              <c:strCache>
                <c:ptCount val="11"/>
                <c:pt idx="0">
                  <c:v>ME-2025</c:v>
                </c:pt>
                <c:pt idx="1">
                  <c:v>ME-2024</c:v>
                </c:pt>
                <c:pt idx="2">
                  <c:v>ME - 2023</c:v>
                </c:pt>
                <c:pt idx="3">
                  <c:v>ME - 2022</c:v>
                </c:pt>
                <c:pt idx="4">
                  <c:v>ME- 2021</c:v>
                </c:pt>
                <c:pt idx="5">
                  <c:v>ME- 2020</c:v>
                </c:pt>
                <c:pt idx="6">
                  <c:v>ME- 2019</c:v>
                </c:pt>
                <c:pt idx="7">
                  <c:v>ME - 2018</c:v>
                </c:pt>
                <c:pt idx="8">
                  <c:v>ME - 2017</c:v>
                </c:pt>
                <c:pt idx="9">
                  <c:v>ME - 2016</c:v>
                </c:pt>
                <c:pt idx="10">
                  <c:v>ME - 2015</c:v>
                </c:pt>
              </c:strCache>
            </c:strRef>
          </c:cat>
          <c:val>
            <c:numRef>
              <c:f>'Maine SPM Data 2015 to 2023'!$N$4:$N$14</c:f>
              <c:numCache>
                <c:formatCode>General</c:formatCode>
                <c:ptCount val="11"/>
              </c:numCache>
            </c:numRef>
          </c:val>
          <c:extLst>
            <c:ext xmlns:c16="http://schemas.microsoft.com/office/drawing/2014/chart" uri="{C3380CC4-5D6E-409C-BE32-E72D297353CC}">
              <c16:uniqueId val="{00000005-0C80-4056-96C9-2143DF7C1292}"/>
            </c:ext>
          </c:extLst>
        </c:ser>
        <c:dLbls>
          <c:dLblPos val="outEnd"/>
          <c:showLegendKey val="0"/>
          <c:showVal val="1"/>
          <c:showCatName val="0"/>
          <c:showSerName val="0"/>
          <c:showPercent val="0"/>
          <c:showBubbleSize val="0"/>
        </c:dLbls>
        <c:gapWidth val="219"/>
        <c:overlap val="-27"/>
        <c:axId val="490692648"/>
        <c:axId val="490693304"/>
      </c:barChart>
      <c:catAx>
        <c:axId val="490692648"/>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90693304"/>
        <c:crosses val="autoZero"/>
        <c:auto val="1"/>
        <c:lblAlgn val="ctr"/>
        <c:lblOffset val="100"/>
        <c:noMultiLvlLbl val="0"/>
      </c:catAx>
      <c:valAx>
        <c:axId val="49069330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692648"/>
        <c:crosses val="autoZero"/>
        <c:crossBetween val="between"/>
      </c:valAx>
      <c:spPr>
        <a:noFill/>
        <a:ln>
          <a:noFill/>
        </a:ln>
        <a:effectLst/>
      </c:spPr>
    </c:plotArea>
    <c:legend>
      <c:legendPos val="b"/>
      <c:legendEntry>
        <c:idx val="2"/>
        <c:delete val="1"/>
      </c:legendEntry>
      <c:legendEntry>
        <c:idx val="5"/>
        <c:delete val="1"/>
      </c:legendEntry>
      <c:layout>
        <c:manualLayout>
          <c:xMode val="edge"/>
          <c:yMode val="edge"/>
          <c:x val="9.418174563087299E-2"/>
          <c:y val="0.93881492085513008"/>
          <c:w val="0.81451160602506156"/>
          <c:h val="3.78888795603757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Measure 2:</a:t>
            </a:r>
            <a:r>
              <a:rPr lang="en-US" sz="1600" b="1" baseline="0" dirty="0"/>
              <a:t> </a:t>
            </a:r>
            <a:r>
              <a:rPr lang="en-US" sz="1600" b="1" dirty="0"/>
              <a:t>Exits from ES to PH and Returns to ES</a:t>
            </a:r>
          </a:p>
          <a:p>
            <a:pPr>
              <a:defRPr sz="1600" b="1"/>
            </a:pPr>
            <a:r>
              <a:rPr lang="en-US" sz="1600" b="1" dirty="0"/>
              <a:t>The</a:t>
            </a:r>
            <a:r>
              <a:rPr lang="en-US" sz="1600" b="1" baseline="0" dirty="0"/>
              <a:t> goal of improving Measure 2 is to make homelessness a one time occurrence.</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'Maine SPM Data 2015 to 2023'!$X$3</c:f>
              <c:strCache>
                <c:ptCount val="1"/>
                <c:pt idx="0">
                  <c:v>blank</c:v>
                </c:pt>
              </c:strCache>
            </c:strRef>
          </c:tx>
          <c:spPr>
            <a:solidFill>
              <a:schemeClr val="accent1"/>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2023'!$X$4:$X$11</c:f>
              <c:numCache>
                <c:formatCode>General</c:formatCode>
                <c:ptCount val="8"/>
                <c:pt idx="0" formatCode="0">
                  <c:v>1</c:v>
                </c:pt>
              </c:numCache>
            </c:numRef>
          </c:val>
          <c:extLst>
            <c:ext xmlns:c16="http://schemas.microsoft.com/office/drawing/2014/chart" uri="{C3380CC4-5D6E-409C-BE32-E72D297353CC}">
              <c16:uniqueId val="{00000000-684E-406F-85A0-A9298D272A40}"/>
            </c:ext>
          </c:extLst>
        </c:ser>
        <c:ser>
          <c:idx val="1"/>
          <c:order val="1"/>
          <c:tx>
            <c:strRef>
              <c:f>'Maine SPM Data 2015 to 2023'!$Y$3</c:f>
              <c:strCache>
                <c:ptCount val="1"/>
                <c:pt idx="0">
                  <c:v>blank 1</c:v>
                </c:pt>
              </c:strCache>
            </c:strRef>
          </c:tx>
          <c:spPr>
            <a:solidFill>
              <a:schemeClr val="accent2"/>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2023'!$Y$4:$Y$11</c:f>
              <c:numCache>
                <c:formatCode>General</c:formatCode>
                <c:ptCount val="8"/>
                <c:pt idx="0" formatCode="0">
                  <c:v>1</c:v>
                </c:pt>
              </c:numCache>
            </c:numRef>
          </c:val>
          <c:extLst>
            <c:ext xmlns:c16="http://schemas.microsoft.com/office/drawing/2014/chart" uri="{C3380CC4-5D6E-409C-BE32-E72D297353CC}">
              <c16:uniqueId val="{00000001-684E-406F-85A0-A9298D272A40}"/>
            </c:ext>
          </c:extLst>
        </c:ser>
        <c:ser>
          <c:idx val="2"/>
          <c:order val="2"/>
          <c:tx>
            <c:strRef>
              <c:f>'Maine SPM Data 2015 to 2023'!$Z$3</c:f>
              <c:strCache>
                <c:ptCount val="1"/>
                <c:pt idx="0">
                  <c:v>blank2</c:v>
                </c:pt>
              </c:strCache>
            </c:strRef>
          </c:tx>
          <c:spPr>
            <a:solidFill>
              <a:schemeClr val="accent3"/>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2023'!$Z$4:$Z$11</c:f>
              <c:numCache>
                <c:formatCode>General</c:formatCode>
                <c:ptCount val="8"/>
                <c:pt idx="0" formatCode="0">
                  <c:v>1</c:v>
                </c:pt>
              </c:numCache>
            </c:numRef>
          </c:val>
          <c:extLst>
            <c:ext xmlns:c16="http://schemas.microsoft.com/office/drawing/2014/chart" uri="{C3380CC4-5D6E-409C-BE32-E72D297353CC}">
              <c16:uniqueId val="{00000002-684E-406F-85A0-A9298D272A40}"/>
            </c:ext>
          </c:extLst>
        </c:ser>
        <c:ser>
          <c:idx val="3"/>
          <c:order val="3"/>
          <c:tx>
            <c:strRef>
              <c:f>'Maine SPM Data 2015 to 2023'!$AA$3</c:f>
              <c:strCache>
                <c:ptCount val="1"/>
                <c:pt idx="0">
                  <c:v>blank5</c:v>
                </c:pt>
              </c:strCache>
            </c:strRef>
          </c:tx>
          <c:spPr>
            <a:solidFill>
              <a:schemeClr val="accent4"/>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2023'!$AA$4:$AA$11</c:f>
              <c:numCache>
                <c:formatCode>General</c:formatCode>
                <c:ptCount val="8"/>
                <c:pt idx="0" formatCode="0">
                  <c:v>1</c:v>
                </c:pt>
              </c:numCache>
            </c:numRef>
          </c:val>
          <c:extLst>
            <c:ext xmlns:c16="http://schemas.microsoft.com/office/drawing/2014/chart" uri="{C3380CC4-5D6E-409C-BE32-E72D297353CC}">
              <c16:uniqueId val="{00000003-684E-406F-85A0-A9298D272A40}"/>
            </c:ext>
          </c:extLst>
        </c:ser>
        <c:ser>
          <c:idx val="4"/>
          <c:order val="4"/>
          <c:tx>
            <c:strRef>
              <c:f>'Maine SPM Data 2015 to 2023'!$AB$3</c:f>
              <c:strCache>
                <c:ptCount val="1"/>
                <c:pt idx="0">
                  <c:v>blank 3</c:v>
                </c:pt>
              </c:strCache>
            </c:strRef>
          </c:tx>
          <c:spPr>
            <a:solidFill>
              <a:schemeClr val="accent5"/>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2023'!$AB$4:$AB$11</c:f>
              <c:numCache>
                <c:formatCode>General</c:formatCode>
                <c:ptCount val="8"/>
                <c:pt idx="0" formatCode="0">
                  <c:v>1</c:v>
                </c:pt>
              </c:numCache>
            </c:numRef>
          </c:val>
          <c:extLst>
            <c:ext xmlns:c16="http://schemas.microsoft.com/office/drawing/2014/chart" uri="{C3380CC4-5D6E-409C-BE32-E72D297353CC}">
              <c16:uniqueId val="{00000004-684E-406F-85A0-A9298D272A40}"/>
            </c:ext>
          </c:extLst>
        </c:ser>
        <c:ser>
          <c:idx val="5"/>
          <c:order val="5"/>
          <c:tx>
            <c:strRef>
              <c:f>'Maine SPM Data 2015 to 2023'!$AC$3</c:f>
              <c:strCache>
                <c:ptCount val="1"/>
                <c:pt idx="0">
                  <c:v>actual order next column is reversed order so they show up correctly in the graph when horizonatl axis is flipped</c:v>
                </c:pt>
              </c:strCache>
            </c:strRef>
          </c:tx>
          <c:spPr>
            <a:solidFill>
              <a:schemeClr val="accent6"/>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2023'!$AC$4:$AC$11</c:f>
              <c:numCache>
                <c:formatCode>0%</c:formatCode>
                <c:ptCount val="8"/>
                <c:pt idx="0">
                  <c:v>0.19</c:v>
                </c:pt>
                <c:pt idx="1">
                  <c:v>0.17</c:v>
                </c:pt>
                <c:pt idx="2">
                  <c:v>0.17676266137040714</c:v>
                </c:pt>
                <c:pt idx="3">
                  <c:v>0.19619205298013245</c:v>
                </c:pt>
                <c:pt idx="4">
                  <c:v>0.21</c:v>
                </c:pt>
                <c:pt idx="5">
                  <c:v>0.1115811739820201</c:v>
                </c:pt>
                <c:pt idx="6">
                  <c:v>0.18161683277962348</c:v>
                </c:pt>
                <c:pt idx="7">
                  <c:v>0.21988427143608627</c:v>
                </c:pt>
              </c:numCache>
            </c:numRef>
          </c:val>
          <c:extLst>
            <c:ext xmlns:c16="http://schemas.microsoft.com/office/drawing/2014/chart" uri="{C3380CC4-5D6E-409C-BE32-E72D297353CC}">
              <c16:uniqueId val="{00000005-684E-406F-85A0-A9298D272A40}"/>
            </c:ext>
          </c:extLst>
        </c:ser>
        <c:ser>
          <c:idx val="7"/>
          <c:order val="7"/>
          <c:tx>
            <c:strRef>
              <c:f>'Maine SPM Data 2015 to 2023'!$AE$3</c:f>
              <c:strCache>
                <c:ptCount val="1"/>
                <c:pt idx="0">
                  <c:v>Total Returns in 24 mths</c:v>
                </c:pt>
              </c:strCache>
            </c:strRef>
          </c:tx>
          <c:spPr>
            <a:solidFill>
              <a:schemeClr val="accent2">
                <a:lumMod val="60000"/>
              </a:schemeClr>
            </a:solidFill>
            <a:ln>
              <a:noFill/>
            </a:ln>
            <a:effectLst/>
          </c:spPr>
          <c:invertIfNegative val="0"/>
          <c:dLbls>
            <c:dLbl>
              <c:idx val="0"/>
              <c:layout>
                <c:manualLayout>
                  <c:x val="1.1117266528024007E-2"/>
                  <c:y val="-9.22340271646026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4E-406F-85A0-A9298D272A40}"/>
                </c:ext>
              </c:extLst>
            </c:dLbl>
            <c:dLbl>
              <c:idx val="1"/>
              <c:layout>
                <c:manualLayout>
                  <c:x val="7.9409046628742073E-3"/>
                  <c:y val="-2.5155025270897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E-406F-85A0-A9298D272A40}"/>
                </c:ext>
              </c:extLst>
            </c:dLbl>
            <c:dLbl>
              <c:idx val="2"/>
              <c:layout>
                <c:manualLayout>
                  <c:x val="9.529085595449049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E-406F-85A0-A9298D272A40}"/>
                </c:ext>
              </c:extLst>
            </c:dLbl>
            <c:dLbl>
              <c:idx val="3"/>
              <c:layout>
                <c:manualLayout>
                  <c:x val="9.529210649065846E-3"/>
                  <c:y val="9.22340271646026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4E-406F-85A0-A9298D272A40}"/>
                </c:ext>
              </c:extLst>
            </c:dLbl>
            <c:dLbl>
              <c:idx val="4"/>
              <c:layout>
                <c:manualLayout>
                  <c:x val="9.529210649065846E-3"/>
                  <c:y val="5.03100505417927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E-406F-85A0-A9298D272A40}"/>
                </c:ext>
              </c:extLst>
            </c:dLbl>
            <c:dLbl>
              <c:idx val="5"/>
              <c:layout>
                <c:manualLayout>
                  <c:x val="9.5290855954490491E-3"/>
                  <c:y val="-2.5155025270897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E-406F-85A0-A9298D272A40}"/>
                </c:ext>
              </c:extLst>
            </c:dLbl>
            <c:dLbl>
              <c:idx val="6"/>
              <c:layout>
                <c:manualLayout>
                  <c:x val="1.2705697567832238E-2"/>
                  <c:y val="-9.22340271646026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E-406F-85A0-A9298D272A40}"/>
                </c:ext>
              </c:extLst>
            </c:dLbl>
            <c:dLbl>
              <c:idx val="7"/>
              <c:layout>
                <c:manualLayout>
                  <c:x val="9.529210649065787E-3"/>
                  <c:y val="5.03100505417927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E-406F-85A0-A9298D272A4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2023'!$AE$4:$AE$11</c:f>
              <c:numCache>
                <c:formatCode>General</c:formatCode>
                <c:ptCount val="8"/>
                <c:pt idx="0">
                  <c:v>176</c:v>
                </c:pt>
                <c:pt idx="1">
                  <c:v>164</c:v>
                </c:pt>
                <c:pt idx="2" formatCode="0">
                  <c:v>178</c:v>
                </c:pt>
                <c:pt idx="3">
                  <c:v>237</c:v>
                </c:pt>
                <c:pt idx="4">
                  <c:v>395</c:v>
                </c:pt>
                <c:pt idx="5">
                  <c:v>211</c:v>
                </c:pt>
                <c:pt idx="6">
                  <c:v>328</c:v>
                </c:pt>
                <c:pt idx="7">
                  <c:v>418</c:v>
                </c:pt>
              </c:numCache>
            </c:numRef>
          </c:val>
          <c:extLst>
            <c:ext xmlns:c16="http://schemas.microsoft.com/office/drawing/2014/chart" uri="{C3380CC4-5D6E-409C-BE32-E72D297353CC}">
              <c16:uniqueId val="{0000000E-684E-406F-85A0-A9298D272A40}"/>
            </c:ext>
          </c:extLst>
        </c:ser>
        <c:ser>
          <c:idx val="8"/>
          <c:order val="8"/>
          <c:tx>
            <c:strRef>
              <c:f>'Maine SPM Data 2015 to 2023'!$AF$3</c:f>
              <c:strCache>
                <c:ptCount val="1"/>
                <c:pt idx="0">
                  <c:v>Total Returns in 12 mths</c:v>
                </c:pt>
              </c:strCache>
            </c:strRef>
          </c:tx>
          <c:spPr>
            <a:solidFill>
              <a:schemeClr val="accent3">
                <a:lumMod val="60000"/>
              </a:schemeClr>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2023'!$AF$4:$AF$11</c:f>
              <c:numCache>
                <c:formatCode>General</c:formatCode>
                <c:ptCount val="8"/>
                <c:pt idx="0">
                  <c:v>141</c:v>
                </c:pt>
                <c:pt idx="1">
                  <c:v>129</c:v>
                </c:pt>
                <c:pt idx="2" formatCode="0">
                  <c:v>131</c:v>
                </c:pt>
                <c:pt idx="3">
                  <c:v>180</c:v>
                </c:pt>
                <c:pt idx="4">
                  <c:v>336</c:v>
                </c:pt>
                <c:pt idx="5">
                  <c:v>185</c:v>
                </c:pt>
                <c:pt idx="6">
                  <c:v>231</c:v>
                </c:pt>
                <c:pt idx="7">
                  <c:v>319</c:v>
                </c:pt>
              </c:numCache>
            </c:numRef>
          </c:val>
          <c:extLst>
            <c:ext xmlns:c16="http://schemas.microsoft.com/office/drawing/2014/chart" uri="{C3380CC4-5D6E-409C-BE32-E72D297353CC}">
              <c16:uniqueId val="{0000000F-684E-406F-85A0-A9298D272A40}"/>
            </c:ext>
          </c:extLst>
        </c:ser>
        <c:ser>
          <c:idx val="9"/>
          <c:order val="9"/>
          <c:tx>
            <c:strRef>
              <c:f>'Maine SPM Data 2015 to 2023'!$AG$3</c:f>
              <c:strCache>
                <c:ptCount val="1"/>
                <c:pt idx="0">
                  <c:v>Total Returns in 6 mths</c:v>
                </c:pt>
              </c:strCache>
            </c:strRef>
          </c:tx>
          <c:spPr>
            <a:solidFill>
              <a:schemeClr val="accent4">
                <a:lumMod val="60000"/>
              </a:schemeClr>
            </a:solidFill>
            <a:ln>
              <a:noFill/>
            </a:ln>
            <a:effectLst/>
          </c:spPr>
          <c:invertIfNegative val="0"/>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2023'!$AG$4:$AG$11</c:f>
              <c:numCache>
                <c:formatCode>General</c:formatCode>
                <c:ptCount val="8"/>
                <c:pt idx="0">
                  <c:v>85</c:v>
                </c:pt>
                <c:pt idx="1">
                  <c:v>82</c:v>
                </c:pt>
                <c:pt idx="2" formatCode="0">
                  <c:v>93</c:v>
                </c:pt>
                <c:pt idx="3">
                  <c:v>153</c:v>
                </c:pt>
                <c:pt idx="4">
                  <c:v>199</c:v>
                </c:pt>
                <c:pt idx="5">
                  <c:v>146</c:v>
                </c:pt>
                <c:pt idx="6">
                  <c:v>161</c:v>
                </c:pt>
                <c:pt idx="7">
                  <c:v>225</c:v>
                </c:pt>
              </c:numCache>
            </c:numRef>
          </c:val>
          <c:extLst>
            <c:ext xmlns:c16="http://schemas.microsoft.com/office/drawing/2014/chart" uri="{C3380CC4-5D6E-409C-BE32-E72D297353CC}">
              <c16:uniqueId val="{00000010-684E-406F-85A0-A9298D272A40}"/>
            </c:ext>
          </c:extLst>
        </c:ser>
        <c:ser>
          <c:idx val="10"/>
          <c:order val="10"/>
          <c:tx>
            <c:strRef>
              <c:f>'Maine SPM Data 2015 to 2023'!$AH$3</c:f>
              <c:strCache>
                <c:ptCount val="1"/>
                <c:pt idx="0">
                  <c:v>Total Persons Exited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2023'!$AH$4:$AH$11</c:f>
              <c:numCache>
                <c:formatCode>General</c:formatCode>
                <c:ptCount val="8"/>
                <c:pt idx="0">
                  <c:v>933</c:v>
                </c:pt>
                <c:pt idx="1">
                  <c:v>979</c:v>
                </c:pt>
                <c:pt idx="2" formatCode="0">
                  <c:v>1007</c:v>
                </c:pt>
                <c:pt idx="3">
                  <c:v>1208</c:v>
                </c:pt>
                <c:pt idx="4">
                  <c:v>1890</c:v>
                </c:pt>
                <c:pt idx="5">
                  <c:v>1891</c:v>
                </c:pt>
                <c:pt idx="6">
                  <c:v>1806</c:v>
                </c:pt>
                <c:pt idx="7">
                  <c:v>1901</c:v>
                </c:pt>
              </c:numCache>
            </c:numRef>
          </c:val>
          <c:extLst>
            <c:ext xmlns:c16="http://schemas.microsoft.com/office/drawing/2014/chart" uri="{C3380CC4-5D6E-409C-BE32-E72D297353CC}">
              <c16:uniqueId val="{00000011-684E-406F-85A0-A9298D272A40}"/>
            </c:ext>
          </c:extLst>
        </c:ser>
        <c:dLbls>
          <c:showLegendKey val="0"/>
          <c:showVal val="0"/>
          <c:showCatName val="0"/>
          <c:showSerName val="0"/>
          <c:showPercent val="0"/>
          <c:showBubbleSize val="0"/>
        </c:dLbls>
        <c:gapWidth val="219"/>
        <c:overlap val="-27"/>
        <c:axId val="704084992"/>
        <c:axId val="704085320"/>
      </c:barChart>
      <c:barChart>
        <c:barDir val="col"/>
        <c:grouping val="clustered"/>
        <c:varyColors val="0"/>
        <c:ser>
          <c:idx val="6"/>
          <c:order val="6"/>
          <c:tx>
            <c:strRef>
              <c:f>'Maine SPM Data 2015 to 2023'!$AD$3</c:f>
              <c:strCache>
                <c:ptCount val="1"/>
                <c:pt idx="0">
                  <c:v>Percent Returns in 24 mths</c:v>
                </c:pt>
              </c:strCache>
            </c:strRef>
          </c:tx>
          <c:spPr>
            <a:solidFill>
              <a:schemeClr val="accent6">
                <a:lumMod val="75000"/>
              </a:schemeClr>
            </a:solidFill>
            <a:ln>
              <a:solidFill>
                <a:schemeClr val="accent6">
                  <a:lumMod val="75000"/>
                </a:schemeClr>
              </a:solidFill>
            </a:ln>
            <a:effectLst/>
          </c:spPr>
          <c:invertIfNegative val="0"/>
          <c:dLbls>
            <c:dLbl>
              <c:idx val="0"/>
              <c:layout>
                <c:manualLayout>
                  <c:x val="3.17636186514968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4E-406F-85A0-A9298D272A40}"/>
                </c:ext>
              </c:extLst>
            </c:dLbl>
            <c:dLbl>
              <c:idx val="1"/>
              <c:layout>
                <c:manualLayout>
                  <c:x val="2.8587256786347146E-2"/>
                  <c:y val="-1.2577512635448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84E-406F-85A0-A9298D272A40}"/>
                </c:ext>
              </c:extLst>
            </c:dLbl>
            <c:dLbl>
              <c:idx val="2"/>
              <c:layout>
                <c:manualLayout>
                  <c:x val="2.064635212347294E-2"/>
                  <c:y val="-1.2577512635448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84E-406F-85A0-A9298D272A40}"/>
                </c:ext>
              </c:extLst>
            </c:dLbl>
            <c:dLbl>
              <c:idx val="3"/>
              <c:layout>
                <c:manualLayout>
                  <c:x val="2.5410894921197462E-2"/>
                  <c:y val="-1.2577512635448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84E-406F-85A0-A9298D272A40}"/>
                </c:ext>
              </c:extLst>
            </c:dLbl>
            <c:dLbl>
              <c:idx val="4"/>
              <c:layout>
                <c:manualLayout>
                  <c:x val="2.5410894921197347E-2"/>
                  <c:y val="-1.2577512635448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84E-406F-85A0-A9298D272A40}"/>
                </c:ext>
              </c:extLst>
            </c:dLbl>
            <c:dLbl>
              <c:idx val="5"/>
              <c:layout>
                <c:manualLayout>
                  <c:x val="2.3822713988622506E-2"/>
                  <c:y val="-1.5093015162538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84E-406F-85A0-A9298D272A40}"/>
                </c:ext>
              </c:extLst>
            </c:dLbl>
            <c:dLbl>
              <c:idx val="6"/>
              <c:layout>
                <c:manualLayout>
                  <c:x val="2.6999075853772304E-2"/>
                  <c:y val="-1.5093015162538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84E-406F-85A0-A9298D272A40}"/>
                </c:ext>
              </c:extLst>
            </c:dLbl>
            <c:dLbl>
              <c:idx val="7"/>
              <c:layout>
                <c:manualLayout>
                  <c:x val="2.6999075853772189E-2"/>
                  <c:y val="-7.5465075812691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84E-406F-85A0-A9298D272A4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 SPM Data 2015 to 2023'!$W$4:$W$11</c:f>
              <c:strCache>
                <c:ptCount val="8"/>
                <c:pt idx="0">
                  <c:v>ME-2025</c:v>
                </c:pt>
                <c:pt idx="1">
                  <c:v>ME-2024</c:v>
                </c:pt>
                <c:pt idx="2">
                  <c:v>ME - 2023</c:v>
                </c:pt>
                <c:pt idx="3">
                  <c:v>ME - 2022</c:v>
                </c:pt>
                <c:pt idx="4">
                  <c:v>ME- 2021</c:v>
                </c:pt>
                <c:pt idx="5">
                  <c:v>ME- 2020</c:v>
                </c:pt>
                <c:pt idx="6">
                  <c:v>ME- 2019</c:v>
                </c:pt>
                <c:pt idx="7">
                  <c:v>ME - 2018</c:v>
                </c:pt>
              </c:strCache>
            </c:strRef>
          </c:cat>
          <c:val>
            <c:numRef>
              <c:f>'Maine SPM Data 2015 to 2023'!$AD$4:$AD$11</c:f>
              <c:numCache>
                <c:formatCode>0%</c:formatCode>
                <c:ptCount val="8"/>
                <c:pt idx="0">
                  <c:v>0.22</c:v>
                </c:pt>
                <c:pt idx="1">
                  <c:v>0.18</c:v>
                </c:pt>
                <c:pt idx="2">
                  <c:v>0.11</c:v>
                </c:pt>
                <c:pt idx="3">
                  <c:v>0.21</c:v>
                </c:pt>
                <c:pt idx="4">
                  <c:v>0.2</c:v>
                </c:pt>
                <c:pt idx="5">
                  <c:v>0.18</c:v>
                </c:pt>
                <c:pt idx="6">
                  <c:v>0.17</c:v>
                </c:pt>
                <c:pt idx="7">
                  <c:v>0.19</c:v>
                </c:pt>
              </c:numCache>
            </c:numRef>
          </c:val>
          <c:extLst>
            <c:ext xmlns:c16="http://schemas.microsoft.com/office/drawing/2014/chart" uri="{C3380CC4-5D6E-409C-BE32-E72D297353CC}">
              <c16:uniqueId val="{0000001A-684E-406F-85A0-A9298D272A40}"/>
            </c:ext>
          </c:extLst>
        </c:ser>
        <c:dLbls>
          <c:showLegendKey val="0"/>
          <c:showVal val="0"/>
          <c:showCatName val="0"/>
          <c:showSerName val="0"/>
          <c:showPercent val="0"/>
          <c:showBubbleSize val="0"/>
        </c:dLbls>
        <c:gapWidth val="500"/>
        <c:overlap val="-27"/>
        <c:axId val="716335504"/>
        <c:axId val="716334192"/>
      </c:barChart>
      <c:catAx>
        <c:axId val="7040849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04085320"/>
        <c:crosses val="autoZero"/>
        <c:auto val="1"/>
        <c:lblAlgn val="ctr"/>
        <c:lblOffset val="100"/>
        <c:noMultiLvlLbl val="0"/>
      </c:catAx>
      <c:valAx>
        <c:axId val="704085320"/>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84992"/>
        <c:crosses val="autoZero"/>
        <c:crossBetween val="between"/>
      </c:valAx>
      <c:valAx>
        <c:axId val="71633419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335504"/>
        <c:crosses val="autoZero"/>
        <c:crossBetween val="between"/>
      </c:valAx>
      <c:catAx>
        <c:axId val="716335504"/>
        <c:scaling>
          <c:orientation val="minMax"/>
        </c:scaling>
        <c:delete val="1"/>
        <c:axPos val="b"/>
        <c:numFmt formatCode="General" sourceLinked="1"/>
        <c:majorTickMark val="out"/>
        <c:minorTickMark val="none"/>
        <c:tickLblPos val="nextTo"/>
        <c:crossAx val="716334192"/>
        <c:crosses val="autoZero"/>
        <c:auto val="1"/>
        <c:lblAlgn val="ctr"/>
        <c:lblOffset val="100"/>
        <c:noMultiLvlLbl val="0"/>
      </c:cat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0.08031</cdr:x>
      <cdr:y>0.19369</cdr:y>
    </cdr:from>
    <cdr:to>
      <cdr:x>0.12485</cdr:x>
      <cdr:y>0.2332</cdr:y>
    </cdr:to>
    <cdr:sp macro="" textlink="">
      <cdr:nvSpPr>
        <cdr:cNvPr id="2" name="TextBox 1"/>
        <cdr:cNvSpPr txBox="1"/>
      </cdr:nvSpPr>
      <cdr:spPr>
        <a:xfrm xmlns:a="http://schemas.openxmlformats.org/drawingml/2006/main">
          <a:off x="864340" y="1175057"/>
          <a:ext cx="479394" cy="2396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356</a:t>
          </a:r>
        </a:p>
      </cdr:txBody>
    </cdr:sp>
  </cdr:relSizeAnchor>
  <cdr:relSizeAnchor xmlns:cdr="http://schemas.openxmlformats.org/drawingml/2006/chartDrawing">
    <cdr:from>
      <cdr:x>0.14134</cdr:x>
      <cdr:y>0.30491</cdr:y>
    </cdr:from>
    <cdr:to>
      <cdr:x>0.16609</cdr:x>
      <cdr:y>0.33878</cdr:y>
    </cdr:to>
    <cdr:sp macro="" textlink="">
      <cdr:nvSpPr>
        <cdr:cNvPr id="3" name="TextBox 2"/>
        <cdr:cNvSpPr txBox="1"/>
      </cdr:nvSpPr>
      <cdr:spPr>
        <a:xfrm xmlns:a="http://schemas.openxmlformats.org/drawingml/2006/main">
          <a:off x="1521287" y="1849761"/>
          <a:ext cx="266330" cy="205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0.1364</cdr:x>
      <cdr:y>0.29174</cdr:y>
    </cdr:from>
    <cdr:to>
      <cdr:x>0.17021</cdr:x>
      <cdr:y>0.33271</cdr:y>
    </cdr:to>
    <cdr:sp macro="" textlink="">
      <cdr:nvSpPr>
        <cdr:cNvPr id="4" name="TextBox 3"/>
        <cdr:cNvSpPr txBox="1"/>
      </cdr:nvSpPr>
      <cdr:spPr>
        <a:xfrm xmlns:a="http://schemas.openxmlformats.org/drawingml/2006/main">
          <a:off x="1468021" y="1769862"/>
          <a:ext cx="363985" cy="248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0.13245</cdr:x>
      <cdr:y>0.28837</cdr:y>
    </cdr:from>
    <cdr:to>
      <cdr:x>0.17847</cdr:x>
      <cdr:y>0.32448</cdr:y>
    </cdr:to>
    <cdr:sp macro="" textlink="">
      <cdr:nvSpPr>
        <cdr:cNvPr id="5" name="TextBox 4"/>
        <cdr:cNvSpPr txBox="1"/>
      </cdr:nvSpPr>
      <cdr:spPr>
        <a:xfrm xmlns:a="http://schemas.openxmlformats.org/drawingml/2006/main">
          <a:off x="1425575" y="1749425"/>
          <a:ext cx="4953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285</a:t>
          </a:r>
        </a:p>
      </cdr:txBody>
    </cdr:sp>
  </cdr:relSizeAnchor>
  <cdr:relSizeAnchor xmlns:cdr="http://schemas.openxmlformats.org/drawingml/2006/chartDrawing">
    <cdr:from>
      <cdr:x>0.18644</cdr:x>
      <cdr:y>0.25226</cdr:y>
    </cdr:from>
    <cdr:to>
      <cdr:x>0.23511</cdr:x>
      <cdr:y>0.29779</cdr:y>
    </cdr:to>
    <cdr:sp macro="" textlink="">
      <cdr:nvSpPr>
        <cdr:cNvPr id="6" name="TextBox 5"/>
        <cdr:cNvSpPr txBox="1"/>
      </cdr:nvSpPr>
      <cdr:spPr>
        <a:xfrm xmlns:a="http://schemas.openxmlformats.org/drawingml/2006/main">
          <a:off x="2006600" y="1530350"/>
          <a:ext cx="52387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0.19175</cdr:x>
      <cdr:y>0.23185</cdr:y>
    </cdr:from>
    <cdr:to>
      <cdr:x>0.23865</cdr:x>
      <cdr:y>0.27424</cdr:y>
    </cdr:to>
    <cdr:sp macro="" textlink="">
      <cdr:nvSpPr>
        <cdr:cNvPr id="7" name="TextBox 6"/>
        <cdr:cNvSpPr txBox="1"/>
      </cdr:nvSpPr>
      <cdr:spPr>
        <a:xfrm xmlns:a="http://schemas.openxmlformats.org/drawingml/2006/main">
          <a:off x="2063750" y="1406525"/>
          <a:ext cx="50482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318</a:t>
          </a:r>
        </a:p>
      </cdr:txBody>
    </cdr:sp>
  </cdr:relSizeAnchor>
  <cdr:relSizeAnchor xmlns:cdr="http://schemas.openxmlformats.org/drawingml/2006/chartDrawing">
    <cdr:from>
      <cdr:x>0.24307</cdr:x>
      <cdr:y>0.35431</cdr:y>
    </cdr:from>
    <cdr:to>
      <cdr:x>0.28644</cdr:x>
      <cdr:y>0.39199</cdr:y>
    </cdr:to>
    <cdr:sp macro="" textlink="">
      <cdr:nvSpPr>
        <cdr:cNvPr id="8" name="TextBox 7"/>
        <cdr:cNvSpPr txBox="1"/>
      </cdr:nvSpPr>
      <cdr:spPr>
        <a:xfrm xmlns:a="http://schemas.openxmlformats.org/drawingml/2006/main">
          <a:off x="2616200" y="2149475"/>
          <a:ext cx="4667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255</a:t>
          </a:r>
        </a:p>
      </cdr:txBody>
    </cdr:sp>
  </cdr:relSizeAnchor>
  <cdr:relSizeAnchor xmlns:cdr="http://schemas.openxmlformats.org/drawingml/2006/chartDrawing">
    <cdr:from>
      <cdr:x>0.29617</cdr:x>
      <cdr:y>0.33233</cdr:y>
    </cdr:from>
    <cdr:to>
      <cdr:x>0.33511</cdr:x>
      <cdr:y>0.37315</cdr:y>
    </cdr:to>
    <cdr:sp macro="" textlink="">
      <cdr:nvSpPr>
        <cdr:cNvPr id="9" name="TextBox 8"/>
        <cdr:cNvSpPr txBox="1"/>
      </cdr:nvSpPr>
      <cdr:spPr>
        <a:xfrm xmlns:a="http://schemas.openxmlformats.org/drawingml/2006/main">
          <a:off x="3187700" y="2016125"/>
          <a:ext cx="4191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271</a:t>
          </a:r>
        </a:p>
      </cdr:txBody>
    </cdr:sp>
  </cdr:relSizeAnchor>
  <cdr:relSizeAnchor xmlns:cdr="http://schemas.openxmlformats.org/drawingml/2006/chartDrawing">
    <cdr:from>
      <cdr:x>0.35547</cdr:x>
      <cdr:y>0.17375</cdr:y>
    </cdr:from>
    <cdr:to>
      <cdr:x>0.39883</cdr:x>
      <cdr:y>0.21143</cdr:y>
    </cdr:to>
    <cdr:sp macro="" textlink="">
      <cdr:nvSpPr>
        <cdr:cNvPr id="10" name="TextBox 9"/>
        <cdr:cNvSpPr txBox="1"/>
      </cdr:nvSpPr>
      <cdr:spPr>
        <a:xfrm xmlns:a="http://schemas.openxmlformats.org/drawingml/2006/main">
          <a:off x="3825875" y="1054100"/>
          <a:ext cx="4667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366</a:t>
          </a:r>
        </a:p>
      </cdr:txBody>
    </cdr:sp>
  </cdr:relSizeAnchor>
  <cdr:relSizeAnchor xmlns:cdr="http://schemas.openxmlformats.org/drawingml/2006/chartDrawing">
    <cdr:from>
      <cdr:x>0.41211</cdr:x>
      <cdr:y>0.28366</cdr:y>
    </cdr:from>
    <cdr:to>
      <cdr:x>0.45547</cdr:x>
      <cdr:y>0.32291</cdr:y>
    </cdr:to>
    <cdr:sp macro="" textlink="">
      <cdr:nvSpPr>
        <cdr:cNvPr id="11" name="TextBox 10"/>
        <cdr:cNvSpPr txBox="1"/>
      </cdr:nvSpPr>
      <cdr:spPr>
        <a:xfrm xmlns:a="http://schemas.openxmlformats.org/drawingml/2006/main">
          <a:off x="4435475" y="1720850"/>
          <a:ext cx="4667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302</a:t>
          </a:r>
        </a:p>
      </cdr:txBody>
    </cdr:sp>
  </cdr:relSizeAnchor>
  <cdr:relSizeAnchor xmlns:cdr="http://schemas.openxmlformats.org/drawingml/2006/chartDrawing">
    <cdr:from>
      <cdr:x>0.46344</cdr:x>
      <cdr:y>0.1973</cdr:y>
    </cdr:from>
    <cdr:to>
      <cdr:x>0.5068</cdr:x>
      <cdr:y>0.23028</cdr:y>
    </cdr:to>
    <cdr:sp macro="" textlink="">
      <cdr:nvSpPr>
        <cdr:cNvPr id="12" name="TextBox 11"/>
        <cdr:cNvSpPr txBox="1"/>
      </cdr:nvSpPr>
      <cdr:spPr>
        <a:xfrm xmlns:a="http://schemas.openxmlformats.org/drawingml/2006/main">
          <a:off x="4987925" y="1196975"/>
          <a:ext cx="46672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355</a:t>
          </a:r>
        </a:p>
      </cdr:txBody>
    </cdr:sp>
  </cdr:relSizeAnchor>
  <cdr:relSizeAnchor xmlns:cdr="http://schemas.openxmlformats.org/drawingml/2006/chartDrawing">
    <cdr:from>
      <cdr:x>0.52096</cdr:x>
      <cdr:y>0.40141</cdr:y>
    </cdr:from>
    <cdr:to>
      <cdr:x>0.56432</cdr:x>
      <cdr:y>0.43595</cdr:y>
    </cdr:to>
    <cdr:sp macro="" textlink="">
      <cdr:nvSpPr>
        <cdr:cNvPr id="13" name="TextBox 12"/>
        <cdr:cNvSpPr txBox="1"/>
      </cdr:nvSpPr>
      <cdr:spPr>
        <a:xfrm xmlns:a="http://schemas.openxmlformats.org/drawingml/2006/main">
          <a:off x="5607050" y="2435225"/>
          <a:ext cx="4667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234</a:t>
          </a:r>
        </a:p>
      </cdr:txBody>
    </cdr:sp>
  </cdr:relSizeAnchor>
  <cdr:relSizeAnchor xmlns:cdr="http://schemas.openxmlformats.org/drawingml/2006/chartDrawing">
    <cdr:from>
      <cdr:x>0.57494</cdr:x>
      <cdr:y>0.32605</cdr:y>
    </cdr:from>
    <cdr:to>
      <cdr:x>0.61388</cdr:x>
      <cdr:y>0.36844</cdr:y>
    </cdr:to>
    <cdr:sp macro="" textlink="">
      <cdr:nvSpPr>
        <cdr:cNvPr id="14" name="TextBox 13"/>
        <cdr:cNvSpPr txBox="1"/>
      </cdr:nvSpPr>
      <cdr:spPr>
        <a:xfrm xmlns:a="http://schemas.openxmlformats.org/drawingml/2006/main">
          <a:off x="6188075" y="1978025"/>
          <a:ext cx="4191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277</a:t>
          </a:r>
        </a:p>
      </cdr:txBody>
    </cdr:sp>
  </cdr:relSizeAnchor>
  <cdr:relSizeAnchor xmlns:cdr="http://schemas.openxmlformats.org/drawingml/2006/chartDrawing">
    <cdr:from>
      <cdr:x>0.62716</cdr:x>
      <cdr:y>0.22399</cdr:y>
    </cdr:from>
    <cdr:to>
      <cdr:x>0.6661</cdr:x>
      <cdr:y>0.26482</cdr:y>
    </cdr:to>
    <cdr:sp macro="" textlink="">
      <cdr:nvSpPr>
        <cdr:cNvPr id="15" name="TextBox 14"/>
        <cdr:cNvSpPr txBox="1"/>
      </cdr:nvSpPr>
      <cdr:spPr>
        <a:xfrm xmlns:a="http://schemas.openxmlformats.org/drawingml/2006/main">
          <a:off x="6750050" y="1358900"/>
          <a:ext cx="4191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0.6307</cdr:x>
      <cdr:y>0.23185</cdr:y>
    </cdr:from>
    <cdr:to>
      <cdr:x>0.67406</cdr:x>
      <cdr:y>0.26796</cdr:y>
    </cdr:to>
    <cdr:sp macro="" textlink="">
      <cdr:nvSpPr>
        <cdr:cNvPr id="16" name="TextBox 15"/>
        <cdr:cNvSpPr txBox="1"/>
      </cdr:nvSpPr>
      <cdr:spPr>
        <a:xfrm xmlns:a="http://schemas.openxmlformats.org/drawingml/2006/main">
          <a:off x="6788150" y="1406525"/>
          <a:ext cx="4667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337</a:t>
          </a:r>
        </a:p>
      </cdr:txBody>
    </cdr:sp>
  </cdr:relSizeAnchor>
  <cdr:relSizeAnchor xmlns:cdr="http://schemas.openxmlformats.org/drawingml/2006/chartDrawing">
    <cdr:from>
      <cdr:x>0.68822</cdr:x>
      <cdr:y>0.32448</cdr:y>
    </cdr:from>
    <cdr:to>
      <cdr:x>0.72804</cdr:x>
      <cdr:y>0.3653</cdr:y>
    </cdr:to>
    <cdr:sp macro="" textlink="">
      <cdr:nvSpPr>
        <cdr:cNvPr id="17" name="TextBox 16"/>
        <cdr:cNvSpPr txBox="1"/>
      </cdr:nvSpPr>
      <cdr:spPr>
        <a:xfrm xmlns:a="http://schemas.openxmlformats.org/drawingml/2006/main">
          <a:off x="7407275" y="1968500"/>
          <a:ext cx="4286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278</a:t>
          </a:r>
        </a:p>
      </cdr:txBody>
    </cdr:sp>
  </cdr:relSizeAnchor>
  <cdr:relSizeAnchor xmlns:cdr="http://schemas.openxmlformats.org/drawingml/2006/chartDrawing">
    <cdr:from>
      <cdr:x>0.74132</cdr:x>
      <cdr:y>0.36844</cdr:y>
    </cdr:from>
    <cdr:to>
      <cdr:x>0.78203</cdr:x>
      <cdr:y>0.40926</cdr:y>
    </cdr:to>
    <cdr:sp macro="" textlink="">
      <cdr:nvSpPr>
        <cdr:cNvPr id="18" name="TextBox 17"/>
        <cdr:cNvSpPr txBox="1"/>
      </cdr:nvSpPr>
      <cdr:spPr>
        <a:xfrm xmlns:a="http://schemas.openxmlformats.org/drawingml/2006/main">
          <a:off x="7978775" y="2235200"/>
          <a:ext cx="4381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254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86319-497A-49E6-8C70-1B27BEAED6D0}" type="datetimeFigureOut">
              <a:rPr lang="en-US" smtClean="0"/>
              <a:t>5/19/2025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A9F93-2FE1-4527-B833-22EC34370DC3}" type="slidenum">
              <a:rPr lang="en-US" smtClean="0"/>
              <a:t>‹#›</a:t>
            </a:fld>
            <a:endParaRPr lang="en-US"/>
          </a:p>
        </p:txBody>
      </p:sp>
    </p:spTree>
    <p:extLst>
      <p:ext uri="{BB962C8B-B14F-4D97-AF65-F5344CB8AC3E}">
        <p14:creationId xmlns:p14="http://schemas.microsoft.com/office/powerpoint/2010/main" val="21332734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19:10:43.728"/>
    </inkml:context>
    <inkml:brush xml:id="br0">
      <inkml:brushProperty name="width" value="0.07056" units="cm"/>
      <inkml:brushProperty name="height" value="0.07056" units="cm"/>
      <inkml:brushProperty name="color" value="#C0890F"/>
    </inkml:brush>
  </inkml:definitions>
  <inkml:trace contextRef="#ctx0" brushRef="#br0">0 463 23931,'3341'-462'0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CA42E-E566-4B9E-82F1-C55D79F3C370}"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5C27E-51A7-4474-83D0-A218C5817091}" type="slidenum">
              <a:rPr lang="en-US" smtClean="0"/>
              <a:t>‹#›</a:t>
            </a:fld>
            <a:endParaRPr lang="en-US"/>
          </a:p>
        </p:txBody>
      </p:sp>
    </p:spTree>
    <p:extLst>
      <p:ext uri="{BB962C8B-B14F-4D97-AF65-F5344CB8AC3E}">
        <p14:creationId xmlns:p14="http://schemas.microsoft.com/office/powerpoint/2010/main" val="182409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5"/>
          </p:nvPr>
        </p:nvSpPr>
        <p:spPr/>
        <p:txBody>
          <a:bodyPr/>
          <a:lstStyle/>
          <a:p>
            <a:fld id="{17A5C27E-51A7-4474-83D0-A218C5817091}" type="slidenum">
              <a:rPr lang="en-US" smtClean="0"/>
              <a:t>1</a:t>
            </a:fld>
            <a:endParaRPr lang="en-US"/>
          </a:p>
        </p:txBody>
      </p:sp>
    </p:spTree>
    <p:extLst>
      <p:ext uri="{BB962C8B-B14F-4D97-AF65-F5344CB8AC3E}">
        <p14:creationId xmlns:p14="http://schemas.microsoft.com/office/powerpoint/2010/main" val="169533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baseline="0" dirty="0" err="1"/>
              <a:t>BfZ</a:t>
            </a:r>
            <a:r>
              <a:rPr lang="en-US" baseline="0" dirty="0"/>
              <a:t> </a:t>
            </a:r>
            <a:r>
              <a:rPr lang="en-US" dirty="0"/>
              <a:t>reports help to track individuals'</a:t>
            </a:r>
          </a:p>
          <a:p>
            <a:r>
              <a:rPr lang="en-US" dirty="0"/>
              <a:t>movement through homelessness by identifying those that are:</a:t>
            </a:r>
          </a:p>
          <a:p>
            <a:r>
              <a:rPr lang="en-US" dirty="0"/>
              <a:t>1. Entering the system, as either newly identified or returning to homelessness,</a:t>
            </a:r>
          </a:p>
          <a:p>
            <a:r>
              <a:rPr lang="en-US" dirty="0"/>
              <a:t>2. Exiting the system to either housing or inactivity and,</a:t>
            </a:r>
          </a:p>
          <a:p>
            <a:r>
              <a:rPr lang="en-US" dirty="0"/>
              <a:t>3. Those who are actively homeless as of the last day of the reporting period.</a:t>
            </a:r>
          </a:p>
          <a:p>
            <a:endParaRPr lang="en-US" dirty="0"/>
          </a:p>
          <a:p>
            <a:r>
              <a:rPr lang="en-US" dirty="0"/>
              <a:t>We have not met the Built for Zero benchmark of a perfect scorecard for all singles and therefore cannot test for data reliability…. We are getting closer in all hubs and a couple are on </a:t>
            </a:r>
            <a:r>
              <a:rPr lang="en-US"/>
              <a:t>the verge!</a:t>
            </a:r>
          </a:p>
          <a:p>
            <a:endParaRPr lang="en-US" dirty="0"/>
          </a:p>
          <a:p>
            <a:r>
              <a:rPr lang="en-US" dirty="0"/>
              <a:t>These</a:t>
            </a:r>
            <a:r>
              <a:rPr lang="en-US" baseline="0" dirty="0"/>
              <a:t> reports do break down these data to the hub level based on reporting groups.  Due to time allotted an the system level reports we have covered so far we felt it would make most sense</a:t>
            </a:r>
          </a:p>
          <a:p>
            <a:r>
              <a:rPr lang="en-US" baseline="0" dirty="0"/>
              <a:t>To talk about the built for zero data with the same statewide/system lens</a:t>
            </a:r>
            <a:endParaRPr lang="en-US" dirty="0"/>
          </a:p>
          <a:p>
            <a:endParaRPr lang="en-US" dirty="0"/>
          </a:p>
          <a:p>
            <a:r>
              <a:rPr lang="en-US" dirty="0"/>
              <a:t>The report has built-in logic to differentiate between an individual that is housed via a housing project and an individual</a:t>
            </a:r>
          </a:p>
          <a:p>
            <a:r>
              <a:rPr lang="en-US" dirty="0"/>
              <a:t>that is enrolled in a housing project, but not yet housed.</a:t>
            </a:r>
          </a:p>
          <a:p>
            <a:endParaRPr lang="en-US" dirty="0"/>
          </a:p>
          <a:p>
            <a:r>
              <a:rPr lang="en-US" dirty="0"/>
              <a:t>To determine when people return to homelessness, the inflow and outflow report uses a lookback</a:t>
            </a:r>
          </a:p>
          <a:p>
            <a:r>
              <a:rPr lang="en-US" dirty="0"/>
              <a:t>report to reference previous enrollments in literally homeless and housing projects. As is described</a:t>
            </a:r>
          </a:p>
          <a:p>
            <a:r>
              <a:rPr lang="en-US" dirty="0"/>
              <a:t>further in the inflow section, the difference between a newly identified entry and a return (either from inactive status</a:t>
            </a:r>
            <a:r>
              <a:rPr lang="en-US" baseline="0" dirty="0"/>
              <a:t> or from permanent housing) </a:t>
            </a:r>
            <a:r>
              <a:rPr lang="en-US" dirty="0"/>
              <a:t>is</a:t>
            </a:r>
          </a:p>
          <a:p>
            <a:r>
              <a:rPr lang="en-US" dirty="0"/>
              <a:t>determined by the lookback period.</a:t>
            </a:r>
          </a:p>
          <a:p>
            <a:endParaRPr lang="en-US" dirty="0"/>
          </a:p>
        </p:txBody>
      </p:sp>
      <p:sp>
        <p:nvSpPr>
          <p:cNvPr id="4" name="Slide Number Placeholder 3"/>
          <p:cNvSpPr>
            <a:spLocks noGrp="1"/>
          </p:cNvSpPr>
          <p:nvPr>
            <p:ph type="sldNum" sz="quarter" idx="10"/>
          </p:nvPr>
        </p:nvSpPr>
        <p:spPr/>
        <p:txBody>
          <a:bodyPr/>
          <a:lstStyle/>
          <a:p>
            <a:fld id="{17A5C27E-51A7-4474-83D0-A218C5817091}" type="slidenum">
              <a:rPr lang="en-US" smtClean="0"/>
              <a:t>18</a:t>
            </a:fld>
            <a:endParaRPr lang="en-US"/>
          </a:p>
        </p:txBody>
      </p:sp>
    </p:spTree>
    <p:extLst>
      <p:ext uri="{BB962C8B-B14F-4D97-AF65-F5344CB8AC3E}">
        <p14:creationId xmlns:p14="http://schemas.microsoft.com/office/powerpoint/2010/main" val="211142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5C27E-51A7-4474-83D0-A218C5817091}" type="slidenum">
              <a:rPr lang="en-US" smtClean="0"/>
              <a:t>19</a:t>
            </a:fld>
            <a:endParaRPr lang="en-US"/>
          </a:p>
        </p:txBody>
      </p:sp>
    </p:spTree>
    <p:extLst>
      <p:ext uri="{BB962C8B-B14F-4D97-AF65-F5344CB8AC3E}">
        <p14:creationId xmlns:p14="http://schemas.microsoft.com/office/powerpoint/2010/main" val="2722759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5C27E-51A7-4474-83D0-A218C5817091}" type="slidenum">
              <a:rPr lang="en-US" smtClean="0"/>
              <a:t>20</a:t>
            </a:fld>
            <a:endParaRPr lang="en-US"/>
          </a:p>
        </p:txBody>
      </p:sp>
    </p:spTree>
    <p:extLst>
      <p:ext uri="{BB962C8B-B14F-4D97-AF65-F5344CB8AC3E}">
        <p14:creationId xmlns:p14="http://schemas.microsoft.com/office/powerpoint/2010/main" val="107710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5C27E-51A7-4474-83D0-A218C5817091}" type="slidenum">
              <a:rPr lang="en-US" smtClean="0"/>
              <a:t>21</a:t>
            </a:fld>
            <a:endParaRPr lang="en-US"/>
          </a:p>
        </p:txBody>
      </p:sp>
    </p:spTree>
    <p:extLst>
      <p:ext uri="{BB962C8B-B14F-4D97-AF65-F5344CB8AC3E}">
        <p14:creationId xmlns:p14="http://schemas.microsoft.com/office/powerpoint/2010/main" val="211748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2</a:t>
            </a:fld>
            <a:endParaRPr lang="en-US"/>
          </a:p>
        </p:txBody>
      </p:sp>
    </p:spTree>
    <p:extLst>
      <p:ext uri="{BB962C8B-B14F-4D97-AF65-F5344CB8AC3E}">
        <p14:creationId xmlns:p14="http://schemas.microsoft.com/office/powerpoint/2010/main" val="364442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3</a:t>
            </a:fld>
            <a:endParaRPr lang="en-US"/>
          </a:p>
        </p:txBody>
      </p:sp>
    </p:spTree>
    <p:extLst>
      <p:ext uri="{BB962C8B-B14F-4D97-AF65-F5344CB8AC3E}">
        <p14:creationId xmlns:p14="http://schemas.microsoft.com/office/powerpoint/2010/main" val="13710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4</a:t>
            </a:fld>
            <a:endParaRPr lang="en-US"/>
          </a:p>
        </p:txBody>
      </p:sp>
    </p:spTree>
    <p:extLst>
      <p:ext uri="{BB962C8B-B14F-4D97-AF65-F5344CB8AC3E}">
        <p14:creationId xmlns:p14="http://schemas.microsoft.com/office/powerpoint/2010/main" val="11379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5</a:t>
            </a:fld>
            <a:endParaRPr lang="en-US"/>
          </a:p>
        </p:txBody>
      </p:sp>
    </p:spTree>
    <p:extLst>
      <p:ext uri="{BB962C8B-B14F-4D97-AF65-F5344CB8AC3E}">
        <p14:creationId xmlns:p14="http://schemas.microsoft.com/office/powerpoint/2010/main" val="307663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6</a:t>
            </a:fld>
            <a:endParaRPr lang="en-US"/>
          </a:p>
        </p:txBody>
      </p:sp>
    </p:spTree>
    <p:extLst>
      <p:ext uri="{BB962C8B-B14F-4D97-AF65-F5344CB8AC3E}">
        <p14:creationId xmlns:p14="http://schemas.microsoft.com/office/powerpoint/2010/main" val="316467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7</a:t>
            </a:fld>
            <a:endParaRPr lang="en-US"/>
          </a:p>
        </p:txBody>
      </p:sp>
    </p:spTree>
    <p:extLst>
      <p:ext uri="{BB962C8B-B14F-4D97-AF65-F5344CB8AC3E}">
        <p14:creationId xmlns:p14="http://schemas.microsoft.com/office/powerpoint/2010/main" val="81845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DBA6-C7E4-74E2-9FFD-746ABD112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9D2B0-9782-8D65-580B-1948F7203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ED657-19E3-757E-0A01-0E9E1747F8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BBCF0F-8FF1-10DD-E2EA-1338871E4E21}"/>
              </a:ext>
            </a:extLst>
          </p:cNvPr>
          <p:cNvSpPr>
            <a:spLocks noGrp="1"/>
          </p:cNvSpPr>
          <p:nvPr>
            <p:ph type="sldNum" sz="quarter" idx="5"/>
          </p:nvPr>
        </p:nvSpPr>
        <p:spPr/>
        <p:txBody>
          <a:bodyPr/>
          <a:lstStyle/>
          <a:p>
            <a:fld id="{17A5C27E-51A7-4474-83D0-A218C5817091}" type="slidenum">
              <a:rPr lang="en-US" smtClean="0"/>
              <a:t>8</a:t>
            </a:fld>
            <a:endParaRPr lang="en-US"/>
          </a:p>
        </p:txBody>
      </p:sp>
    </p:spTree>
    <p:extLst>
      <p:ext uri="{BB962C8B-B14F-4D97-AF65-F5344CB8AC3E}">
        <p14:creationId xmlns:p14="http://schemas.microsoft.com/office/powerpoint/2010/main" val="114636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27E-51A7-4474-83D0-A218C5817091}" type="slidenum">
              <a:rPr lang="en-US" smtClean="0"/>
              <a:t>9</a:t>
            </a:fld>
            <a:endParaRPr lang="en-US"/>
          </a:p>
        </p:txBody>
      </p:sp>
    </p:spTree>
    <p:extLst>
      <p:ext uri="{BB962C8B-B14F-4D97-AF65-F5344CB8AC3E}">
        <p14:creationId xmlns:p14="http://schemas.microsoft.com/office/powerpoint/2010/main" val="1121534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698" y="5748366"/>
            <a:ext cx="6424604" cy="807980"/>
          </a:xfrm>
          <a:prstGeom prst="rect">
            <a:avLst/>
          </a:prstGeom>
        </p:spPr>
      </p:pic>
      <p:sp>
        <p:nvSpPr>
          <p:cNvPr id="7"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05352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9283600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162993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5156901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7279791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347056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957732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5520790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5936732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1771406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329139"/>
            <a:ext cx="27432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6702995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02370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6600"/>
            </a:lvl1pPr>
          </a:lstStyle>
          <a:p>
            <a:r>
              <a:rPr lang="en-US" dirty="0"/>
              <a:t>Questions</a:t>
            </a:r>
          </a:p>
        </p:txBody>
      </p:sp>
      <p:cxnSp>
        <p:nvCxnSpPr>
          <p:cNvPr id="6" name="Straight Connector 5"/>
          <p:cNvCxnSpPr/>
          <p:nvPr userDrawn="1"/>
        </p:nvCxnSpPr>
        <p:spPr>
          <a:xfrm>
            <a:off x="3" y="5143500"/>
            <a:ext cx="12191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8"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0888099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7060684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0490889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1415317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9236725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1655038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9720943" y="5690507"/>
            <a:ext cx="1774372"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250356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720943" y="5690507"/>
            <a:ext cx="1774372"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9214364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4027363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9217010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329139"/>
            <a:ext cx="27432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267826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6164037"/>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852" y="5695623"/>
            <a:ext cx="6398297" cy="804672"/>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0"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798534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2099145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4029610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595541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43817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5370162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7152565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40103764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915274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655999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8423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0089647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329139"/>
            <a:ext cx="27432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868436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528805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301589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061965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749531"/>
            <a:ext cx="10515600" cy="973817"/>
          </a:xfrm>
        </p:spPr>
        <p:txBody>
          <a:bodyPr/>
          <a:lstStyle/>
          <a:p>
            <a:r>
              <a:rPr lang="en-US" dirty="0"/>
              <a:t>Click to edit Master title style</a:t>
            </a:r>
          </a:p>
        </p:txBody>
      </p:sp>
      <p:sp>
        <p:nvSpPr>
          <p:cNvPr id="3" name="Content Placeholder 2"/>
          <p:cNvSpPr>
            <a:spLocks noGrp="1"/>
          </p:cNvSpPr>
          <p:nvPr>
            <p:ph idx="1"/>
          </p:nvPr>
        </p:nvSpPr>
        <p:spPr>
          <a:xfrm>
            <a:off x="838200" y="1858281"/>
            <a:ext cx="105156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6726301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475493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331536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467606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7732242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76848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33250054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4083910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0772716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513001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5632300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1132109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749531"/>
            <a:ext cx="10515600" cy="973817"/>
          </a:xfrm>
        </p:spPr>
        <p:txBody>
          <a:bodyPr/>
          <a:lstStyle/>
          <a:p>
            <a:r>
              <a:rPr lang="en-US" dirty="0"/>
              <a:t>Click to edit Master title style</a:t>
            </a:r>
          </a:p>
        </p:txBody>
      </p:sp>
      <p:sp>
        <p:nvSpPr>
          <p:cNvPr id="3" name="Content Placeholder 2"/>
          <p:cNvSpPr>
            <a:spLocks noGrp="1"/>
          </p:cNvSpPr>
          <p:nvPr>
            <p:ph idx="1"/>
          </p:nvPr>
        </p:nvSpPr>
        <p:spPr>
          <a:xfrm>
            <a:off x="838200" y="1858281"/>
            <a:ext cx="105156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42305027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8686409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8638019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6043179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03337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46DDA68-4277-4F53-8049-5D2EF4360011}" type="slidenum">
              <a:rPr lang="en-US" smtClean="0"/>
              <a:t>‹#›</a:t>
            </a:fld>
            <a:endParaRPr lang="en-US"/>
          </a:p>
        </p:txBody>
      </p:sp>
      <p:cxnSp>
        <p:nvCxnSpPr>
          <p:cNvPr id="10" name="Straight Connector 9"/>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6112346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1912268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5477953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7276723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9287375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3868829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4322747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749531"/>
            <a:ext cx="10515600" cy="973817"/>
          </a:xfrm>
        </p:spPr>
        <p:txBody>
          <a:bodyPr/>
          <a:lstStyle/>
          <a:p>
            <a:r>
              <a:rPr lang="en-US" dirty="0"/>
              <a:t>Click to edit Master title style</a:t>
            </a:r>
          </a:p>
        </p:txBody>
      </p:sp>
      <p:sp>
        <p:nvSpPr>
          <p:cNvPr id="3" name="Content Placeholder 2"/>
          <p:cNvSpPr>
            <a:spLocks noGrp="1"/>
          </p:cNvSpPr>
          <p:nvPr>
            <p:ph idx="1"/>
          </p:nvPr>
        </p:nvSpPr>
        <p:spPr>
          <a:xfrm>
            <a:off x="838200" y="1858281"/>
            <a:ext cx="105156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802999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6578660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4640322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88874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6DDA68-4277-4F53-8049-5D2EF4360011}" type="slidenum">
              <a:rPr lang="en-US" smtClean="0"/>
              <a:t>‹#›</a:t>
            </a:fld>
            <a:endParaRPr lang="en-US"/>
          </a:p>
        </p:txBody>
      </p:sp>
      <p:cxnSp>
        <p:nvCxnSpPr>
          <p:cNvPr id="6" name="Straight Connector 5"/>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6425598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7159768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7882137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0466831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6088285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815677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966093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1374846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749531"/>
            <a:ext cx="10515600" cy="973817"/>
          </a:xfrm>
        </p:spPr>
        <p:txBody>
          <a:bodyPr/>
          <a:lstStyle/>
          <a:p>
            <a:r>
              <a:rPr lang="en-US" dirty="0"/>
              <a:t>Click to edit Master title style</a:t>
            </a:r>
          </a:p>
        </p:txBody>
      </p:sp>
      <p:sp>
        <p:nvSpPr>
          <p:cNvPr id="3" name="Content Placeholder 2"/>
          <p:cNvSpPr>
            <a:spLocks noGrp="1"/>
          </p:cNvSpPr>
          <p:nvPr>
            <p:ph idx="1"/>
          </p:nvPr>
        </p:nvSpPr>
        <p:spPr>
          <a:xfrm>
            <a:off x="838200" y="1858281"/>
            <a:ext cx="105156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2153762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91556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3484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6DDA68-4277-4F53-8049-5D2EF4360011}" type="slidenum">
              <a:rPr lang="en-US" smtClean="0"/>
              <a:t>‹#›</a:t>
            </a:fld>
            <a:endParaRPr lang="en-US"/>
          </a:p>
        </p:txBody>
      </p:sp>
      <p:cxnSp>
        <p:nvCxnSpPr>
          <p:cNvPr id="5" name="Straight Connector 4"/>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7596763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9894856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268979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389348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5818407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4595215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1219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720943" y="5690507"/>
            <a:ext cx="1774372"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3605597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4042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43903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20712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400366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8"/>
            <a:ext cx="10515600" cy="39080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31278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4778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4172726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526403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0" y="585379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850" y="5416985"/>
            <a:ext cx="6398297" cy="804672"/>
          </a:xfrm>
          <a:prstGeom prst="rect">
            <a:avLst/>
          </a:prstGeom>
        </p:spPr>
      </p:pic>
      <p:sp>
        <p:nvSpPr>
          <p:cNvPr id="10"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1"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7315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758086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931325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2FDD685-0178-4CDC-BE0F-FDF6C0ACD5A7}" type="slidenum">
              <a:rPr lang="en-US" smtClean="0"/>
              <a:t>‹#›</a:t>
            </a:fld>
            <a:endParaRPr lang="en-US"/>
          </a:p>
        </p:txBody>
      </p:sp>
      <p:cxnSp>
        <p:nvCxnSpPr>
          <p:cNvPr id="10" name="Straight Connector 9"/>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960431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2FDD685-0178-4CDC-BE0F-FDF6C0ACD5A7}" type="slidenum">
              <a:rPr lang="en-US" smtClean="0"/>
              <a:t>‹#›</a:t>
            </a:fld>
            <a:endParaRPr lang="en-US"/>
          </a:p>
        </p:txBody>
      </p:sp>
      <p:cxnSp>
        <p:nvCxnSpPr>
          <p:cNvPr id="6" name="Straight Connector 5"/>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748402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FDD685-0178-4CDC-BE0F-FDF6C0ACD5A7}" type="slidenum">
              <a:rPr lang="en-US" smtClean="0"/>
              <a:t>‹#›</a:t>
            </a:fld>
            <a:endParaRPr lang="en-US"/>
          </a:p>
        </p:txBody>
      </p:sp>
      <p:cxnSp>
        <p:nvCxnSpPr>
          <p:cNvPr id="5" name="Straight Connector 4"/>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841680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9141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04776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306897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8"/>
            <a:ext cx="10515600" cy="39080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552668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064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1769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4215076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01406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698" y="5748366"/>
            <a:ext cx="6424604" cy="807980"/>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730668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637709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986467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660417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855109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35379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338885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127725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389455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357130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48714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247809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698" y="5748366"/>
            <a:ext cx="6424604" cy="807980"/>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03510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455914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321051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159943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36785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1347244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462471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94993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857043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072890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612267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3320293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698" y="5748366"/>
            <a:ext cx="6424604" cy="807980"/>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4087449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253281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1943973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61621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490313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617548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480104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619475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711720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990542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537216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644466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698" y="5748366"/>
            <a:ext cx="6424604" cy="807980"/>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824560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51599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62773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663099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592690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268168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946113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805712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380189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768042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515844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91022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698" y="5748366"/>
            <a:ext cx="6424604" cy="807980"/>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8740447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70542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5523915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634068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819251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138764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822009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31414985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4030293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1299170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037" y="5792070"/>
            <a:ext cx="1410211" cy="923546"/>
          </a:xfrm>
          <a:prstGeom prst="rect">
            <a:avLst/>
          </a:prstGeom>
        </p:spPr>
      </p:pic>
    </p:spTree>
    <p:extLst>
      <p:ext uri="{BB962C8B-B14F-4D97-AF65-F5344CB8AC3E}">
        <p14:creationId xmlns:p14="http://schemas.microsoft.com/office/powerpoint/2010/main" val="2787521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489636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6362" y="5641522"/>
            <a:ext cx="7319279" cy="920498"/>
          </a:xfrm>
          <a:prstGeom prst="rect">
            <a:avLst/>
          </a:prstGeom>
        </p:spPr>
      </p:pic>
      <p:sp>
        <p:nvSpPr>
          <p:cNvPr id="9"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524000" y="3602039"/>
            <a:ext cx="9144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3438357" y="4108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3438357" y="4489904"/>
            <a:ext cx="5588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3438357" y="4884130"/>
            <a:ext cx="5588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24616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36771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10189029" y="5733710"/>
            <a:ext cx="1436915" cy="963386"/>
          </a:xfrm>
          <a:prstGeom prst="rect">
            <a:avLst/>
          </a:prstGeom>
        </p:spPr>
      </p:pic>
    </p:spTree>
    <p:extLst>
      <p:ext uri="{BB962C8B-B14F-4D97-AF65-F5344CB8AC3E}">
        <p14:creationId xmlns:p14="http://schemas.microsoft.com/office/powerpoint/2010/main" val="29708752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120265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3906040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2563227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500077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923695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931622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18660451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329139"/>
            <a:ext cx="27432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29230072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9720943" y="5690507"/>
            <a:ext cx="1774372"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3024" y="5850126"/>
            <a:ext cx="1410211" cy="923546"/>
          </a:xfrm>
          <a:prstGeom prst="rect">
            <a:avLst/>
          </a:prstGeom>
        </p:spPr>
      </p:pic>
    </p:spTree>
    <p:extLst>
      <p:ext uri="{BB962C8B-B14F-4D97-AF65-F5344CB8AC3E}">
        <p14:creationId xmlns:p14="http://schemas.microsoft.com/office/powerpoint/2010/main" val="547224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3" y="5143500"/>
            <a:ext cx="12191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93220" y="5260608"/>
            <a:ext cx="101917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485" y="5542071"/>
            <a:ext cx="11396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6362" y="4054785"/>
            <a:ext cx="7319279" cy="920498"/>
          </a:xfrm>
          <a:prstGeom prst="rect">
            <a:avLst/>
          </a:prstGeom>
        </p:spPr>
      </p:pic>
      <p:sp>
        <p:nvSpPr>
          <p:cNvPr id="14" name="Title 1"/>
          <p:cNvSpPr>
            <a:spLocks noGrp="1"/>
          </p:cNvSpPr>
          <p:nvPr>
            <p:ph type="title" hasCustomPrompt="1"/>
          </p:nvPr>
        </p:nvSpPr>
        <p:spPr>
          <a:xfrm>
            <a:off x="838200" y="365129"/>
            <a:ext cx="105156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743201" y="2288126"/>
            <a:ext cx="67055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743201" y="2821525"/>
            <a:ext cx="67055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743201" y="3352108"/>
            <a:ext cx="67055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28490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89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16241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643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4728089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643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5292461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643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3845660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1902"/>
            <a:ext cx="27432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85570099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1902"/>
            <a:ext cx="27432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38008663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1902"/>
            <a:ext cx="27432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22533633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1902"/>
            <a:ext cx="27432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130857780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4053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DDA68-4277-4F53-8049-5D2EF4360011}" type="slidenum">
              <a:rPr lang="en-US" smtClean="0"/>
              <a:pPr/>
              <a:t>‹#›</a:t>
            </a:fld>
            <a:endParaRPr lang="en-US" dirty="0"/>
          </a:p>
        </p:txBody>
      </p:sp>
    </p:spTree>
    <p:extLst>
      <p:ext uri="{BB962C8B-B14F-4D97-AF65-F5344CB8AC3E}">
        <p14:creationId xmlns:p14="http://schemas.microsoft.com/office/powerpoint/2010/main" val="4124992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99"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8084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D685-0178-4CDC-BE0F-FDF6C0ACD5A7}" type="slidenum">
              <a:rPr lang="en-US" smtClean="0"/>
              <a:pPr/>
              <a:t>‹#›</a:t>
            </a:fld>
            <a:endParaRPr lang="en-US" dirty="0"/>
          </a:p>
        </p:txBody>
      </p:sp>
    </p:spTree>
    <p:extLst>
      <p:ext uri="{BB962C8B-B14F-4D97-AF65-F5344CB8AC3E}">
        <p14:creationId xmlns:p14="http://schemas.microsoft.com/office/powerpoint/2010/main" val="274954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89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4409344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89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6858832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89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4547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89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3778740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89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0848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643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0534281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ustomXml" Target="../ink/ink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C6CC0B-578D-4556-B36B-02D4384F0B1A}"/>
              </a:ext>
            </a:extLst>
          </p:cNvPr>
          <p:cNvPicPr>
            <a:picLocks noChangeAspect="1"/>
          </p:cNvPicPr>
          <p:nvPr/>
        </p:nvPicPr>
        <p:blipFill>
          <a:blip r:embed="rId3"/>
          <a:stretch>
            <a:fillRect/>
          </a:stretch>
        </p:blipFill>
        <p:spPr>
          <a:xfrm>
            <a:off x="1637133" y="6123542"/>
            <a:ext cx="1798476" cy="621846"/>
          </a:xfrm>
          <a:prstGeom prst="rect">
            <a:avLst/>
          </a:prstGeom>
        </p:spPr>
      </p:pic>
      <p:sp>
        <p:nvSpPr>
          <p:cNvPr id="8" name="TextBox 7">
            <a:extLst>
              <a:ext uri="{FF2B5EF4-FFF2-40B4-BE49-F238E27FC236}">
                <a16:creationId xmlns:a16="http://schemas.microsoft.com/office/drawing/2014/main" id="{30D617B8-EB88-417F-A50E-EA238EB31CDF}"/>
              </a:ext>
            </a:extLst>
          </p:cNvPr>
          <p:cNvSpPr txBox="1"/>
          <p:nvPr/>
        </p:nvSpPr>
        <p:spPr>
          <a:xfrm>
            <a:off x="1404916" y="1364302"/>
            <a:ext cx="9411667" cy="2308324"/>
          </a:xfrm>
          <a:prstGeom prst="rect">
            <a:avLst/>
          </a:prstGeom>
          <a:noFill/>
        </p:spPr>
        <p:txBody>
          <a:bodyPr wrap="square">
            <a:spAutoFit/>
          </a:bodyPr>
          <a:lstStyle/>
          <a:p>
            <a:pPr algn="ctr"/>
            <a:r>
              <a:rPr lang="en-US" sz="4800" b="1" dirty="0">
                <a:latin typeface="Garamond" panose="02020404030301010803" pitchFamily="18" charset="0"/>
              </a:rPr>
              <a:t>Point-in-Time (PIT) and</a:t>
            </a:r>
            <a:br>
              <a:rPr lang="en-US" sz="4800" b="1" dirty="0">
                <a:latin typeface="Garamond" panose="02020404030301010803" pitchFamily="18" charset="0"/>
              </a:rPr>
            </a:br>
            <a:r>
              <a:rPr lang="en-US" sz="4800" b="1" dirty="0">
                <a:latin typeface="Garamond" panose="02020404030301010803" pitchFamily="18" charset="0"/>
              </a:rPr>
              <a:t>Housing Inventory Count (HIC) Summary</a:t>
            </a:r>
            <a:endParaRPr lang="en-US" sz="1000" b="1" dirty="0">
              <a:latin typeface="Garamond" panose="02020404030301010803" pitchFamily="18" charset="0"/>
            </a:endParaRPr>
          </a:p>
        </p:txBody>
      </p:sp>
      <p:cxnSp>
        <p:nvCxnSpPr>
          <p:cNvPr id="5" name="Straight Connector 4"/>
          <p:cNvCxnSpPr>
            <a:cxnSpLocks/>
          </p:cNvCxnSpPr>
          <p:nvPr/>
        </p:nvCxnSpPr>
        <p:spPr>
          <a:xfrm>
            <a:off x="4728923" y="3800148"/>
            <a:ext cx="27246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866023-0CBA-8E8A-D245-9BBCABA5EC2D}"/>
              </a:ext>
            </a:extLst>
          </p:cNvPr>
          <p:cNvSpPr txBox="1"/>
          <p:nvPr/>
        </p:nvSpPr>
        <p:spPr>
          <a:xfrm>
            <a:off x="3691642" y="3992798"/>
            <a:ext cx="4720532" cy="830997"/>
          </a:xfrm>
          <a:prstGeom prst="rect">
            <a:avLst/>
          </a:prstGeom>
          <a:noFill/>
        </p:spPr>
        <p:txBody>
          <a:bodyPr wrap="square">
            <a:spAutoFit/>
          </a:bodyPr>
          <a:lstStyle/>
          <a:p>
            <a:pPr algn="ctr"/>
            <a:r>
              <a:rPr lang="en-US" sz="4800" b="1" dirty="0">
                <a:latin typeface="Garamond" panose="02020404030301010803" pitchFamily="18" charset="0"/>
              </a:rPr>
              <a:t>2007-2024</a:t>
            </a:r>
          </a:p>
        </p:txBody>
      </p:sp>
    </p:spTree>
    <p:extLst>
      <p:ext uri="{BB962C8B-B14F-4D97-AF65-F5344CB8AC3E}">
        <p14:creationId xmlns:p14="http://schemas.microsoft.com/office/powerpoint/2010/main" val="50669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561ADE-AA80-20F3-14B9-E6FA7AFF4565}"/>
              </a:ext>
            </a:extLst>
          </p:cNvPr>
          <p:cNvSpPr txBox="1"/>
          <p:nvPr/>
        </p:nvSpPr>
        <p:spPr>
          <a:xfrm>
            <a:off x="1409218" y="872617"/>
            <a:ext cx="9411667" cy="4893647"/>
          </a:xfrm>
          <a:prstGeom prst="rect">
            <a:avLst/>
          </a:prstGeom>
          <a:noFill/>
        </p:spPr>
        <p:txBody>
          <a:bodyPr wrap="square">
            <a:spAutoFit/>
          </a:bodyPr>
          <a:lstStyle/>
          <a:p>
            <a:pPr algn="ctr"/>
            <a:r>
              <a:rPr lang="en-US" sz="4800" b="1" dirty="0">
                <a:latin typeface="Garamond" panose="02020404030301010803" pitchFamily="18" charset="0"/>
              </a:rPr>
              <a:t>System Performance Measures </a:t>
            </a:r>
          </a:p>
          <a:p>
            <a:pPr algn="ctr"/>
            <a:endParaRPr lang="en-US" sz="4800" b="1" dirty="0">
              <a:latin typeface="Garamond" panose="02020404030301010803" pitchFamily="18" charset="0"/>
            </a:endParaRPr>
          </a:p>
          <a:p>
            <a:pPr algn="ctr"/>
            <a:r>
              <a:rPr lang="en-US" sz="3600" b="1" dirty="0">
                <a:latin typeface="Garamond" panose="02020404030301010803" pitchFamily="18" charset="0"/>
              </a:rPr>
              <a:t>A set of metrics used by </a:t>
            </a:r>
            <a:r>
              <a:rPr lang="en-US" sz="3600" b="1" dirty="0" err="1">
                <a:latin typeface="Garamond" panose="02020404030301010803" pitchFamily="18" charset="0"/>
              </a:rPr>
              <a:t>CoCs</a:t>
            </a:r>
            <a:r>
              <a:rPr lang="en-US" sz="3600" b="1" dirty="0">
                <a:latin typeface="Garamond" panose="02020404030301010803" pitchFamily="18" charset="0"/>
              </a:rPr>
              <a:t> to </a:t>
            </a:r>
          </a:p>
          <a:p>
            <a:pPr algn="ctr"/>
            <a:r>
              <a:rPr lang="en-US" sz="3600" b="1" dirty="0">
                <a:latin typeface="Garamond" panose="02020404030301010803" pitchFamily="18" charset="0"/>
              </a:rPr>
              <a:t>track &amp; evaluate progress in </a:t>
            </a:r>
          </a:p>
          <a:p>
            <a:pPr algn="ctr"/>
            <a:r>
              <a:rPr lang="en-US" sz="3600" b="1" dirty="0">
                <a:latin typeface="Garamond" panose="02020404030301010803" pitchFamily="18" charset="0"/>
              </a:rPr>
              <a:t>making homelessness rare, </a:t>
            </a:r>
          </a:p>
          <a:p>
            <a:pPr algn="ctr"/>
            <a:r>
              <a:rPr lang="en-US" sz="3600" b="1" dirty="0">
                <a:latin typeface="Garamond" panose="02020404030301010803" pitchFamily="18" charset="0"/>
              </a:rPr>
              <a:t>brief, and non-recurring.</a:t>
            </a:r>
          </a:p>
          <a:p>
            <a:pPr algn="ctr"/>
            <a:r>
              <a:rPr lang="en-US" sz="3600" b="1" dirty="0">
                <a:latin typeface="Garamond" panose="02020404030301010803" pitchFamily="18" charset="0"/>
              </a:rPr>
              <a:t>These measures assess overall </a:t>
            </a:r>
          </a:p>
          <a:p>
            <a:pPr algn="ctr"/>
            <a:r>
              <a:rPr lang="en-US" sz="3600" b="1" dirty="0">
                <a:latin typeface="Garamond" panose="02020404030301010803" pitchFamily="18" charset="0"/>
              </a:rPr>
              <a:t>system level information.</a:t>
            </a:r>
            <a:endParaRPr lang="en-US" sz="700" b="1" dirty="0">
              <a:latin typeface="Garamond" panose="02020404030301010803" pitchFamily="18" charset="0"/>
            </a:endParaRPr>
          </a:p>
        </p:txBody>
      </p:sp>
    </p:spTree>
    <p:extLst>
      <p:ext uri="{BB962C8B-B14F-4D97-AF65-F5344CB8AC3E}">
        <p14:creationId xmlns:p14="http://schemas.microsoft.com/office/powerpoint/2010/main" val="421411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284607" y="446987"/>
          <a:ext cx="8475549" cy="58789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760156" y="341081"/>
            <a:ext cx="3169574" cy="5355312"/>
          </a:xfrm>
          <a:prstGeom prst="rect">
            <a:avLst/>
          </a:prstGeom>
          <a:noFill/>
        </p:spPr>
        <p:txBody>
          <a:bodyPr wrap="square" rtlCol="0">
            <a:spAutoFit/>
          </a:bodyPr>
          <a:lstStyle/>
          <a:p>
            <a:r>
              <a:rPr lang="en-US" dirty="0"/>
              <a:t>The blue lines show Average (dark blue) and Median (light blue) LOTH in ES and SH*. The yellow lines also include TH.  </a:t>
            </a:r>
          </a:p>
          <a:p>
            <a:endParaRPr lang="en-US" dirty="0"/>
          </a:p>
          <a:p>
            <a:r>
              <a:rPr lang="en-US" dirty="0"/>
              <a:t>If the average and median are the same, it means both sets of data are evenly distributed. Think of the classic “Bell Curve”.</a:t>
            </a:r>
          </a:p>
          <a:p>
            <a:r>
              <a:rPr lang="en-US" dirty="0"/>
              <a:t> </a:t>
            </a:r>
          </a:p>
          <a:p>
            <a:r>
              <a:rPr lang="en-US" dirty="0"/>
              <a:t>Here, the average is higher than the median. This means some very high numbers are pulling one end of that bell curve shape further away from the center.  </a:t>
            </a:r>
          </a:p>
          <a:p>
            <a:endParaRPr lang="en-US" dirty="0"/>
          </a:p>
          <a:p>
            <a:r>
              <a:rPr lang="en-US" dirty="0"/>
              <a:t>Likely, this is due to SH and BRAP– which is now removed.</a:t>
            </a:r>
          </a:p>
        </p:txBody>
      </p:sp>
    </p:spTree>
    <p:extLst>
      <p:ext uri="{BB962C8B-B14F-4D97-AF65-F5344CB8AC3E}">
        <p14:creationId xmlns:p14="http://schemas.microsoft.com/office/powerpoint/2010/main" val="267770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95994" y="322499"/>
          <a:ext cx="8862946" cy="59932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058940" y="322499"/>
            <a:ext cx="2743200" cy="5355312"/>
          </a:xfrm>
          <a:prstGeom prst="rect">
            <a:avLst/>
          </a:prstGeom>
          <a:noFill/>
        </p:spPr>
        <p:txBody>
          <a:bodyPr wrap="square" rtlCol="0">
            <a:spAutoFit/>
          </a:bodyPr>
          <a:lstStyle/>
          <a:p>
            <a:r>
              <a:rPr lang="en-US" dirty="0"/>
              <a:t>The tallest lines here show the total number of people exiting ES with a destination of some form of PH.</a:t>
            </a:r>
          </a:p>
          <a:p>
            <a:endParaRPr lang="en-US" dirty="0"/>
          </a:p>
          <a:p>
            <a:r>
              <a:rPr lang="en-US" dirty="0"/>
              <a:t>The shorter lines show how many of those people returned to ES with 6, 12, and 24 months. These are cumulative, so the 24 month total includes the 6 and 12 month numbers. </a:t>
            </a:r>
          </a:p>
          <a:p>
            <a:endParaRPr lang="en-US" dirty="0"/>
          </a:p>
          <a:p>
            <a:r>
              <a:rPr lang="en-US" dirty="0"/>
              <a:t>The thicker green line shows the percentage of people who exited to PH who returned to ES within 24 months of exiting.</a:t>
            </a:r>
          </a:p>
        </p:txBody>
      </p:sp>
    </p:spTree>
    <p:extLst>
      <p:ext uri="{BB962C8B-B14F-4D97-AF65-F5344CB8AC3E}">
        <p14:creationId xmlns:p14="http://schemas.microsoft.com/office/powerpoint/2010/main" val="82507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385869" y="445463"/>
          <a:ext cx="5291917" cy="4615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6060558" y="466728"/>
          <a:ext cx="5635256" cy="45943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76176" y="5061098"/>
            <a:ext cx="10679223" cy="1477328"/>
          </a:xfrm>
          <a:prstGeom prst="rect">
            <a:avLst/>
          </a:prstGeom>
          <a:noFill/>
        </p:spPr>
        <p:txBody>
          <a:bodyPr wrap="square" rtlCol="0">
            <a:spAutoFit/>
          </a:bodyPr>
          <a:lstStyle/>
          <a:p>
            <a:r>
              <a:rPr lang="en-US" dirty="0"/>
              <a:t>Measure 2 also looks at exits to PH from TH and PH, and how many of the people who exit those projects for PH destinations end up back in ES - again with the goal being to reduce the number of returns to homelessness. </a:t>
            </a:r>
          </a:p>
          <a:p>
            <a:r>
              <a:rPr lang="en-US" dirty="0"/>
              <a:t>(and yes, I know these graphs are much too small to be able to read any of the details, but they still visually convey the relatively low number of people to who return to ES after exiting to PH destinations.) </a:t>
            </a:r>
          </a:p>
        </p:txBody>
      </p:sp>
    </p:spTree>
    <p:extLst>
      <p:ext uri="{BB962C8B-B14F-4D97-AF65-F5344CB8AC3E}">
        <p14:creationId xmlns:p14="http://schemas.microsoft.com/office/powerpoint/2010/main" val="347785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198120" y="152400"/>
          <a:ext cx="5745480" cy="425195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7653" y="4404359"/>
            <a:ext cx="11116693" cy="2308324"/>
          </a:xfrm>
          <a:prstGeom prst="rect">
            <a:avLst/>
          </a:prstGeom>
          <a:noFill/>
        </p:spPr>
        <p:txBody>
          <a:bodyPr wrap="square" rtlCol="0">
            <a:spAutoFit/>
          </a:bodyPr>
          <a:lstStyle/>
          <a:p>
            <a:r>
              <a:rPr lang="en-US" dirty="0"/>
              <a:t>Measure 3, on the left, looks at the total number of people in HMIS participating projects in a given year. </a:t>
            </a:r>
          </a:p>
          <a:p>
            <a:r>
              <a:rPr lang="en-US" dirty="0"/>
              <a:t>Measure 5, on the right, shows the number of people considered be experiencing homelessness for the first time, defined as having not been recorded in an HMIS participating project for at least the last 2 years. The scale of Measure 5 has been adjusted to match the scale of Measure 3. </a:t>
            </a:r>
          </a:p>
          <a:p>
            <a:endParaRPr lang="en-US" dirty="0"/>
          </a:p>
          <a:p>
            <a:r>
              <a:rPr lang="en-US" dirty="0"/>
              <a:t>While the overarching goal here is to reduce the number of people who experience homelessness, there are many factors that can impact these totals, one being the capacity of our shelter and housing resources. If people are not able to access HMIS participating projects, they will not show up in these numbers.</a:t>
            </a:r>
          </a:p>
        </p:txBody>
      </p:sp>
      <p:graphicFrame>
        <p:nvGraphicFramePr>
          <p:cNvPr id="4" name="Chart 3"/>
          <p:cNvGraphicFramePr/>
          <p:nvPr/>
        </p:nvGraphicFramePr>
        <p:xfrm>
          <a:off x="6096000" y="152402"/>
          <a:ext cx="5878033" cy="4251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82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1" y="380563"/>
          <a:ext cx="5826643" cy="4583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6039293" y="380563"/>
          <a:ext cx="5826642" cy="45837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02920" y="4964310"/>
            <a:ext cx="11170920" cy="1477328"/>
          </a:xfrm>
          <a:prstGeom prst="rect">
            <a:avLst/>
          </a:prstGeom>
          <a:noFill/>
        </p:spPr>
        <p:txBody>
          <a:bodyPr wrap="square" rtlCol="0">
            <a:spAutoFit/>
          </a:bodyPr>
          <a:lstStyle/>
          <a:p>
            <a:r>
              <a:rPr lang="en-US" dirty="0"/>
              <a:t>Measure 4 looks at increases in income. The graph on the left shows the total number of ‘Stayers’ in blue – people who were in PH and did not exit during the reporting period. The orange line indicates how many of them showed an increase in non-employment income, and the green line is how many had an increase in earned income in that period.</a:t>
            </a:r>
          </a:p>
          <a:p>
            <a:r>
              <a:rPr lang="en-US" dirty="0"/>
              <a:t>The graph on the right shows those same measures for ‘Leavers’ – people who were in PH but exited at some point during the reporting period.  </a:t>
            </a:r>
          </a:p>
        </p:txBody>
      </p:sp>
    </p:spTree>
    <p:extLst>
      <p:ext uri="{BB962C8B-B14F-4D97-AF65-F5344CB8AC3E}">
        <p14:creationId xmlns:p14="http://schemas.microsoft.com/office/powerpoint/2010/main" val="189873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0" y="0"/>
          <a:ext cx="5821680" cy="4904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6096000" y="127631"/>
          <a:ext cx="5913120" cy="49472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74320" y="5440680"/>
            <a:ext cx="11445240" cy="923330"/>
          </a:xfrm>
          <a:prstGeom prst="rect">
            <a:avLst/>
          </a:prstGeom>
          <a:noFill/>
        </p:spPr>
        <p:txBody>
          <a:bodyPr wrap="square" rtlCol="0">
            <a:spAutoFit/>
          </a:bodyPr>
          <a:lstStyle/>
          <a:p>
            <a:r>
              <a:rPr lang="en-US" dirty="0"/>
              <a:t>Measure 7b1, on the left, looks at how many people exit from ES, TH, SH, and RRH, in orange, and how many of those people are exiting to a PH destination, in blue. Measure 7b2, on the right, shows how many people in PH either stay in PH, or exit to another PH destination during the reporting period. Again, the scales are adjusted to line up better. </a:t>
            </a:r>
          </a:p>
        </p:txBody>
      </p:sp>
    </p:spTree>
    <p:extLst>
      <p:ext uri="{BB962C8B-B14F-4D97-AF65-F5344CB8AC3E}">
        <p14:creationId xmlns:p14="http://schemas.microsoft.com/office/powerpoint/2010/main" val="378832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561ADE-AA80-20F3-14B9-E6FA7AFF4565}"/>
              </a:ext>
            </a:extLst>
          </p:cNvPr>
          <p:cNvSpPr txBox="1"/>
          <p:nvPr/>
        </p:nvSpPr>
        <p:spPr>
          <a:xfrm>
            <a:off x="1237766" y="1964817"/>
            <a:ext cx="9411667" cy="2400657"/>
          </a:xfrm>
          <a:prstGeom prst="rect">
            <a:avLst/>
          </a:prstGeom>
          <a:noFill/>
        </p:spPr>
        <p:txBody>
          <a:bodyPr wrap="square">
            <a:spAutoFit/>
          </a:bodyPr>
          <a:lstStyle/>
          <a:p>
            <a:pPr algn="ctr"/>
            <a:r>
              <a:rPr lang="en-US" sz="4800" b="1" dirty="0">
                <a:latin typeface="Garamond" panose="02020404030301010803" pitchFamily="18" charset="0"/>
              </a:rPr>
              <a:t>QUESTIONS on the </a:t>
            </a:r>
          </a:p>
          <a:p>
            <a:pPr algn="ctr"/>
            <a:r>
              <a:rPr lang="en-US" sz="5400" b="1" dirty="0">
                <a:latin typeface="Garamond" panose="02020404030301010803" pitchFamily="18" charset="0"/>
              </a:rPr>
              <a:t>System Performance Measure </a:t>
            </a:r>
            <a:r>
              <a:rPr lang="en-US" sz="4800" b="1" dirty="0">
                <a:latin typeface="Garamond" panose="02020404030301010803" pitchFamily="18" charset="0"/>
              </a:rPr>
              <a:t>information?</a:t>
            </a:r>
            <a:endParaRPr lang="en-US" sz="1000" b="1" dirty="0">
              <a:latin typeface="Garamond" panose="02020404030301010803" pitchFamily="18" charset="0"/>
            </a:endParaRPr>
          </a:p>
        </p:txBody>
      </p:sp>
    </p:spTree>
    <p:extLst>
      <p:ext uri="{BB962C8B-B14F-4D97-AF65-F5344CB8AC3E}">
        <p14:creationId xmlns:p14="http://schemas.microsoft.com/office/powerpoint/2010/main" val="118754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561ADE-AA80-20F3-14B9-E6FA7AFF4565}"/>
              </a:ext>
            </a:extLst>
          </p:cNvPr>
          <p:cNvSpPr txBox="1"/>
          <p:nvPr/>
        </p:nvSpPr>
        <p:spPr>
          <a:xfrm>
            <a:off x="1237766" y="1964817"/>
            <a:ext cx="9411667" cy="1754326"/>
          </a:xfrm>
          <a:prstGeom prst="rect">
            <a:avLst/>
          </a:prstGeom>
          <a:noFill/>
        </p:spPr>
        <p:txBody>
          <a:bodyPr wrap="square">
            <a:spAutoFit/>
          </a:bodyPr>
          <a:lstStyle/>
          <a:p>
            <a:pPr algn="ctr"/>
            <a:r>
              <a:rPr lang="en-US" sz="6000" b="1" dirty="0">
                <a:latin typeface="Garamond" panose="02020404030301010803" pitchFamily="18" charset="0"/>
              </a:rPr>
              <a:t>Built for Zero Data</a:t>
            </a:r>
          </a:p>
          <a:p>
            <a:pPr algn="ctr"/>
            <a:r>
              <a:rPr lang="en-US" sz="4800" b="1" dirty="0">
                <a:latin typeface="Garamond" panose="02020404030301010803" pitchFamily="18" charset="0"/>
              </a:rPr>
              <a:t>System Inflow &amp; Outflow</a:t>
            </a:r>
            <a:endParaRPr lang="en-US" sz="1000" b="1" dirty="0">
              <a:latin typeface="Garamond" panose="02020404030301010803" pitchFamily="18" charset="0"/>
            </a:endParaRPr>
          </a:p>
        </p:txBody>
      </p:sp>
    </p:spTree>
    <p:extLst>
      <p:ext uri="{BB962C8B-B14F-4D97-AF65-F5344CB8AC3E}">
        <p14:creationId xmlns:p14="http://schemas.microsoft.com/office/powerpoint/2010/main" val="49010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927188664"/>
              </p:ext>
            </p:extLst>
          </p:nvPr>
        </p:nvGraphicFramePr>
        <p:xfrm>
          <a:off x="279401" y="431799"/>
          <a:ext cx="8539135" cy="60774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973518" y="210026"/>
            <a:ext cx="2991173" cy="6247864"/>
          </a:xfrm>
          <a:prstGeom prst="rect">
            <a:avLst/>
          </a:prstGeom>
          <a:noFill/>
        </p:spPr>
        <p:txBody>
          <a:bodyPr wrap="square" rtlCol="0">
            <a:spAutoFit/>
          </a:bodyPr>
          <a:lstStyle/>
          <a:p>
            <a:r>
              <a:rPr lang="en-US" sz="1600" dirty="0" smtClean="0"/>
              <a:t>“Actively homeless” are </a:t>
            </a:r>
            <a:r>
              <a:rPr lang="en-US" sz="1600" dirty="0"/>
              <a:t>people who are </a:t>
            </a:r>
            <a:r>
              <a:rPr lang="en-US" sz="1600" dirty="0" smtClean="0"/>
              <a:t>actively experiencing </a:t>
            </a:r>
            <a:r>
              <a:rPr lang="en-US" sz="1600" dirty="0"/>
              <a:t>homelessness during the reporting period. The aim of this report is to provide</a:t>
            </a:r>
          </a:p>
          <a:p>
            <a:r>
              <a:rPr lang="en-US" sz="1600" dirty="0"/>
              <a:t>community teams detailed information about people and households for the purpose of </a:t>
            </a:r>
            <a:r>
              <a:rPr lang="en-US" sz="1600" dirty="0" smtClean="0"/>
              <a:t>case conferencing </a:t>
            </a:r>
            <a:r>
              <a:rPr lang="en-US" sz="1600" dirty="0"/>
              <a:t>and other care coordination practices</a:t>
            </a:r>
            <a:r>
              <a:rPr lang="en-US" sz="1600" dirty="0" smtClean="0"/>
              <a:t>. </a:t>
            </a:r>
          </a:p>
          <a:p>
            <a:r>
              <a:rPr lang="en-US" sz="1600" dirty="0" smtClean="0"/>
              <a:t>These numbers include:</a:t>
            </a:r>
            <a:endParaRPr lang="en-US" sz="1600" dirty="0"/>
          </a:p>
          <a:p>
            <a:endParaRPr lang="en-US" sz="1600" dirty="0"/>
          </a:p>
          <a:p>
            <a:r>
              <a:rPr lang="en-US" sz="1600" dirty="0"/>
              <a:t>People who are enrolled in at least one project that serves individuals who are literally</a:t>
            </a:r>
          </a:p>
          <a:p>
            <a:r>
              <a:rPr lang="en-US" sz="1600" dirty="0"/>
              <a:t>homeless.</a:t>
            </a:r>
          </a:p>
          <a:p>
            <a:endParaRPr lang="en-US" sz="1600" dirty="0"/>
          </a:p>
          <a:p>
            <a:r>
              <a:rPr lang="en-US" sz="1600" dirty="0"/>
              <a:t>People who are enrolled in a housing project, but do not have a housing move-in date</a:t>
            </a:r>
          </a:p>
          <a:p>
            <a:r>
              <a:rPr lang="en-US" sz="1600" dirty="0"/>
              <a:t>recorded.</a:t>
            </a:r>
          </a:p>
          <a:p>
            <a:endParaRPr lang="en-US" sz="1600" dirty="0"/>
          </a:p>
          <a:p>
            <a:r>
              <a:rPr lang="en-US" sz="1600" dirty="0"/>
              <a:t>We have not met the QD thresholds for </a:t>
            </a:r>
            <a:r>
              <a:rPr lang="en-US" sz="1600" dirty="0" err="1"/>
              <a:t>BfZ</a:t>
            </a:r>
            <a:r>
              <a:rPr lang="en-US" sz="1600" dirty="0"/>
              <a:t> in any hubs yet….</a:t>
            </a:r>
          </a:p>
        </p:txBody>
      </p:sp>
    </p:spTree>
    <p:extLst>
      <p:ext uri="{BB962C8B-B14F-4D97-AF65-F5344CB8AC3E}">
        <p14:creationId xmlns:p14="http://schemas.microsoft.com/office/powerpoint/2010/main" val="390378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rot="19372394">
            <a:off x="5710240" y="2800350"/>
            <a:ext cx="809625" cy="93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EBFCFF1-4CCF-4428-AADF-24E949AC44D1}"/>
              </a:ext>
            </a:extLst>
          </p:cNvPr>
          <p:cNvSpPr>
            <a:spLocks noGrp="1"/>
          </p:cNvSpPr>
          <p:nvPr>
            <p:ph type="title"/>
          </p:nvPr>
        </p:nvSpPr>
        <p:spPr>
          <a:xfrm>
            <a:off x="2203554" y="-74929"/>
            <a:ext cx="7973984" cy="1325563"/>
          </a:xfrm>
        </p:spPr>
        <p:txBody>
          <a:bodyPr>
            <a:noAutofit/>
          </a:bodyPr>
          <a:lstStyle/>
          <a:p>
            <a:pPr algn="ctr"/>
            <a:r>
              <a:rPr lang="en-US" sz="4400" dirty="0">
                <a:solidFill>
                  <a:schemeClr val="tx1"/>
                </a:solidFill>
                <a:latin typeface="Garamond" panose="02020404030301010803" pitchFamily="18" charset="0"/>
              </a:rPr>
              <a:t>HUD Required PIT Data Points</a:t>
            </a:r>
          </a:p>
        </p:txBody>
      </p:sp>
      <p:pic>
        <p:nvPicPr>
          <p:cNvPr id="4" name="Picture 3">
            <a:extLst>
              <a:ext uri="{FF2B5EF4-FFF2-40B4-BE49-F238E27FC236}">
                <a16:creationId xmlns:a16="http://schemas.microsoft.com/office/drawing/2014/main" id="{C7A606FB-9731-BABD-C331-457CD367BA4F}"/>
              </a:ext>
            </a:extLst>
          </p:cNvPr>
          <p:cNvPicPr>
            <a:picLocks noChangeAspect="1"/>
          </p:cNvPicPr>
          <p:nvPr/>
        </p:nvPicPr>
        <p:blipFill>
          <a:blip r:embed="rId3"/>
          <a:srcRect t="19433"/>
          <a:stretch/>
        </p:blipFill>
        <p:spPr>
          <a:xfrm>
            <a:off x="250722" y="929148"/>
            <a:ext cx="11533239" cy="5073446"/>
          </a:xfrm>
          <a:prstGeom prst="rect">
            <a:avLst/>
          </a:prstGeom>
          <a:ln>
            <a:solidFill>
              <a:schemeClr val="tx1"/>
            </a:solidFill>
          </a:ln>
        </p:spPr>
      </p:pic>
      <p:sp>
        <p:nvSpPr>
          <p:cNvPr id="2" name="TextBox 1">
            <a:extLst>
              <a:ext uri="{FF2B5EF4-FFF2-40B4-BE49-F238E27FC236}">
                <a16:creationId xmlns:a16="http://schemas.microsoft.com/office/drawing/2014/main" id="{AF717C3A-14D3-DFD6-3648-D2AE55F223D9}"/>
              </a:ext>
            </a:extLst>
          </p:cNvPr>
          <p:cNvSpPr txBox="1"/>
          <p:nvPr/>
        </p:nvSpPr>
        <p:spPr>
          <a:xfrm>
            <a:off x="377476" y="6092628"/>
            <a:ext cx="11062463" cy="646331"/>
          </a:xfrm>
          <a:prstGeom prst="rect">
            <a:avLst/>
          </a:prstGeom>
          <a:noFill/>
        </p:spPr>
        <p:txBody>
          <a:bodyPr wrap="square" rtlCol="0">
            <a:spAutoFit/>
          </a:bodyPr>
          <a:lstStyle/>
          <a:p>
            <a:r>
              <a:rPr lang="en-US" dirty="0"/>
              <a:t>This is just to show the sheer volume of information now being collected, and this is just for the PIT. The number of elements collected for the HIC and other reports have also increased over the years.  </a:t>
            </a:r>
          </a:p>
        </p:txBody>
      </p:sp>
    </p:spTree>
    <p:extLst>
      <p:ext uri="{BB962C8B-B14F-4D97-AF65-F5344CB8AC3E}">
        <p14:creationId xmlns:p14="http://schemas.microsoft.com/office/powerpoint/2010/main" val="24486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256228188"/>
              </p:ext>
            </p:extLst>
          </p:nvPr>
        </p:nvGraphicFramePr>
        <p:xfrm>
          <a:off x="264111" y="339077"/>
          <a:ext cx="8554425" cy="623220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051010" y="339077"/>
            <a:ext cx="2913682" cy="6494085"/>
          </a:xfrm>
          <a:prstGeom prst="rect">
            <a:avLst/>
          </a:prstGeom>
          <a:noFill/>
        </p:spPr>
        <p:txBody>
          <a:bodyPr wrap="square" rtlCol="0">
            <a:spAutoFit/>
          </a:bodyPr>
          <a:lstStyle/>
          <a:p>
            <a:r>
              <a:rPr lang="en-US" sz="1600" dirty="0"/>
              <a:t>The BFZ Inflow Report identifies all people in your homeless response system that entered </a:t>
            </a:r>
            <a:r>
              <a:rPr lang="en-US" sz="1600" dirty="0" smtClean="0"/>
              <a:t>your homeless </a:t>
            </a:r>
            <a:r>
              <a:rPr lang="en-US" sz="1600" dirty="0"/>
              <a:t>response system in the reporting period. The aim of this report is to provide </a:t>
            </a:r>
            <a:r>
              <a:rPr lang="en-US" sz="1600" dirty="0" smtClean="0"/>
              <a:t>community teams </a:t>
            </a:r>
            <a:r>
              <a:rPr lang="en-US" sz="1600" dirty="0"/>
              <a:t>detailed information to report, analyze, and monitor inflow into your homeless </a:t>
            </a:r>
            <a:r>
              <a:rPr lang="en-US" sz="1600" dirty="0" smtClean="0"/>
              <a:t>response system </a:t>
            </a:r>
            <a:r>
              <a:rPr lang="en-US" sz="1600" dirty="0"/>
              <a:t>on a monthly basis</a:t>
            </a:r>
          </a:p>
          <a:p>
            <a:endParaRPr lang="en-US" sz="1600" dirty="0"/>
          </a:p>
          <a:p>
            <a:r>
              <a:rPr lang="en-US" sz="1600" dirty="0"/>
              <a:t>To determine when people return to homelessness, the inflow and outflow report uses a </a:t>
            </a:r>
            <a:r>
              <a:rPr lang="en-US" sz="1600" dirty="0" smtClean="0"/>
              <a:t>lookback report </a:t>
            </a:r>
            <a:r>
              <a:rPr lang="en-US" sz="1600" dirty="0"/>
              <a:t>to reference previous enrollments </a:t>
            </a:r>
            <a:r>
              <a:rPr lang="en-US" sz="1600" dirty="0" smtClean="0"/>
              <a:t>in literally </a:t>
            </a:r>
            <a:r>
              <a:rPr lang="en-US" sz="1600" dirty="0"/>
              <a:t>homeless and housing projects. As is described</a:t>
            </a:r>
          </a:p>
          <a:p>
            <a:r>
              <a:rPr lang="en-US" sz="1600" dirty="0"/>
              <a:t>further in the inflow section, the difference between a newly identified entry and a return </a:t>
            </a:r>
            <a:r>
              <a:rPr lang="en-US" sz="1600" dirty="0" smtClean="0"/>
              <a:t>is determined </a:t>
            </a:r>
            <a:r>
              <a:rPr lang="en-US" sz="1600" dirty="0"/>
              <a:t>by the lookback period.</a:t>
            </a:r>
          </a:p>
          <a:p>
            <a:endParaRPr lang="en-US" sz="1600" dirty="0"/>
          </a:p>
        </p:txBody>
      </p:sp>
    </p:spTree>
    <p:extLst>
      <p:ext uri="{BB962C8B-B14F-4D97-AF65-F5344CB8AC3E}">
        <p14:creationId xmlns:p14="http://schemas.microsoft.com/office/powerpoint/2010/main" val="315721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52533325"/>
              </p:ext>
            </p:extLst>
          </p:nvPr>
        </p:nvGraphicFramePr>
        <p:xfrm>
          <a:off x="431800" y="431800"/>
          <a:ext cx="10762942" cy="60666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28503" y="137332"/>
            <a:ext cx="2743200" cy="6986528"/>
          </a:xfrm>
          <a:prstGeom prst="rect">
            <a:avLst/>
          </a:prstGeom>
          <a:noFill/>
        </p:spPr>
        <p:txBody>
          <a:bodyPr wrap="square" rtlCol="0">
            <a:spAutoFit/>
          </a:bodyPr>
          <a:lstStyle/>
          <a:p>
            <a:r>
              <a:rPr lang="en-US" sz="1600" dirty="0"/>
              <a:t>The BFZ Outflow Report v2024 identifies all people in </a:t>
            </a:r>
            <a:r>
              <a:rPr lang="en-US" sz="1600" dirty="0" smtClean="0"/>
              <a:t>the </a:t>
            </a:r>
            <a:r>
              <a:rPr lang="en-US" sz="1600" dirty="0"/>
              <a:t>homeless response system that </a:t>
            </a:r>
            <a:r>
              <a:rPr lang="en-US" sz="1600" dirty="0" smtClean="0"/>
              <a:t>exited the </a:t>
            </a:r>
            <a:r>
              <a:rPr lang="en-US" sz="1600" dirty="0"/>
              <a:t>homeless response system in the reporting period. The aim of this report is to </a:t>
            </a:r>
            <a:r>
              <a:rPr lang="en-US" sz="1600" dirty="0" smtClean="0"/>
              <a:t>provide community </a:t>
            </a:r>
            <a:r>
              <a:rPr lang="en-US" sz="1600" dirty="0"/>
              <a:t>teams detailed information to report, analyze, </a:t>
            </a:r>
            <a:r>
              <a:rPr lang="en-US" sz="1600" dirty="0" smtClean="0"/>
              <a:t>and monitor </a:t>
            </a:r>
            <a:r>
              <a:rPr lang="en-US" sz="1600" dirty="0"/>
              <a:t>outflow from </a:t>
            </a:r>
            <a:r>
              <a:rPr lang="en-US" sz="1600" dirty="0" smtClean="0"/>
              <a:t>the homeless response </a:t>
            </a:r>
            <a:r>
              <a:rPr lang="en-US" sz="1600" dirty="0"/>
              <a:t>system on a monthly </a:t>
            </a:r>
            <a:r>
              <a:rPr lang="en-US" sz="1600" dirty="0" smtClean="0"/>
              <a:t>basis.</a:t>
            </a:r>
          </a:p>
          <a:p>
            <a:endParaRPr lang="en-US" sz="1600" dirty="0"/>
          </a:p>
          <a:p>
            <a:r>
              <a:rPr lang="en-US" sz="1600" dirty="0"/>
              <a:t>Housing Placements: identifies people who move into a permanent housing </a:t>
            </a:r>
            <a:r>
              <a:rPr lang="en-US" sz="1600" dirty="0" smtClean="0"/>
              <a:t>situation during </a:t>
            </a:r>
            <a:r>
              <a:rPr lang="en-US" sz="1600" dirty="0"/>
              <a:t>the reporting period and/or </a:t>
            </a:r>
            <a:r>
              <a:rPr lang="en-US" sz="1600" dirty="0" smtClean="0"/>
              <a:t>have </a:t>
            </a:r>
            <a:r>
              <a:rPr lang="en-US" sz="1600" dirty="0"/>
              <a:t>a recorded housing move-in-date (HMID) in </a:t>
            </a:r>
            <a:r>
              <a:rPr lang="en-US" sz="1600" dirty="0" smtClean="0"/>
              <a:t>a housing project.</a:t>
            </a:r>
            <a:endParaRPr lang="en-US" sz="1600" dirty="0"/>
          </a:p>
          <a:p>
            <a:endParaRPr lang="en-US" sz="1600" dirty="0"/>
          </a:p>
          <a:p>
            <a:r>
              <a:rPr lang="en-US" sz="1600" dirty="0"/>
              <a:t>Inactive: identifies people who do not move to a  permanent housing situation during the reporting period.  </a:t>
            </a:r>
          </a:p>
          <a:p>
            <a:endParaRPr lang="en-US" sz="1600" dirty="0"/>
          </a:p>
        </p:txBody>
      </p:sp>
    </p:spTree>
    <p:extLst>
      <p:ext uri="{BB962C8B-B14F-4D97-AF65-F5344CB8AC3E}">
        <p14:creationId xmlns:p14="http://schemas.microsoft.com/office/powerpoint/2010/main" val="403886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5329637"/>
              </p:ext>
            </p:extLst>
          </p:nvPr>
        </p:nvGraphicFramePr>
        <p:xfrm>
          <a:off x="516730" y="376237"/>
          <a:ext cx="8565277" cy="61950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082007" y="1084881"/>
            <a:ext cx="2557220" cy="5078313"/>
          </a:xfrm>
          <a:prstGeom prst="rect">
            <a:avLst/>
          </a:prstGeom>
          <a:noFill/>
        </p:spPr>
        <p:txBody>
          <a:bodyPr wrap="square" rtlCol="0">
            <a:spAutoFit/>
          </a:bodyPr>
          <a:lstStyle/>
          <a:p>
            <a:r>
              <a:rPr lang="en-US" dirty="0" smtClean="0"/>
              <a:t>This graph combines the data from the last two charts to provide a clearer visual comparison of the Inflow – the taller green bars – and the Outflow – with the yellow bars showing those who are exited to some form of Permanent Housing, and the pale blue bars showing those moved to Inactive status. At no point does the outflow match or exceed the inflow.</a:t>
            </a:r>
            <a:endParaRPr lang="en-US" dirty="0"/>
          </a:p>
        </p:txBody>
      </p:sp>
    </p:spTree>
    <p:extLst>
      <p:ext uri="{BB962C8B-B14F-4D97-AF65-F5344CB8AC3E}">
        <p14:creationId xmlns:p14="http://schemas.microsoft.com/office/powerpoint/2010/main" val="229851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61ADE-AA80-20F3-14B9-E6FA7AFF4565}"/>
              </a:ext>
            </a:extLst>
          </p:cNvPr>
          <p:cNvSpPr txBox="1"/>
          <p:nvPr/>
        </p:nvSpPr>
        <p:spPr>
          <a:xfrm>
            <a:off x="1466366" y="1812417"/>
            <a:ext cx="9411667" cy="2492990"/>
          </a:xfrm>
          <a:prstGeom prst="rect">
            <a:avLst/>
          </a:prstGeom>
          <a:noFill/>
        </p:spPr>
        <p:txBody>
          <a:bodyPr wrap="square">
            <a:spAutoFit/>
          </a:bodyPr>
          <a:lstStyle/>
          <a:p>
            <a:pPr algn="ctr"/>
            <a:r>
              <a:rPr lang="en-US" sz="4800" b="1" dirty="0">
                <a:latin typeface="Garamond" panose="02020404030301010803" pitchFamily="18" charset="0"/>
              </a:rPr>
              <a:t>QUESTIONS on the </a:t>
            </a:r>
          </a:p>
          <a:p>
            <a:pPr algn="ctr"/>
            <a:r>
              <a:rPr lang="en-US" sz="6000" b="1" dirty="0">
                <a:latin typeface="Garamond" panose="02020404030301010803" pitchFamily="18" charset="0"/>
              </a:rPr>
              <a:t>Built for Zero </a:t>
            </a:r>
          </a:p>
          <a:p>
            <a:pPr algn="ctr"/>
            <a:r>
              <a:rPr lang="en-US" sz="4800" b="1" dirty="0">
                <a:latin typeface="Garamond" panose="02020404030301010803" pitchFamily="18" charset="0"/>
              </a:rPr>
              <a:t>information?</a:t>
            </a:r>
            <a:endParaRPr lang="en-US" sz="1000" b="1" dirty="0">
              <a:latin typeface="Garamond" panose="02020404030301010803" pitchFamily="18" charset="0"/>
            </a:endParaRPr>
          </a:p>
        </p:txBody>
      </p:sp>
    </p:spTree>
    <p:extLst>
      <p:ext uri="{BB962C8B-B14F-4D97-AF65-F5344CB8AC3E}">
        <p14:creationId xmlns:p14="http://schemas.microsoft.com/office/powerpoint/2010/main" val="20588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97FBB-E9EF-5E87-40C9-CF19EF751DF9}"/>
              </a:ext>
            </a:extLst>
          </p:cNvPr>
          <p:cNvPicPr>
            <a:picLocks noChangeAspect="1"/>
          </p:cNvPicPr>
          <p:nvPr/>
        </p:nvPicPr>
        <p:blipFill>
          <a:blip r:embed="rId3"/>
          <a:srcRect t="4323" b="11715"/>
          <a:stretch/>
        </p:blipFill>
        <p:spPr>
          <a:xfrm>
            <a:off x="3748549" y="993059"/>
            <a:ext cx="8463129" cy="5835442"/>
          </a:xfrm>
          <a:prstGeom prst="rect">
            <a:avLst/>
          </a:prstGeom>
          <a:ln>
            <a:solidFill>
              <a:schemeClr val="tx1"/>
            </a:solidFill>
          </a:ln>
        </p:spPr>
      </p:pic>
      <p:sp>
        <p:nvSpPr>
          <p:cNvPr id="10" name="Title 1">
            <a:extLst>
              <a:ext uri="{FF2B5EF4-FFF2-40B4-BE49-F238E27FC236}">
                <a16:creationId xmlns:a16="http://schemas.microsoft.com/office/drawing/2014/main" id="{FA69D33C-1352-1ABC-E55A-85E72C1D734E}"/>
              </a:ext>
            </a:extLst>
          </p:cNvPr>
          <p:cNvSpPr>
            <a:spLocks noGrp="1"/>
          </p:cNvSpPr>
          <p:nvPr>
            <p:ph type="title"/>
          </p:nvPr>
        </p:nvSpPr>
        <p:spPr>
          <a:xfrm>
            <a:off x="4317966" y="3423410"/>
            <a:ext cx="2480400" cy="1325563"/>
          </a:xfrm>
        </p:spPr>
        <p:txBody>
          <a:bodyPr>
            <a:noAutofit/>
          </a:bodyPr>
          <a:lstStyle/>
          <a:p>
            <a:r>
              <a:rPr lang="en-US" sz="1600" dirty="0">
                <a:solidFill>
                  <a:srgbClr val="0070C0"/>
                </a:solidFill>
                <a:latin typeface="Garamond" panose="02020404030301010803" pitchFamily="18" charset="0"/>
              </a:rPr>
              <a:t>• Overall Homeless</a:t>
            </a:r>
            <a:r>
              <a:rPr lang="en-US" sz="1600" dirty="0">
                <a:solidFill>
                  <a:schemeClr val="tx1"/>
                </a:solidFill>
                <a:latin typeface="Garamond" panose="02020404030301010803" pitchFamily="18" charset="0"/>
              </a:rPr>
              <a:t/>
            </a:r>
            <a:br>
              <a:rPr lang="en-US" sz="1600" dirty="0">
                <a:solidFill>
                  <a:schemeClr val="tx1"/>
                </a:solidFill>
                <a:latin typeface="Garamond" panose="02020404030301010803" pitchFamily="18" charset="0"/>
              </a:rPr>
            </a:br>
            <a:r>
              <a:rPr lang="en-US" sz="1600" dirty="0">
                <a:solidFill>
                  <a:srgbClr val="00B0F0"/>
                </a:solidFill>
                <a:latin typeface="Garamond" panose="02020404030301010803" pitchFamily="18" charset="0"/>
              </a:rPr>
              <a:t>•Sheltered Total Homeless</a:t>
            </a:r>
            <a:r>
              <a:rPr lang="en-US" sz="1600" dirty="0">
                <a:solidFill>
                  <a:schemeClr val="tx1"/>
                </a:solidFill>
                <a:latin typeface="Garamond" panose="02020404030301010803" pitchFamily="18" charset="0"/>
              </a:rPr>
              <a:t/>
            </a:r>
            <a:br>
              <a:rPr lang="en-US" sz="1600" dirty="0">
                <a:solidFill>
                  <a:schemeClr val="tx1"/>
                </a:solidFill>
                <a:latin typeface="Garamond" panose="02020404030301010803" pitchFamily="18" charset="0"/>
              </a:rPr>
            </a:br>
            <a:r>
              <a:rPr lang="en-US" sz="1600" dirty="0">
                <a:solidFill>
                  <a:srgbClr val="ED8036"/>
                </a:solidFill>
                <a:latin typeface="Garamond" panose="02020404030301010803" pitchFamily="18" charset="0"/>
              </a:rPr>
              <a:t>• Sheltered ES Homeless</a:t>
            </a:r>
            <a:r>
              <a:rPr lang="en-US" sz="1600" dirty="0">
                <a:solidFill>
                  <a:schemeClr val="tx1"/>
                </a:solidFill>
                <a:latin typeface="Garamond" panose="02020404030301010803" pitchFamily="18" charset="0"/>
              </a:rPr>
              <a:t/>
            </a:r>
            <a:br>
              <a:rPr lang="en-US" sz="1600" dirty="0">
                <a:solidFill>
                  <a:schemeClr val="tx1"/>
                </a:solidFill>
                <a:latin typeface="Garamond" panose="02020404030301010803" pitchFamily="18" charset="0"/>
              </a:rPr>
            </a:br>
            <a:r>
              <a:rPr lang="en-US" sz="1600" dirty="0">
                <a:solidFill>
                  <a:schemeClr val="bg1">
                    <a:lumMod val="50000"/>
                  </a:schemeClr>
                </a:solidFill>
                <a:latin typeface="Garamond" panose="02020404030301010803" pitchFamily="18" charset="0"/>
              </a:rPr>
              <a:t>• Sheltered TH Homeless</a:t>
            </a:r>
            <a:r>
              <a:rPr lang="en-US" sz="1600" dirty="0">
                <a:solidFill>
                  <a:schemeClr val="tx1"/>
                </a:solidFill>
                <a:latin typeface="Garamond" panose="02020404030301010803" pitchFamily="18" charset="0"/>
              </a:rPr>
              <a:t/>
            </a:r>
            <a:br>
              <a:rPr lang="en-US" sz="1600" dirty="0">
                <a:solidFill>
                  <a:schemeClr val="tx1"/>
                </a:solidFill>
                <a:latin typeface="Garamond" panose="02020404030301010803" pitchFamily="18" charset="0"/>
              </a:rPr>
            </a:br>
            <a:r>
              <a:rPr lang="en-US" sz="1600" dirty="0">
                <a:solidFill>
                  <a:srgbClr val="FFCC66"/>
                </a:solidFill>
                <a:latin typeface="Garamond" panose="02020404030301010803" pitchFamily="18" charset="0"/>
              </a:rPr>
              <a:t>• Sheltered SH Homeless</a:t>
            </a:r>
            <a:r>
              <a:rPr lang="en-US" sz="1600" dirty="0">
                <a:solidFill>
                  <a:schemeClr val="tx1"/>
                </a:solidFill>
                <a:latin typeface="Garamond" panose="02020404030301010803" pitchFamily="18" charset="0"/>
              </a:rPr>
              <a:t/>
            </a:r>
            <a:br>
              <a:rPr lang="en-US" sz="1600" dirty="0">
                <a:solidFill>
                  <a:schemeClr val="tx1"/>
                </a:solidFill>
                <a:latin typeface="Garamond" panose="02020404030301010803" pitchFamily="18" charset="0"/>
              </a:rPr>
            </a:br>
            <a:r>
              <a:rPr lang="en-US" sz="1600" dirty="0">
                <a:solidFill>
                  <a:srgbClr val="00B050"/>
                </a:solidFill>
                <a:latin typeface="Garamond" panose="02020404030301010803" pitchFamily="18" charset="0"/>
              </a:rPr>
              <a:t>• Unsheltered Homeless</a:t>
            </a:r>
          </a:p>
        </p:txBody>
      </p:sp>
      <p:sp>
        <p:nvSpPr>
          <p:cNvPr id="13" name="Title 1">
            <a:extLst>
              <a:ext uri="{FF2B5EF4-FFF2-40B4-BE49-F238E27FC236}">
                <a16:creationId xmlns:a16="http://schemas.microsoft.com/office/drawing/2014/main" id="{96FD18E6-603A-0ADE-7213-D387B1F54C65}"/>
              </a:ext>
            </a:extLst>
          </p:cNvPr>
          <p:cNvSpPr txBox="1">
            <a:spLocks/>
          </p:cNvSpPr>
          <p:nvPr/>
        </p:nvSpPr>
        <p:spPr>
          <a:xfrm>
            <a:off x="2237953" y="-136089"/>
            <a:ext cx="77160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a:lstStyle>
          <a:p>
            <a:pPr algn="ctr"/>
            <a:r>
              <a:rPr lang="en-US" sz="4400" dirty="0">
                <a:solidFill>
                  <a:schemeClr val="tx1"/>
                </a:solidFill>
                <a:latin typeface="Garamond" panose="02020404030301010803" pitchFamily="18" charset="0"/>
              </a:rPr>
              <a:t>PIT Counts 2020-2024</a:t>
            </a:r>
          </a:p>
        </p:txBody>
      </p:sp>
      <p:sp>
        <p:nvSpPr>
          <p:cNvPr id="2" name="TextBox 1">
            <a:extLst>
              <a:ext uri="{FF2B5EF4-FFF2-40B4-BE49-F238E27FC236}">
                <a16:creationId xmlns:a16="http://schemas.microsoft.com/office/drawing/2014/main" id="{0B80AB40-12DE-23FC-A4DB-93C2BA1E9882}"/>
              </a:ext>
            </a:extLst>
          </p:cNvPr>
          <p:cNvSpPr txBox="1"/>
          <p:nvPr/>
        </p:nvSpPr>
        <p:spPr>
          <a:xfrm>
            <a:off x="158180" y="1114597"/>
            <a:ext cx="3518451" cy="5592365"/>
          </a:xfrm>
          <a:prstGeom prst="rect">
            <a:avLst/>
          </a:prstGeom>
          <a:noFill/>
        </p:spPr>
        <p:txBody>
          <a:bodyPr wrap="square" rtlCol="0">
            <a:spAutoFit/>
          </a:bodyPr>
          <a:lstStyle/>
          <a:p>
            <a:pPr marL="0" marR="0" algn="just">
              <a:lnSpc>
                <a:spcPct val="115000"/>
              </a:lnSpc>
              <a:spcAft>
                <a:spcPts val="800"/>
              </a:spcAft>
              <a:buNone/>
            </a:pPr>
            <a:r>
              <a:rPr lang="en-US" sz="1800" kern="150" dirty="0">
                <a:effectLst/>
                <a:latin typeface="Times New Roman" panose="02020603050405020304" pitchFamily="18" charset="0"/>
                <a:ea typeface="Aptos" panose="020B0004020202020204" pitchFamily="34" charset="0"/>
                <a:cs typeface="Times New Roman" panose="02020603050405020304" pitchFamily="18" charset="0"/>
              </a:rPr>
              <a:t>PIT Counts take place in January each year. In January of 2020, the COVID 19 Pandemic had not yet hit. In January of 2021, COVID related funding was just arriving. By January of 2024, that funding was drying up.</a:t>
            </a:r>
            <a:endParaRPr lang="en-US" sz="1800" kern="15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50" dirty="0">
                <a:effectLst/>
                <a:latin typeface="Times New Roman" panose="02020603050405020304" pitchFamily="18" charset="0"/>
                <a:ea typeface="Aptos" panose="020B0004020202020204" pitchFamily="34" charset="0"/>
                <a:cs typeface="Times New Roman" panose="02020603050405020304" pitchFamily="18" charset="0"/>
              </a:rPr>
              <a:t>Between 2021 and 2023, the spike in homelessness numbers was directly linked to the COVID-19 pandemic – and COVID related funding. During this time, hotels and motels served as extensions of emergency shelters, funded through GA, EHVs (Emergency Housing Vouchers), RRH vouchers, and other local financial support.</a:t>
            </a:r>
            <a:endParaRPr lang="en-US" sz="1800" kern="1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302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A4E54-8961-6D4B-0E2E-B90F16583E33}"/>
              </a:ext>
            </a:extLst>
          </p:cNvPr>
          <p:cNvPicPr>
            <a:picLocks noChangeAspect="1"/>
          </p:cNvPicPr>
          <p:nvPr/>
        </p:nvPicPr>
        <p:blipFill>
          <a:blip r:embed="rId3"/>
          <a:stretch>
            <a:fillRect/>
          </a:stretch>
        </p:blipFill>
        <p:spPr>
          <a:xfrm>
            <a:off x="2013626" y="1071389"/>
            <a:ext cx="10178373" cy="5734179"/>
          </a:xfrm>
          <a:prstGeom prst="rect">
            <a:avLst/>
          </a:prstGeom>
          <a:ln>
            <a:solidFill>
              <a:schemeClr val="tx1"/>
            </a:solidFill>
          </a:ln>
        </p:spPr>
      </p:pic>
      <p:sp>
        <p:nvSpPr>
          <p:cNvPr id="5" name="Title 1">
            <a:extLst>
              <a:ext uri="{FF2B5EF4-FFF2-40B4-BE49-F238E27FC236}">
                <a16:creationId xmlns:a16="http://schemas.microsoft.com/office/drawing/2014/main" id="{DEF0FE6D-151A-2B5F-28A2-4857B70C97C3}"/>
              </a:ext>
            </a:extLst>
          </p:cNvPr>
          <p:cNvSpPr txBox="1">
            <a:spLocks/>
          </p:cNvSpPr>
          <p:nvPr/>
        </p:nvSpPr>
        <p:spPr>
          <a:xfrm>
            <a:off x="2237953" y="0"/>
            <a:ext cx="77160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a:lstStyle>
          <a:p>
            <a:pPr algn="ctr"/>
            <a:r>
              <a:rPr lang="en-US" sz="4400" dirty="0">
                <a:solidFill>
                  <a:schemeClr val="tx1"/>
                </a:solidFill>
                <a:latin typeface="Garamond" panose="02020404030301010803" pitchFamily="18" charset="0"/>
              </a:rPr>
              <a:t>PIT Counts 2007-2024</a:t>
            </a:r>
          </a:p>
        </p:txBody>
      </p:sp>
      <p:cxnSp>
        <p:nvCxnSpPr>
          <p:cNvPr id="9" name="Straight Connector 8">
            <a:extLst>
              <a:ext uri="{FF2B5EF4-FFF2-40B4-BE49-F238E27FC236}">
                <a16:creationId xmlns:a16="http://schemas.microsoft.com/office/drawing/2014/main" id="{54A5595A-8BB5-AAC6-0EF7-E7329C8F2451}"/>
              </a:ext>
            </a:extLst>
          </p:cNvPr>
          <p:cNvCxnSpPr/>
          <p:nvPr/>
        </p:nvCxnSpPr>
        <p:spPr>
          <a:xfrm flipH="1" flipV="1">
            <a:off x="9100635" y="3215252"/>
            <a:ext cx="28875" cy="26565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303F4C-D17C-D4D2-DDD2-30CC8004D416}"/>
              </a:ext>
            </a:extLst>
          </p:cNvPr>
          <p:cNvSpPr txBox="1"/>
          <p:nvPr/>
        </p:nvSpPr>
        <p:spPr>
          <a:xfrm>
            <a:off x="301558" y="943582"/>
            <a:ext cx="1712068" cy="5755422"/>
          </a:xfrm>
          <a:prstGeom prst="rect">
            <a:avLst/>
          </a:prstGeom>
          <a:noFill/>
        </p:spPr>
        <p:txBody>
          <a:bodyPr wrap="square" rtlCol="0">
            <a:spAutoFit/>
          </a:bodyPr>
          <a:lstStyle/>
          <a:p>
            <a:r>
              <a:rPr lang="en-US" sz="1600" dirty="0">
                <a:effectLst/>
                <a:latin typeface="Times New Roman" panose="02020603050405020304" pitchFamily="18" charset="0"/>
                <a:ea typeface="Aptos" panose="020B0004020202020204" pitchFamily="34" charset="0"/>
              </a:rPr>
              <a:t>This chart shows the Maine PIT Count numbers going all the way back to 2007. The previous slide only showed the portion to the right of the red line. As you can see, Pre-COVID, apart from some fluctuations in TH (the grey line), our PIT Counts for Emergency Shelter and Unsheltered situations had been fairly consistent and predictable year to year. </a:t>
            </a:r>
            <a:endParaRPr lang="en-US" sz="1600" dirty="0"/>
          </a:p>
        </p:txBody>
      </p:sp>
    </p:spTree>
    <p:extLst>
      <p:ext uri="{BB962C8B-B14F-4D97-AF65-F5344CB8AC3E}">
        <p14:creationId xmlns:p14="http://schemas.microsoft.com/office/powerpoint/2010/main" val="48644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rot="19372394">
            <a:off x="5710240" y="2800350"/>
            <a:ext cx="809625" cy="93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89F6FA26-B004-AAD6-DA1A-C9B8875D33CC}"/>
              </a:ext>
            </a:extLst>
          </p:cNvPr>
          <p:cNvGraphicFramePr>
            <a:graphicFrameLocks/>
          </p:cNvGraphicFramePr>
          <p:nvPr>
            <p:extLst>
              <p:ext uri="{D42A27DB-BD31-4B8C-83A1-F6EECF244321}">
                <p14:modId xmlns:p14="http://schemas.microsoft.com/office/powerpoint/2010/main" val="527458063"/>
              </p:ext>
            </p:extLst>
          </p:nvPr>
        </p:nvGraphicFramePr>
        <p:xfrm>
          <a:off x="192962" y="586517"/>
          <a:ext cx="11844180" cy="461778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8273970C-F937-A5C0-9CF5-256316A86B6B}"/>
              </a:ext>
            </a:extLst>
          </p:cNvPr>
          <p:cNvSpPr>
            <a:spLocks noGrp="1"/>
          </p:cNvSpPr>
          <p:nvPr>
            <p:ph type="title"/>
          </p:nvPr>
        </p:nvSpPr>
        <p:spPr>
          <a:xfrm>
            <a:off x="173910" y="-118445"/>
            <a:ext cx="11882284" cy="1025976"/>
          </a:xfrm>
        </p:spPr>
        <p:txBody>
          <a:bodyPr>
            <a:noAutofit/>
          </a:bodyPr>
          <a:lstStyle/>
          <a:p>
            <a:pPr algn="ctr"/>
            <a:r>
              <a:rPr lang="en-US" dirty="0">
                <a:solidFill>
                  <a:schemeClr val="tx1"/>
                </a:solidFill>
                <a:latin typeface="Garamond" panose="02020404030301010803" pitchFamily="18" charset="0"/>
              </a:rPr>
              <a:t>Maine Housing Inventory Chart – Emergency Shelter</a:t>
            </a:r>
          </a:p>
        </p:txBody>
      </p:sp>
      <p:sp>
        <p:nvSpPr>
          <p:cNvPr id="4" name="TextBox 3">
            <a:extLst>
              <a:ext uri="{FF2B5EF4-FFF2-40B4-BE49-F238E27FC236}">
                <a16:creationId xmlns:a16="http://schemas.microsoft.com/office/drawing/2014/main" id="{6E9DBD21-336E-93F0-92A9-89F8C9E9292B}"/>
              </a:ext>
            </a:extLst>
          </p:cNvPr>
          <p:cNvSpPr txBox="1"/>
          <p:nvPr/>
        </p:nvSpPr>
        <p:spPr>
          <a:xfrm>
            <a:off x="192962" y="5204299"/>
            <a:ext cx="11844179" cy="1569660"/>
          </a:xfrm>
          <a:prstGeom prst="rect">
            <a:avLst/>
          </a:prstGeom>
          <a:noFill/>
        </p:spPr>
        <p:txBody>
          <a:bodyPr wrap="square" rtlCol="0">
            <a:spAutoFit/>
          </a:bodyPr>
          <a:lstStyle/>
          <a:p>
            <a:r>
              <a:rPr lang="en-US" sz="1600" kern="150" dirty="0">
                <a:effectLst/>
                <a:latin typeface="Times New Roman" panose="02020603050405020304" pitchFamily="18" charset="0"/>
                <a:ea typeface="Aptos" panose="020B0004020202020204" pitchFamily="34" charset="0"/>
                <a:cs typeface="Times New Roman" panose="02020603050405020304" pitchFamily="18" charset="0"/>
              </a:rPr>
              <a:t>While the general shape of this graph closely resembles the last one, this data is from the Maine Housing Inventory Charts from 2007 to 2024. The PIT counts people, and the HIC counts beds. This graph specifically shows just Emergency Shelter beds. The line at the top is the total number of ES beds, with the nearly parallel green line being Non-DV ES beds and the orange line showing ES beds in HMIS. Hotel/Motel ES beds were reported in the PIT for that night but those beds were not considered year round beds in HMIS.  The pale blue line is beds for Households with Children (Families) and the pale green line is Households without Children (Individuals). The shorter lines near the bottom show beds for Child Only Households (black line), Dedicated Youth beds (brown) and dedicated Veteran beds (the dark green line). </a:t>
            </a:r>
            <a:endParaRPr lang="en-US" sz="1600" kern="1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0768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rot="19372394">
            <a:off x="5710240" y="2800350"/>
            <a:ext cx="809625" cy="93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D61AD4FF-8EC7-4CF1-6EDE-E9E066CD9686}"/>
              </a:ext>
            </a:extLst>
          </p:cNvPr>
          <p:cNvGraphicFramePr>
            <a:graphicFrameLocks/>
          </p:cNvGraphicFramePr>
          <p:nvPr>
            <p:extLst>
              <p:ext uri="{D42A27DB-BD31-4B8C-83A1-F6EECF244321}">
                <p14:modId xmlns:p14="http://schemas.microsoft.com/office/powerpoint/2010/main" val="2841802943"/>
              </p:ext>
            </p:extLst>
          </p:nvPr>
        </p:nvGraphicFramePr>
        <p:xfrm>
          <a:off x="0" y="0"/>
          <a:ext cx="6027738" cy="518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E3FB317-54C8-7C38-5680-6C3855D0455D}"/>
              </a:ext>
            </a:extLst>
          </p:cNvPr>
          <p:cNvGraphicFramePr>
            <a:graphicFrameLocks/>
          </p:cNvGraphicFramePr>
          <p:nvPr>
            <p:extLst>
              <p:ext uri="{D42A27DB-BD31-4B8C-83A1-F6EECF244321}">
                <p14:modId xmlns:p14="http://schemas.microsoft.com/office/powerpoint/2010/main" val="675935729"/>
              </p:ext>
            </p:extLst>
          </p:nvPr>
        </p:nvGraphicFramePr>
        <p:xfrm>
          <a:off x="6027738" y="0"/>
          <a:ext cx="6164262"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B16B3BC-D628-6A90-71B0-B598D0697EC3}"/>
              </a:ext>
            </a:extLst>
          </p:cNvPr>
          <p:cNvSpPr txBox="1"/>
          <p:nvPr/>
        </p:nvSpPr>
        <p:spPr>
          <a:xfrm>
            <a:off x="6154835" y="523844"/>
            <a:ext cx="3457293" cy="1815882"/>
          </a:xfrm>
          <a:prstGeom prst="rect">
            <a:avLst/>
          </a:prstGeom>
          <a:noFill/>
        </p:spPr>
        <p:txBody>
          <a:bodyPr wrap="none" rtlCol="0">
            <a:spAutoFit/>
          </a:bodyPr>
          <a:lstStyle/>
          <a:p>
            <a:r>
              <a:rPr lang="en-US" sz="1400" dirty="0">
                <a:solidFill>
                  <a:srgbClr val="002060"/>
                </a:solidFill>
                <a:latin typeface="Garamond" panose="02020404030301010803" pitchFamily="18" charset="0"/>
              </a:rPr>
              <a:t>Total Year-Round Beds</a:t>
            </a:r>
            <a:r>
              <a:rPr lang="en-US" sz="1400" dirty="0">
                <a:solidFill>
                  <a:schemeClr val="tx1"/>
                </a:solidFill>
                <a:latin typeface="Garamond" panose="02020404030301010803" pitchFamily="18" charset="0"/>
              </a:rPr>
              <a:t/>
            </a:r>
            <a:br>
              <a:rPr lang="en-US" sz="1400" dirty="0">
                <a:solidFill>
                  <a:schemeClr val="tx1"/>
                </a:solidFill>
                <a:latin typeface="Garamond" panose="02020404030301010803" pitchFamily="18" charset="0"/>
              </a:rPr>
            </a:br>
            <a:r>
              <a:rPr lang="en-US" sz="1400" dirty="0">
                <a:solidFill>
                  <a:schemeClr val="accent2">
                    <a:lumMod val="75000"/>
                  </a:schemeClr>
                </a:solidFill>
                <a:latin typeface="Garamond" panose="02020404030301010803" pitchFamily="18" charset="0"/>
              </a:rPr>
              <a:t>Total Non-DV Year-Round Beds</a:t>
            </a:r>
            <a:br>
              <a:rPr lang="en-US" sz="1400" dirty="0">
                <a:solidFill>
                  <a:schemeClr val="accent2">
                    <a:lumMod val="75000"/>
                  </a:schemeClr>
                </a:solidFill>
                <a:latin typeface="Garamond" panose="02020404030301010803" pitchFamily="18" charset="0"/>
              </a:rPr>
            </a:br>
            <a:r>
              <a:rPr lang="en-US" sz="1400" dirty="0">
                <a:solidFill>
                  <a:schemeClr val="accent3"/>
                </a:solidFill>
                <a:latin typeface="Garamond" panose="02020404030301010803" pitchFamily="18" charset="0"/>
              </a:rPr>
              <a:t>Total HMIS Year-Round Bed</a:t>
            </a:r>
            <a:br>
              <a:rPr lang="en-US" sz="1400" dirty="0">
                <a:solidFill>
                  <a:schemeClr val="accent3"/>
                </a:solidFill>
                <a:latin typeface="Garamond" panose="02020404030301010803" pitchFamily="18" charset="0"/>
              </a:rPr>
            </a:br>
            <a:r>
              <a:rPr lang="en-US" sz="1400" dirty="0">
                <a:solidFill>
                  <a:schemeClr val="accent5">
                    <a:lumMod val="75000"/>
                  </a:schemeClr>
                </a:solidFill>
                <a:latin typeface="Garamond" panose="02020404030301010803" pitchFamily="18" charset="0"/>
              </a:rPr>
              <a:t>Total Beds for Households with Children</a:t>
            </a:r>
            <a:br>
              <a:rPr lang="en-US" sz="1400" dirty="0">
                <a:solidFill>
                  <a:schemeClr val="accent5">
                    <a:lumMod val="75000"/>
                  </a:schemeClr>
                </a:solidFill>
                <a:latin typeface="Garamond" panose="02020404030301010803" pitchFamily="18" charset="0"/>
              </a:rPr>
            </a:br>
            <a:r>
              <a:rPr lang="en-US" sz="1400" dirty="0">
                <a:solidFill>
                  <a:schemeClr val="accent2"/>
                </a:solidFill>
                <a:latin typeface="Garamond" panose="02020404030301010803" pitchFamily="18" charset="0"/>
              </a:rPr>
              <a:t>Total Beds for Households without Children</a:t>
            </a:r>
            <a:br>
              <a:rPr lang="en-US" sz="1400" dirty="0">
                <a:solidFill>
                  <a:schemeClr val="accent2"/>
                </a:solidFill>
                <a:latin typeface="Garamond" panose="02020404030301010803" pitchFamily="18" charset="0"/>
              </a:rPr>
            </a:br>
            <a:r>
              <a:rPr lang="en-US" sz="1400" dirty="0">
                <a:solidFill>
                  <a:schemeClr val="tx1"/>
                </a:solidFill>
                <a:latin typeface="Garamond" panose="02020404030301010803" pitchFamily="18" charset="0"/>
              </a:rPr>
              <a:t>Total Beds for Households with Only Children</a:t>
            </a:r>
            <a:br>
              <a:rPr lang="en-US" sz="1400" dirty="0">
                <a:solidFill>
                  <a:schemeClr val="tx1"/>
                </a:solidFill>
                <a:latin typeface="Garamond" panose="02020404030301010803" pitchFamily="18" charset="0"/>
              </a:rPr>
            </a:br>
            <a:r>
              <a:rPr lang="en-US" sz="1400" dirty="0">
                <a:solidFill>
                  <a:schemeClr val="accent2">
                    <a:lumMod val="50000"/>
                  </a:schemeClr>
                </a:solidFill>
                <a:latin typeface="Garamond" panose="02020404030301010803" pitchFamily="18" charset="0"/>
              </a:rPr>
              <a:t>Dedicated Veteran Beds</a:t>
            </a:r>
            <a:br>
              <a:rPr lang="en-US" sz="1400" dirty="0">
                <a:solidFill>
                  <a:schemeClr val="accent2">
                    <a:lumMod val="50000"/>
                  </a:schemeClr>
                </a:solidFill>
                <a:latin typeface="Garamond" panose="02020404030301010803" pitchFamily="18" charset="0"/>
              </a:rPr>
            </a:br>
            <a:r>
              <a:rPr lang="en-US" sz="1400" dirty="0">
                <a:solidFill>
                  <a:schemeClr val="accent3">
                    <a:lumMod val="50000"/>
                  </a:schemeClr>
                </a:solidFill>
                <a:latin typeface="Garamond" panose="02020404030301010803" pitchFamily="18" charset="0"/>
              </a:rPr>
              <a:t>Dedicated Youth Beds</a:t>
            </a:r>
            <a:endParaRPr lang="en-US" sz="1400" dirty="0"/>
          </a:p>
        </p:txBody>
      </p:sp>
      <p:sp>
        <p:nvSpPr>
          <p:cNvPr id="7" name="TextBox 6">
            <a:extLst>
              <a:ext uri="{FF2B5EF4-FFF2-40B4-BE49-F238E27FC236}">
                <a16:creationId xmlns:a16="http://schemas.microsoft.com/office/drawing/2014/main" id="{9262A48F-09B5-C071-0B8A-ED1B3595810C}"/>
              </a:ext>
            </a:extLst>
          </p:cNvPr>
          <p:cNvSpPr txBox="1"/>
          <p:nvPr/>
        </p:nvSpPr>
        <p:spPr>
          <a:xfrm>
            <a:off x="97276" y="5252936"/>
            <a:ext cx="12023387" cy="1209049"/>
          </a:xfrm>
          <a:prstGeom prst="rect">
            <a:avLst/>
          </a:prstGeom>
          <a:noFill/>
        </p:spPr>
        <p:txBody>
          <a:bodyPr wrap="square" rtlCol="0">
            <a:spAutoFit/>
          </a:bodyPr>
          <a:lstStyle/>
          <a:p>
            <a:pPr marL="0" marR="0">
              <a:lnSpc>
                <a:spcPct val="115000"/>
              </a:lnSpc>
              <a:spcAft>
                <a:spcPts val="800"/>
              </a:spcAft>
            </a:pPr>
            <a:r>
              <a:rPr lang="en-US" sz="1600" kern="150">
                <a:effectLst/>
                <a:latin typeface="Times New Roman" panose="02020603050405020304" pitchFamily="18" charset="0"/>
                <a:ea typeface="Aptos" panose="020B0004020202020204" pitchFamily="34" charset="0"/>
                <a:cs typeface="Times New Roman" panose="02020603050405020304" pitchFamily="18" charset="0"/>
              </a:rPr>
              <a:t>These graphs are also based on Housing Inventory data. The one on the left shows the number of Transitional Housing beds. You can clearly see the general downward trend as HUD and MCoC moved away from the TH model. You can also see the spikes in 2013 and 2018 that we saw earlier in the TH line on the PIT graph, though they look more dramatic here because these charts are squished side by side. The graph on the right shows Rapid Re-Housing beds. It could be argued that RRH is intended to replace TH, but the scale of these two charts is not the same.</a:t>
            </a:r>
            <a:endParaRPr lang="en-US" sz="1600" kern="15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9273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rot="19372394">
            <a:off x="5710240" y="2800350"/>
            <a:ext cx="809625" cy="93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0C2C5644-BB79-51A2-9DA8-0950AC55194F}"/>
              </a:ext>
            </a:extLst>
          </p:cNvPr>
          <p:cNvGraphicFramePr>
            <a:graphicFrameLocks/>
          </p:cNvGraphicFramePr>
          <p:nvPr>
            <p:extLst>
              <p:ext uri="{D42A27DB-BD31-4B8C-83A1-F6EECF244321}">
                <p14:modId xmlns:p14="http://schemas.microsoft.com/office/powerpoint/2010/main" val="3856300764"/>
              </p:ext>
            </p:extLst>
          </p:nvPr>
        </p:nvGraphicFramePr>
        <p:xfrm>
          <a:off x="0" y="0"/>
          <a:ext cx="6027738" cy="4679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017FC9F-92B6-C3C8-E3EC-274F0CFC3956}"/>
              </a:ext>
            </a:extLst>
          </p:cNvPr>
          <p:cNvGraphicFramePr>
            <a:graphicFrameLocks/>
          </p:cNvGraphicFramePr>
          <p:nvPr>
            <p:extLst>
              <p:ext uri="{D42A27DB-BD31-4B8C-83A1-F6EECF244321}">
                <p14:modId xmlns:p14="http://schemas.microsoft.com/office/powerpoint/2010/main" val="3227088992"/>
              </p:ext>
            </p:extLst>
          </p:nvPr>
        </p:nvGraphicFramePr>
        <p:xfrm>
          <a:off x="6027738" y="0"/>
          <a:ext cx="6121400" cy="467900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7C13925-872C-8DA6-C292-3192A8ACEA89}"/>
              </a:ext>
            </a:extLst>
          </p:cNvPr>
          <p:cNvSpPr txBox="1"/>
          <p:nvPr/>
        </p:nvSpPr>
        <p:spPr>
          <a:xfrm>
            <a:off x="6439710" y="1011677"/>
            <a:ext cx="3861881" cy="1815882"/>
          </a:xfrm>
          <a:prstGeom prst="rect">
            <a:avLst/>
          </a:prstGeom>
          <a:noFill/>
        </p:spPr>
        <p:txBody>
          <a:bodyPr wrap="square" rtlCol="0">
            <a:spAutoFit/>
          </a:bodyPr>
          <a:lstStyle/>
          <a:p>
            <a:r>
              <a:rPr lang="en-US" sz="1400" dirty="0">
                <a:solidFill>
                  <a:srgbClr val="002060"/>
                </a:solidFill>
                <a:latin typeface="Garamond" panose="02020404030301010803" pitchFamily="18" charset="0"/>
              </a:rPr>
              <a:t>Total Year-Round Beds</a:t>
            </a:r>
            <a:br>
              <a:rPr lang="en-US" sz="1400" dirty="0">
                <a:solidFill>
                  <a:srgbClr val="002060"/>
                </a:solidFill>
                <a:latin typeface="Garamond" panose="02020404030301010803" pitchFamily="18" charset="0"/>
              </a:rPr>
            </a:br>
            <a:r>
              <a:rPr lang="en-US" sz="1400" dirty="0">
                <a:solidFill>
                  <a:schemeClr val="accent2">
                    <a:lumMod val="75000"/>
                  </a:schemeClr>
                </a:solidFill>
                <a:latin typeface="Garamond" panose="02020404030301010803" pitchFamily="18" charset="0"/>
              </a:rPr>
              <a:t>Total Non-DV Year-Round Beds</a:t>
            </a:r>
          </a:p>
          <a:p>
            <a:r>
              <a:rPr lang="en-US" sz="1400" dirty="0">
                <a:solidFill>
                  <a:schemeClr val="accent3"/>
                </a:solidFill>
                <a:latin typeface="Garamond" panose="02020404030301010803" pitchFamily="18" charset="0"/>
              </a:rPr>
              <a:t>Total HMIS Year-Round Beds</a:t>
            </a:r>
            <a:br>
              <a:rPr lang="en-US" sz="1400" dirty="0">
                <a:solidFill>
                  <a:schemeClr val="accent3"/>
                </a:solidFill>
                <a:latin typeface="Garamond" panose="02020404030301010803" pitchFamily="18" charset="0"/>
              </a:rPr>
            </a:br>
            <a:r>
              <a:rPr lang="en-US" sz="1400" dirty="0">
                <a:solidFill>
                  <a:schemeClr val="accent5">
                    <a:lumMod val="75000"/>
                  </a:schemeClr>
                </a:solidFill>
                <a:latin typeface="Garamond" panose="02020404030301010803" pitchFamily="18" charset="0"/>
              </a:rPr>
              <a:t>Total Beds for Households with Children</a:t>
            </a:r>
            <a:br>
              <a:rPr lang="en-US" sz="1400" dirty="0">
                <a:solidFill>
                  <a:schemeClr val="accent5">
                    <a:lumMod val="75000"/>
                  </a:schemeClr>
                </a:solidFill>
                <a:latin typeface="Garamond" panose="02020404030301010803" pitchFamily="18" charset="0"/>
              </a:rPr>
            </a:br>
            <a:r>
              <a:rPr lang="en-US" sz="1400" dirty="0">
                <a:solidFill>
                  <a:schemeClr val="accent2"/>
                </a:solidFill>
                <a:latin typeface="Garamond" panose="02020404030301010803" pitchFamily="18" charset="0"/>
              </a:rPr>
              <a:t>Total Beds for Households without Children</a:t>
            </a:r>
            <a:br>
              <a:rPr lang="en-US" sz="1400" dirty="0">
                <a:solidFill>
                  <a:schemeClr val="accent2"/>
                </a:solidFill>
                <a:latin typeface="Garamond" panose="02020404030301010803" pitchFamily="18" charset="0"/>
              </a:rPr>
            </a:br>
            <a:r>
              <a:rPr lang="en-US" sz="1400" dirty="0">
                <a:solidFill>
                  <a:schemeClr val="tx1"/>
                </a:solidFill>
                <a:latin typeface="Garamond" panose="02020404030301010803" pitchFamily="18" charset="0"/>
              </a:rPr>
              <a:t>Total Beds for Households with Only Children</a:t>
            </a:r>
            <a:br>
              <a:rPr lang="en-US" sz="1400" dirty="0">
                <a:solidFill>
                  <a:schemeClr val="tx1"/>
                </a:solidFill>
                <a:latin typeface="Garamond" panose="02020404030301010803" pitchFamily="18" charset="0"/>
              </a:rPr>
            </a:br>
            <a:r>
              <a:rPr lang="en-US" sz="1400" dirty="0">
                <a:solidFill>
                  <a:schemeClr val="accent2">
                    <a:lumMod val="50000"/>
                  </a:schemeClr>
                </a:solidFill>
                <a:latin typeface="Garamond" panose="02020404030301010803" pitchFamily="18" charset="0"/>
              </a:rPr>
              <a:t>Dedicated Veteran Beds</a:t>
            </a:r>
            <a:br>
              <a:rPr lang="en-US" sz="1400" dirty="0">
                <a:solidFill>
                  <a:schemeClr val="accent2">
                    <a:lumMod val="50000"/>
                  </a:schemeClr>
                </a:solidFill>
                <a:latin typeface="Garamond" panose="02020404030301010803" pitchFamily="18" charset="0"/>
              </a:rPr>
            </a:br>
            <a:r>
              <a:rPr lang="en-US" sz="1400" dirty="0">
                <a:solidFill>
                  <a:schemeClr val="accent3">
                    <a:lumMod val="50000"/>
                  </a:schemeClr>
                </a:solidFill>
                <a:latin typeface="Garamond" panose="02020404030301010803" pitchFamily="18" charset="0"/>
              </a:rPr>
              <a:t>Dedicated Youth Beds</a:t>
            </a:r>
            <a:endParaRPr lang="en-US" sz="1400" dirty="0"/>
          </a:p>
        </p:txBody>
      </p:sp>
      <p:sp>
        <p:nvSpPr>
          <p:cNvPr id="10" name="TextBox 9">
            <a:extLst>
              <a:ext uri="{FF2B5EF4-FFF2-40B4-BE49-F238E27FC236}">
                <a16:creationId xmlns:a16="http://schemas.microsoft.com/office/drawing/2014/main" id="{C480B1B6-5676-F19C-EAA3-9F4679C71906}"/>
              </a:ext>
            </a:extLst>
          </p:cNvPr>
          <p:cNvSpPr txBox="1"/>
          <p:nvPr/>
        </p:nvSpPr>
        <p:spPr>
          <a:xfrm>
            <a:off x="176719" y="4679004"/>
            <a:ext cx="11838561" cy="2060500"/>
          </a:xfrm>
          <a:prstGeom prst="rect">
            <a:avLst/>
          </a:prstGeom>
          <a:noFill/>
        </p:spPr>
        <p:txBody>
          <a:bodyPr wrap="square" rtlCol="0">
            <a:spAutoFit/>
          </a:bodyPr>
          <a:lstStyle/>
          <a:p>
            <a:pPr marL="0" marR="0">
              <a:lnSpc>
                <a:spcPct val="115000"/>
              </a:lnSpc>
              <a:spcAft>
                <a:spcPts val="800"/>
              </a:spcAft>
            </a:pPr>
            <a:r>
              <a:rPr lang="en-US" sz="1400" kern="150" dirty="0">
                <a:effectLst/>
                <a:latin typeface="Times New Roman" panose="02020603050405020304" pitchFamily="18" charset="0"/>
                <a:ea typeface="Aptos" panose="020B0004020202020204" pitchFamily="34" charset="0"/>
                <a:cs typeface="Times New Roman" panose="02020603050405020304" pitchFamily="18" charset="0"/>
              </a:rPr>
              <a:t>There – now the scales line up. While RRH has ‘replaced’ some beds lost by reductions in TH, it is not enough.  Also, TH was a mix of facility-based beds and vouchers. RRH is all voucher based. From 2007 to 2024, TH decreased by more than 1200 beds.  Meanwhile, we have just over 500 RRH beds. Because the intent is for the client to stay in the unit, RRH depends on the availability of safe, affordable units in the community. The spikes in TH were mostly due to fluctuations in BRAP over time. </a:t>
            </a:r>
            <a:r>
              <a:rPr lang="en-US" sz="1400" kern="150" dirty="0">
                <a:latin typeface="Times New Roman" panose="02020603050405020304" pitchFamily="18" charset="0"/>
                <a:ea typeface="Aptos" panose="020B0004020202020204" pitchFamily="34" charset="0"/>
                <a:cs typeface="Times New Roman" panose="02020603050405020304" pitchFamily="18" charset="0"/>
              </a:rPr>
              <a:t>I</a:t>
            </a:r>
            <a:r>
              <a:rPr lang="en-US" sz="1400" kern="150" dirty="0">
                <a:effectLst/>
                <a:latin typeface="Times New Roman" panose="02020603050405020304" pitchFamily="18" charset="0"/>
                <a:ea typeface="Aptos" panose="020B0004020202020204" pitchFamily="34" charset="0"/>
                <a:cs typeface="Times New Roman" panose="02020603050405020304" pitchFamily="18" charset="0"/>
              </a:rPr>
              <a:t>n 2023 BRAP was reclassified, and removed from the HIC and HMIS, as it did not meet the HUD definition of TH. Also, many TH projects changed to Permanent Housing over the years.</a:t>
            </a:r>
            <a:r>
              <a:rPr lang="en-US" sz="1400" b="1" kern="15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400" kern="150" dirty="0">
                <a:effectLst/>
                <a:latin typeface="Times New Roman" panose="02020603050405020304" pitchFamily="18" charset="0"/>
                <a:ea typeface="Aptos" panose="020B0004020202020204" pitchFamily="34" charset="0"/>
                <a:cs typeface="Times New Roman" panose="02020603050405020304" pitchFamily="18" charset="0"/>
              </a:rPr>
              <a:t>In addition to pandemic related fluctuations in RRH, HUD Data Standard changes, implemented in 2024, broke RRH into two subtypes: RRH- ‘Housing’ With or Without Services; and RRH – Services Only.</a:t>
            </a:r>
            <a:r>
              <a:rPr lang="en-US" sz="1400" kern="150" dirty="0">
                <a:effectLst/>
                <a:latin typeface="Aptos" panose="020B0004020202020204" pitchFamily="34" charset="0"/>
                <a:ea typeface="Aptos" panose="020B0004020202020204" pitchFamily="34" charset="0"/>
                <a:cs typeface="Times New Roman" panose="02020603050405020304" pitchFamily="18" charset="0"/>
              </a:rPr>
              <a:t> </a:t>
            </a:r>
            <a:r>
              <a:rPr lang="en-US" sz="1400" kern="150" dirty="0">
                <a:effectLst/>
                <a:latin typeface="Times New Roman" panose="02020603050405020304" pitchFamily="18" charset="0"/>
                <a:ea typeface="Aptos" panose="020B0004020202020204" pitchFamily="34" charset="0"/>
                <a:cs typeface="Times New Roman" panose="02020603050405020304" pitchFamily="18" charset="0"/>
              </a:rPr>
              <a:t>The ‘Housing with or Without Services’ component includes bed inventories and those are still included in the PIT and HIC, whereas the RRH – Services Only projects, without beds, are no longer included. Due to these changes, ESHAP Navigator Service projects were included in our PIT/HIC numbers one year but not the next, contributing to a perceived “decline” in RRH beds.</a:t>
            </a:r>
            <a:endParaRPr lang="en-US" sz="1400" kern="1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245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A2B50B-DAFA-5CD9-789F-2ABC99C35271}"/>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0038573E-CBF4-2EF7-5343-87130B7E1366}"/>
              </a:ext>
            </a:extLst>
          </p:cNvPr>
          <p:cNvSpPr/>
          <p:nvPr/>
        </p:nvSpPr>
        <p:spPr>
          <a:xfrm rot="19372394">
            <a:off x="5710240" y="2800350"/>
            <a:ext cx="809625" cy="93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9D8FD50F-A327-200E-5E6D-87C90A8A9698}"/>
              </a:ext>
            </a:extLst>
          </p:cNvPr>
          <p:cNvGraphicFramePr>
            <a:graphicFrameLocks/>
          </p:cNvGraphicFramePr>
          <p:nvPr>
            <p:extLst>
              <p:ext uri="{D42A27DB-BD31-4B8C-83A1-F6EECF244321}">
                <p14:modId xmlns:p14="http://schemas.microsoft.com/office/powerpoint/2010/main" val="670387066"/>
              </p:ext>
            </p:extLst>
          </p:nvPr>
        </p:nvGraphicFramePr>
        <p:xfrm>
          <a:off x="0" y="0"/>
          <a:ext cx="6005513" cy="4719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C669329F-8A59-C8FF-765B-6ADBCE44610E}"/>
              </a:ext>
            </a:extLst>
          </p:cNvPr>
          <p:cNvGraphicFramePr>
            <a:graphicFrameLocks/>
          </p:cNvGraphicFramePr>
          <p:nvPr>
            <p:extLst>
              <p:ext uri="{D42A27DB-BD31-4B8C-83A1-F6EECF244321}">
                <p14:modId xmlns:p14="http://schemas.microsoft.com/office/powerpoint/2010/main" val="1823783583"/>
              </p:ext>
            </p:extLst>
          </p:nvPr>
        </p:nvGraphicFramePr>
        <p:xfrm>
          <a:off x="6005513" y="0"/>
          <a:ext cx="6132699" cy="4719638"/>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BDD0577-36CF-7562-7BED-97B4B91D145F}"/>
                  </a:ext>
                </a:extLst>
              </p14:cNvPr>
              <p14:cNvContentPartPr/>
              <p14:nvPr/>
            </p14:nvContentPartPr>
            <p14:xfrm>
              <a:off x="2097525" y="3933499"/>
              <a:ext cx="1203120" cy="166680"/>
            </p14:xfrm>
          </p:contentPart>
        </mc:Choice>
        <mc:Fallback xmlns="">
          <p:pic>
            <p:nvPicPr>
              <p:cNvPr id="4" name="Ink 3">
                <a:extLst>
                  <a:ext uri="{FF2B5EF4-FFF2-40B4-BE49-F238E27FC236}">
                    <a16:creationId xmlns:a16="http://schemas.microsoft.com/office/drawing/2014/main" id="{3BDD0577-36CF-7562-7BED-97B4B91D145F}"/>
                  </a:ext>
                </a:extLst>
              </p:cNvPr>
              <p:cNvPicPr/>
              <p:nvPr/>
            </p:nvPicPr>
            <p:blipFill>
              <a:blip r:embed="rId7"/>
              <a:stretch>
                <a:fillRect/>
              </a:stretch>
            </p:blipFill>
            <p:spPr>
              <a:xfrm>
                <a:off x="2084925" y="3921259"/>
                <a:ext cx="1228320" cy="191880"/>
              </a:xfrm>
              <a:prstGeom prst="rect">
                <a:avLst/>
              </a:prstGeom>
            </p:spPr>
          </p:pic>
        </mc:Fallback>
      </mc:AlternateContent>
      <p:sp>
        <p:nvSpPr>
          <p:cNvPr id="3" name="TextBox 2">
            <a:extLst>
              <a:ext uri="{FF2B5EF4-FFF2-40B4-BE49-F238E27FC236}">
                <a16:creationId xmlns:a16="http://schemas.microsoft.com/office/drawing/2014/main" id="{B5D70A6C-80E7-AF2B-BCBD-21BD6C4DE878}"/>
              </a:ext>
            </a:extLst>
          </p:cNvPr>
          <p:cNvSpPr txBox="1"/>
          <p:nvPr/>
        </p:nvSpPr>
        <p:spPr>
          <a:xfrm>
            <a:off x="6115052" y="759381"/>
            <a:ext cx="3295389" cy="1600438"/>
          </a:xfrm>
          <a:prstGeom prst="rect">
            <a:avLst/>
          </a:prstGeom>
          <a:noFill/>
        </p:spPr>
        <p:txBody>
          <a:bodyPr wrap="none" rtlCol="0">
            <a:spAutoFit/>
          </a:bodyPr>
          <a:lstStyle/>
          <a:p>
            <a:r>
              <a:rPr lang="en-US" sz="1400" dirty="0">
                <a:solidFill>
                  <a:srgbClr val="002060"/>
                </a:solidFill>
                <a:latin typeface="Garamond" panose="02020404030301010803" pitchFamily="18" charset="0"/>
              </a:rPr>
              <a:t>Total Year-Round Beds</a:t>
            </a:r>
            <a:br>
              <a:rPr lang="en-US" sz="1400" dirty="0">
                <a:solidFill>
                  <a:srgbClr val="002060"/>
                </a:solidFill>
                <a:latin typeface="Garamond" panose="02020404030301010803" pitchFamily="18" charset="0"/>
              </a:rPr>
            </a:br>
            <a:r>
              <a:rPr lang="en-US" sz="1400" dirty="0">
                <a:solidFill>
                  <a:schemeClr val="accent2">
                    <a:lumMod val="75000"/>
                  </a:schemeClr>
                </a:solidFill>
                <a:latin typeface="Garamond" panose="02020404030301010803" pitchFamily="18" charset="0"/>
              </a:rPr>
              <a:t>Total Non-DV Year-Round Beds</a:t>
            </a:r>
            <a:br>
              <a:rPr lang="en-US" sz="1400" dirty="0">
                <a:solidFill>
                  <a:schemeClr val="accent2">
                    <a:lumMod val="75000"/>
                  </a:schemeClr>
                </a:solidFill>
                <a:latin typeface="Garamond" panose="02020404030301010803" pitchFamily="18" charset="0"/>
              </a:rPr>
            </a:br>
            <a:r>
              <a:rPr lang="en-US" sz="1400" dirty="0">
                <a:solidFill>
                  <a:schemeClr val="accent3"/>
                </a:solidFill>
                <a:latin typeface="Garamond" panose="02020404030301010803" pitchFamily="18" charset="0"/>
              </a:rPr>
              <a:t>Total HMIS Year-Round Beds</a:t>
            </a:r>
            <a:br>
              <a:rPr lang="en-US" sz="1400" dirty="0">
                <a:solidFill>
                  <a:schemeClr val="accent3"/>
                </a:solidFill>
                <a:latin typeface="Garamond" panose="02020404030301010803" pitchFamily="18" charset="0"/>
              </a:rPr>
            </a:br>
            <a:r>
              <a:rPr lang="en-US" sz="1400" dirty="0">
                <a:solidFill>
                  <a:schemeClr val="accent5">
                    <a:lumMod val="75000"/>
                  </a:schemeClr>
                </a:solidFill>
                <a:latin typeface="Garamond" panose="02020404030301010803" pitchFamily="18" charset="0"/>
              </a:rPr>
              <a:t>Total Beds for Households with Children</a:t>
            </a:r>
            <a:br>
              <a:rPr lang="en-US" sz="1400" dirty="0">
                <a:solidFill>
                  <a:schemeClr val="accent5">
                    <a:lumMod val="75000"/>
                  </a:schemeClr>
                </a:solidFill>
                <a:latin typeface="Garamond" panose="02020404030301010803" pitchFamily="18" charset="0"/>
              </a:rPr>
            </a:br>
            <a:r>
              <a:rPr lang="en-US" sz="1400" dirty="0">
                <a:solidFill>
                  <a:schemeClr val="accent2"/>
                </a:solidFill>
                <a:latin typeface="Garamond" panose="02020404030301010803" pitchFamily="18" charset="0"/>
              </a:rPr>
              <a:t>Total Beds for Households without Children</a:t>
            </a:r>
          </a:p>
          <a:p>
            <a:r>
              <a:rPr lang="en-US" sz="1400" dirty="0">
                <a:solidFill>
                  <a:schemeClr val="accent3">
                    <a:lumMod val="50000"/>
                  </a:schemeClr>
                </a:solidFill>
                <a:latin typeface="Garamond" panose="02020404030301010803" pitchFamily="18" charset="0"/>
              </a:rPr>
              <a:t>Dedicated Chronic Homeless Beds</a:t>
            </a:r>
            <a:r>
              <a:rPr lang="en-US" sz="1400" dirty="0">
                <a:solidFill>
                  <a:schemeClr val="tx1"/>
                </a:solidFill>
                <a:latin typeface="Garamond" panose="02020404030301010803" pitchFamily="18" charset="0"/>
              </a:rPr>
              <a:t/>
            </a:r>
            <a:br>
              <a:rPr lang="en-US" sz="1400" dirty="0">
                <a:solidFill>
                  <a:schemeClr val="tx1"/>
                </a:solidFill>
                <a:latin typeface="Garamond" panose="02020404030301010803" pitchFamily="18" charset="0"/>
              </a:rPr>
            </a:br>
            <a:r>
              <a:rPr lang="en-US" sz="1400" dirty="0">
                <a:solidFill>
                  <a:schemeClr val="tx1"/>
                </a:solidFill>
                <a:latin typeface="Garamond" panose="02020404030301010803" pitchFamily="18" charset="0"/>
              </a:rPr>
              <a:t>Dedicated Veteran Beds</a:t>
            </a:r>
            <a:endParaRPr lang="en-US" sz="1400" dirty="0"/>
          </a:p>
        </p:txBody>
      </p:sp>
      <p:sp>
        <p:nvSpPr>
          <p:cNvPr id="11" name="TextBox 10">
            <a:extLst>
              <a:ext uri="{FF2B5EF4-FFF2-40B4-BE49-F238E27FC236}">
                <a16:creationId xmlns:a16="http://schemas.microsoft.com/office/drawing/2014/main" id="{9BE43940-5173-77CB-8A9E-38D67C1E9968}"/>
              </a:ext>
            </a:extLst>
          </p:cNvPr>
          <p:cNvSpPr txBox="1"/>
          <p:nvPr/>
        </p:nvSpPr>
        <p:spPr>
          <a:xfrm>
            <a:off x="126460" y="4719638"/>
            <a:ext cx="11770468" cy="2060500"/>
          </a:xfrm>
          <a:prstGeom prst="rect">
            <a:avLst/>
          </a:prstGeom>
          <a:noFill/>
        </p:spPr>
        <p:txBody>
          <a:bodyPr wrap="square" rtlCol="0">
            <a:spAutoFit/>
          </a:bodyPr>
          <a:lstStyle/>
          <a:p>
            <a:pPr marL="0" marR="0">
              <a:lnSpc>
                <a:spcPct val="115000"/>
              </a:lnSpc>
              <a:spcAft>
                <a:spcPts val="800"/>
              </a:spcAft>
              <a:buNone/>
            </a:pPr>
            <a:r>
              <a:rPr lang="en-US" sz="1400" kern="150" dirty="0">
                <a:effectLst/>
                <a:latin typeface="Times New Roman" panose="02020603050405020304" pitchFamily="18" charset="0"/>
                <a:ea typeface="Aptos" panose="020B0004020202020204" pitchFamily="34" charset="0"/>
                <a:cs typeface="Times New Roman" panose="02020603050405020304" pitchFamily="18" charset="0"/>
              </a:rPr>
              <a:t>These charts show Permanent Supportive Housing beds, on the left, and ‘Other’ Permanent Housing, on the right. The top lines show the total number of beds in dark blue – largely overlapping with the total number of non-DV beds, in green, and the total number of HMIS beds, in yellow. The paler blue line shows beds for Households with Children (Families) and the paler green line shows beds for Households without Children (Individuals). The brown line near the bottom is the number of dedicated Chronically Homeless beds, and the shorter black line is for beds dedicated to Veterans. While MCoC has created many new PSH units over the years, the vast majority of Maine’s PSH beds are voucher based, relying on the availability of affordable units in the community. "Other Permanent Housing" is community-based housing where formerly homeless individuals and families live independently, without a set length of stay, and where supportive services may or may not be provided, depending on the specific project. OPH does not limit eligibility to those with disabilities, as PSH does. Maine’s OPH inventory consists of projects that were once PSH or TH, many of them originally developed to serve DV clients - but were converted to OPH over time for various reasons.  </a:t>
            </a:r>
            <a:endParaRPr lang="en-US" sz="1400" kern="1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02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03C71-BF7D-49A9-8434-653B73A05B22}"/>
              </a:ext>
            </a:extLst>
          </p:cNvPr>
          <p:cNvPicPr>
            <a:picLocks noChangeAspect="1"/>
          </p:cNvPicPr>
          <p:nvPr/>
        </p:nvPicPr>
        <p:blipFill>
          <a:blip r:embed="rId3"/>
          <a:stretch>
            <a:fillRect/>
          </a:stretch>
        </p:blipFill>
        <p:spPr>
          <a:xfrm>
            <a:off x="1637133" y="6123542"/>
            <a:ext cx="1798476" cy="621846"/>
          </a:xfrm>
          <a:prstGeom prst="rect">
            <a:avLst/>
          </a:prstGeom>
        </p:spPr>
      </p:pic>
      <p:sp>
        <p:nvSpPr>
          <p:cNvPr id="5" name="Oval 4"/>
          <p:cNvSpPr/>
          <p:nvPr/>
        </p:nvSpPr>
        <p:spPr>
          <a:xfrm rot="19372394">
            <a:off x="5710240" y="2800350"/>
            <a:ext cx="809625" cy="93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9561ADE-AA80-20F3-14B9-E6FA7AFF4565}"/>
              </a:ext>
            </a:extLst>
          </p:cNvPr>
          <p:cNvSpPr txBox="1"/>
          <p:nvPr/>
        </p:nvSpPr>
        <p:spPr>
          <a:xfrm>
            <a:off x="1409218" y="1888617"/>
            <a:ext cx="9411667" cy="2492990"/>
          </a:xfrm>
          <a:prstGeom prst="rect">
            <a:avLst/>
          </a:prstGeom>
          <a:noFill/>
        </p:spPr>
        <p:txBody>
          <a:bodyPr wrap="square">
            <a:spAutoFit/>
          </a:bodyPr>
          <a:lstStyle/>
          <a:p>
            <a:pPr algn="ctr"/>
            <a:r>
              <a:rPr lang="en-US" sz="4800" b="1" dirty="0">
                <a:latin typeface="Garamond" panose="02020404030301010803" pitchFamily="18" charset="0"/>
              </a:rPr>
              <a:t>QUESTIONS on the </a:t>
            </a:r>
          </a:p>
          <a:p>
            <a:pPr algn="ctr"/>
            <a:r>
              <a:rPr lang="en-US" sz="6000" b="1" dirty="0">
                <a:latin typeface="Garamond" panose="02020404030301010803" pitchFamily="18" charset="0"/>
              </a:rPr>
              <a:t>PIT and HIC </a:t>
            </a:r>
          </a:p>
          <a:p>
            <a:pPr algn="ctr"/>
            <a:r>
              <a:rPr lang="en-US" sz="4800" b="1" dirty="0">
                <a:latin typeface="Garamond" panose="02020404030301010803" pitchFamily="18" charset="0"/>
              </a:rPr>
              <a:t>information?</a:t>
            </a:r>
            <a:endParaRPr lang="en-US" sz="1000" b="1" dirty="0">
              <a:latin typeface="Garamond" panose="02020404030301010803" pitchFamily="18" charset="0"/>
            </a:endParaRPr>
          </a:p>
        </p:txBody>
      </p:sp>
    </p:spTree>
    <p:extLst>
      <p:ext uri="{BB962C8B-B14F-4D97-AF65-F5344CB8AC3E}">
        <p14:creationId xmlns:p14="http://schemas.microsoft.com/office/powerpoint/2010/main" val="2923308682"/>
      </p:ext>
    </p:extLst>
  </p:cSld>
  <p:clrMapOvr>
    <a:masterClrMapping/>
  </p:clrMapOvr>
</p:sld>
</file>

<file path=ppt/theme/theme1.xml><?xml version="1.0" encoding="utf-8"?>
<a:theme xmlns:a="http://schemas.openxmlformats.org/drawingml/2006/main" name="MaineHousing-1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7F8E10EE-53B9-40DD-9075-5A5497849F93}"/>
    </a:ext>
  </a:extLst>
</a:theme>
</file>

<file path=ppt/theme/theme10.xml><?xml version="1.0" encoding="utf-8"?>
<a:theme xmlns:a="http://schemas.openxmlformats.org/drawingml/2006/main" name="MaineHousing-2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9FECB7-81A7-4730-A360-38D436D65BA6}"/>
    </a:ext>
  </a:extLst>
</a:theme>
</file>

<file path=ppt/theme/theme11.xml><?xml version="1.0" encoding="utf-8"?>
<a:theme xmlns:a="http://schemas.openxmlformats.org/drawingml/2006/main" name="MaineHousing-2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EBB6B894-5407-455B-979F-9D27FE2A0D5E}"/>
    </a:ext>
  </a:extLst>
</a:theme>
</file>

<file path=ppt/theme/theme12.xml><?xml version="1.0" encoding="utf-8"?>
<a:theme xmlns:a="http://schemas.openxmlformats.org/drawingml/2006/main" name="MaineHousing-2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40504EF-87CF-4EDB-889E-F8FE20355FB2}"/>
    </a:ext>
  </a:extLst>
</a:theme>
</file>

<file path=ppt/theme/theme13.xml><?xml version="1.0" encoding="utf-8"?>
<a:theme xmlns:a="http://schemas.openxmlformats.org/drawingml/2006/main" name="MaineHousing-2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0436653-06FF-4BDF-8A72-42EBF2B64ADC}"/>
    </a:ext>
  </a:extLst>
</a:theme>
</file>

<file path=ppt/theme/theme14.xml><?xml version="1.0" encoding="utf-8"?>
<a:theme xmlns:a="http://schemas.openxmlformats.org/drawingml/2006/main" name="MaineHousing-2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5D14C828-B582-410F-94DB-C97FBD63D597}"/>
    </a:ext>
  </a:extLst>
</a:theme>
</file>

<file path=ppt/theme/theme15.xml><?xml version="1.0" encoding="utf-8"?>
<a:theme xmlns:a="http://schemas.openxmlformats.org/drawingml/2006/main" name="MaineHousing-2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92442B94-DDC3-4D91-B514-7A76245B8A87}"/>
    </a:ext>
  </a:extLst>
</a:theme>
</file>

<file path=ppt/theme/theme16.xml><?xml version="1.0" encoding="utf-8"?>
<a:theme xmlns:a="http://schemas.openxmlformats.org/drawingml/2006/main" name="MaineHousing-2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ED48BA5-ABA8-42A4-974C-F4C2108FE714}"/>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eHousing-1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B09516-1F48-433A-87E1-89C4CC37505C}"/>
    </a:ext>
  </a:extLst>
</a:theme>
</file>

<file path=ppt/theme/theme3.xml><?xml version="1.0" encoding="utf-8"?>
<a:theme xmlns:a="http://schemas.openxmlformats.org/drawingml/2006/main" name="MaineHousing-1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AC73FC93-E15F-4A4A-A14D-6A2E8A9F3953}"/>
    </a:ext>
  </a:extLst>
</a:theme>
</file>

<file path=ppt/theme/theme4.xml><?xml version="1.0" encoding="utf-8"?>
<a:theme xmlns:a="http://schemas.openxmlformats.org/drawingml/2006/main" name="MaineHousing-1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69438075-E470-446F-9B7C-64AC0BF2987C}"/>
    </a:ext>
  </a:extLst>
</a:theme>
</file>

<file path=ppt/theme/theme5.xml><?xml version="1.0" encoding="utf-8"?>
<a:theme xmlns:a="http://schemas.openxmlformats.org/drawingml/2006/main" name="MaineHousing-1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844BBF17-0EEA-4885-81A4-B6A5961A6856}"/>
    </a:ext>
  </a:extLst>
</a:theme>
</file>

<file path=ppt/theme/theme6.xml><?xml version="1.0" encoding="utf-8"?>
<a:theme xmlns:a="http://schemas.openxmlformats.org/drawingml/2006/main" name="MaineHousing-1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07EFBB25-E1F0-4E8D-8CFF-709E51D236D2}"/>
    </a:ext>
  </a:extLst>
</a:theme>
</file>

<file path=ppt/theme/theme7.xml><?xml version="1.0" encoding="utf-8"?>
<a:theme xmlns:a="http://schemas.openxmlformats.org/drawingml/2006/main" name="MaineHousing-1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B5F7F193-F0CF-4E45-B97E-3CC32EBF9AA3}"/>
    </a:ext>
  </a:extLst>
</a:theme>
</file>

<file path=ppt/theme/theme8.xml><?xml version="1.0" encoding="utf-8"?>
<a:theme xmlns:a="http://schemas.openxmlformats.org/drawingml/2006/main" name="MaineHousing-1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054B088-3B0A-4307-B724-1A6A03E2DAE3}"/>
    </a:ext>
  </a:extLst>
</a:theme>
</file>

<file path=ppt/theme/theme9.xml><?xml version="1.0" encoding="utf-8"?>
<a:theme xmlns:a="http://schemas.openxmlformats.org/drawingml/2006/main" name="MaineHousing-2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2D893B8-C5EE-4826-B9D1-321BEF5F1725}"/>
    </a:ext>
  </a:extLst>
</a:theme>
</file>

<file path=docProps/app.xml><?xml version="1.0" encoding="utf-8"?>
<Properties xmlns="http://schemas.openxmlformats.org/officeDocument/2006/extended-properties" xmlns:vt="http://schemas.openxmlformats.org/officeDocument/2006/docPropsVTypes">
  <Template>MaineHousing 2020 - 26 Edison Drive</Template>
  <TotalTime>6369</TotalTime>
  <Words>2619</Words>
  <Application>Microsoft Office PowerPoint</Application>
  <PresentationFormat>Widescreen</PresentationFormat>
  <Paragraphs>150</Paragraphs>
  <Slides>23</Slides>
  <Notes>13</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23</vt:i4>
      </vt:variant>
    </vt:vector>
  </HeadingPairs>
  <TitlesOfParts>
    <vt:vector size="44" baseType="lpstr">
      <vt:lpstr>Aptos</vt:lpstr>
      <vt:lpstr>Arial</vt:lpstr>
      <vt:lpstr>Calibri</vt:lpstr>
      <vt:lpstr>Garamond</vt:lpstr>
      <vt:lpstr>Times New Roman</vt:lpstr>
      <vt:lpstr>MaineHousing-1a</vt:lpstr>
      <vt:lpstr>MaineHousing-1b</vt:lpstr>
      <vt:lpstr>MaineHousing-1c</vt:lpstr>
      <vt:lpstr>MaineHousing-1d</vt:lpstr>
      <vt:lpstr>MaineHousing-1e</vt:lpstr>
      <vt:lpstr>MaineHousing-1f</vt:lpstr>
      <vt:lpstr>MaineHousing-1g</vt:lpstr>
      <vt:lpstr>MaineHousing-1h</vt:lpstr>
      <vt:lpstr>MaineHousing-2a</vt:lpstr>
      <vt:lpstr>MaineHousing-2b</vt:lpstr>
      <vt:lpstr>MaineHousing-2c</vt:lpstr>
      <vt:lpstr>MaineHousing-2d</vt:lpstr>
      <vt:lpstr>MaineHousing-2e</vt:lpstr>
      <vt:lpstr>MaineHousing-2f</vt:lpstr>
      <vt:lpstr>MaineHousing-2g</vt:lpstr>
      <vt:lpstr>MaineHousing-2h</vt:lpstr>
      <vt:lpstr>PowerPoint Presentation</vt:lpstr>
      <vt:lpstr>HUD Required PIT Data Points</vt:lpstr>
      <vt:lpstr>• Overall Homeless •Sheltered Total Homeless • Sheltered ES Homeless • Sheltered TH Homeless • Sheltered SH Homeless • Unsheltered Homeless</vt:lpstr>
      <vt:lpstr>PowerPoint Presentation</vt:lpstr>
      <vt:lpstr>Maine Housing Inventory Chart – Emergency Shelter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MaineHousing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HMIS  Agency Administrator Training</dc:title>
  <dc:creator>Heather Dyer</dc:creator>
  <cp:lastModifiedBy>Scott Tibbitts</cp:lastModifiedBy>
  <cp:revision>257</cp:revision>
  <dcterms:created xsi:type="dcterms:W3CDTF">2020-09-21T16:42:59Z</dcterms:created>
  <dcterms:modified xsi:type="dcterms:W3CDTF">2025-05-19T19:20:34Z</dcterms:modified>
</cp:coreProperties>
</file>