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Lst>
  <p:sldIdLst>
    <p:sldId id="256" r:id="rId5"/>
    <p:sldId id="257" r:id="rId6"/>
    <p:sldId id="258" r:id="rId7"/>
    <p:sldId id="259" r:id="rId8"/>
    <p:sldId id="260" r:id="rId9"/>
    <p:sldId id="261" r:id="rId10"/>
    <p:sldId id="262" r:id="rId11"/>
    <p:sldId id="263" r:id="rId12"/>
    <p:sldId id="26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5" d="100"/>
          <a:sy n="75" d="100"/>
        </p:scale>
        <p:origin x="60"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6D3225-BD9D-487D-92A2-0C3F086FF2D6}" type="datetimeFigureOut">
              <a:rPr lang="en-US" smtClean="0"/>
              <a:t>4/29/2024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4D54B-21DB-4854-B94C-B0922453FFC7}" type="slidenum">
              <a:rPr lang="en-US" smtClean="0"/>
              <a:t>‹#›</a:t>
            </a:fld>
            <a:endParaRPr lang="en-US"/>
          </a:p>
        </p:txBody>
      </p:sp>
    </p:spTree>
    <p:extLst>
      <p:ext uri="{BB962C8B-B14F-4D97-AF65-F5344CB8AC3E}">
        <p14:creationId xmlns:p14="http://schemas.microsoft.com/office/powerpoint/2010/main" val="3083760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6D3225-BD9D-487D-92A2-0C3F086FF2D6}" type="datetimeFigureOut">
              <a:rPr lang="en-US" smtClean="0"/>
              <a:t>4/29/2024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4D54B-21DB-4854-B94C-B0922453FFC7}" type="slidenum">
              <a:rPr lang="en-US" smtClean="0"/>
              <a:t>‹#›</a:t>
            </a:fld>
            <a:endParaRPr lang="en-US"/>
          </a:p>
        </p:txBody>
      </p:sp>
    </p:spTree>
    <p:extLst>
      <p:ext uri="{BB962C8B-B14F-4D97-AF65-F5344CB8AC3E}">
        <p14:creationId xmlns:p14="http://schemas.microsoft.com/office/powerpoint/2010/main" val="3899600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6D3225-BD9D-487D-92A2-0C3F086FF2D6}" type="datetimeFigureOut">
              <a:rPr lang="en-US" smtClean="0"/>
              <a:t>4/29/2024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4D54B-21DB-4854-B94C-B0922453FFC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747478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6D3225-BD9D-487D-92A2-0C3F086FF2D6}" type="datetimeFigureOut">
              <a:rPr lang="en-US" smtClean="0"/>
              <a:t>4/29/2024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4D54B-21DB-4854-B94C-B0922453FFC7}" type="slidenum">
              <a:rPr lang="en-US" smtClean="0"/>
              <a:t>‹#›</a:t>
            </a:fld>
            <a:endParaRPr lang="en-US"/>
          </a:p>
        </p:txBody>
      </p:sp>
    </p:spTree>
    <p:extLst>
      <p:ext uri="{BB962C8B-B14F-4D97-AF65-F5344CB8AC3E}">
        <p14:creationId xmlns:p14="http://schemas.microsoft.com/office/powerpoint/2010/main" val="20317696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6D3225-BD9D-487D-92A2-0C3F086FF2D6}" type="datetimeFigureOut">
              <a:rPr lang="en-US" smtClean="0"/>
              <a:t>4/29/2024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4D54B-21DB-4854-B94C-B0922453FFC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485901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6D3225-BD9D-487D-92A2-0C3F086FF2D6}" type="datetimeFigureOut">
              <a:rPr lang="en-US" smtClean="0"/>
              <a:t>4/29/2024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4D54B-21DB-4854-B94C-B0922453FFC7}" type="slidenum">
              <a:rPr lang="en-US" smtClean="0"/>
              <a:t>‹#›</a:t>
            </a:fld>
            <a:endParaRPr lang="en-US"/>
          </a:p>
        </p:txBody>
      </p:sp>
    </p:spTree>
    <p:extLst>
      <p:ext uri="{BB962C8B-B14F-4D97-AF65-F5344CB8AC3E}">
        <p14:creationId xmlns:p14="http://schemas.microsoft.com/office/powerpoint/2010/main" val="15416279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6D3225-BD9D-487D-92A2-0C3F086FF2D6}" type="datetimeFigureOut">
              <a:rPr lang="en-US" smtClean="0"/>
              <a:t>4/29/2024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4D54B-21DB-4854-B94C-B0922453FFC7}" type="slidenum">
              <a:rPr lang="en-US" smtClean="0"/>
              <a:t>‹#›</a:t>
            </a:fld>
            <a:endParaRPr lang="en-US"/>
          </a:p>
        </p:txBody>
      </p:sp>
    </p:spTree>
    <p:extLst>
      <p:ext uri="{BB962C8B-B14F-4D97-AF65-F5344CB8AC3E}">
        <p14:creationId xmlns:p14="http://schemas.microsoft.com/office/powerpoint/2010/main" val="23904633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6D3225-BD9D-487D-92A2-0C3F086FF2D6}" type="datetimeFigureOut">
              <a:rPr lang="en-US" smtClean="0"/>
              <a:t>4/29/2024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4D54B-21DB-4854-B94C-B0922453FFC7}" type="slidenum">
              <a:rPr lang="en-US" smtClean="0"/>
              <a:t>‹#›</a:t>
            </a:fld>
            <a:endParaRPr lang="en-US"/>
          </a:p>
        </p:txBody>
      </p:sp>
    </p:spTree>
    <p:extLst>
      <p:ext uri="{BB962C8B-B14F-4D97-AF65-F5344CB8AC3E}">
        <p14:creationId xmlns:p14="http://schemas.microsoft.com/office/powerpoint/2010/main" val="2895398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6D3225-BD9D-487D-92A2-0C3F086FF2D6}" type="datetimeFigureOut">
              <a:rPr lang="en-US" smtClean="0"/>
              <a:t>4/29/2024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4D54B-21DB-4854-B94C-B0922453FFC7}" type="slidenum">
              <a:rPr lang="en-US" smtClean="0"/>
              <a:t>‹#›</a:t>
            </a:fld>
            <a:endParaRPr lang="en-US"/>
          </a:p>
        </p:txBody>
      </p:sp>
    </p:spTree>
    <p:extLst>
      <p:ext uri="{BB962C8B-B14F-4D97-AF65-F5344CB8AC3E}">
        <p14:creationId xmlns:p14="http://schemas.microsoft.com/office/powerpoint/2010/main" val="774806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6D3225-BD9D-487D-92A2-0C3F086FF2D6}" type="datetimeFigureOut">
              <a:rPr lang="en-US" smtClean="0"/>
              <a:t>4/29/2024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4D54B-21DB-4854-B94C-B0922453FFC7}" type="slidenum">
              <a:rPr lang="en-US" smtClean="0"/>
              <a:t>‹#›</a:t>
            </a:fld>
            <a:endParaRPr lang="en-US"/>
          </a:p>
        </p:txBody>
      </p:sp>
    </p:spTree>
    <p:extLst>
      <p:ext uri="{BB962C8B-B14F-4D97-AF65-F5344CB8AC3E}">
        <p14:creationId xmlns:p14="http://schemas.microsoft.com/office/powerpoint/2010/main" val="2415964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6D3225-BD9D-487D-92A2-0C3F086FF2D6}" type="datetimeFigureOut">
              <a:rPr lang="en-US" smtClean="0"/>
              <a:t>4/29/2024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4D54B-21DB-4854-B94C-B0922453FFC7}" type="slidenum">
              <a:rPr lang="en-US" smtClean="0"/>
              <a:t>‹#›</a:t>
            </a:fld>
            <a:endParaRPr lang="en-US"/>
          </a:p>
        </p:txBody>
      </p:sp>
    </p:spTree>
    <p:extLst>
      <p:ext uri="{BB962C8B-B14F-4D97-AF65-F5344CB8AC3E}">
        <p14:creationId xmlns:p14="http://schemas.microsoft.com/office/powerpoint/2010/main" val="2143258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96D3225-BD9D-487D-92A2-0C3F086FF2D6}" type="datetimeFigureOut">
              <a:rPr lang="en-US" smtClean="0"/>
              <a:t>4/29/2024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44D54B-21DB-4854-B94C-B0922453FFC7}" type="slidenum">
              <a:rPr lang="en-US" smtClean="0"/>
              <a:t>‹#›</a:t>
            </a:fld>
            <a:endParaRPr lang="en-US"/>
          </a:p>
        </p:txBody>
      </p:sp>
    </p:spTree>
    <p:extLst>
      <p:ext uri="{BB962C8B-B14F-4D97-AF65-F5344CB8AC3E}">
        <p14:creationId xmlns:p14="http://schemas.microsoft.com/office/powerpoint/2010/main" val="298269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96D3225-BD9D-487D-92A2-0C3F086FF2D6}" type="datetimeFigureOut">
              <a:rPr lang="en-US" smtClean="0"/>
              <a:t>4/29/2024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44D54B-21DB-4854-B94C-B0922453FFC7}" type="slidenum">
              <a:rPr lang="en-US" smtClean="0"/>
              <a:t>‹#›</a:t>
            </a:fld>
            <a:endParaRPr lang="en-US"/>
          </a:p>
        </p:txBody>
      </p:sp>
    </p:spTree>
    <p:extLst>
      <p:ext uri="{BB962C8B-B14F-4D97-AF65-F5344CB8AC3E}">
        <p14:creationId xmlns:p14="http://schemas.microsoft.com/office/powerpoint/2010/main" val="1470323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6D3225-BD9D-487D-92A2-0C3F086FF2D6}" type="datetimeFigureOut">
              <a:rPr lang="en-US" smtClean="0"/>
              <a:t>4/29/2024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44D54B-21DB-4854-B94C-B0922453FFC7}" type="slidenum">
              <a:rPr lang="en-US" smtClean="0"/>
              <a:t>‹#›</a:t>
            </a:fld>
            <a:endParaRPr lang="en-US"/>
          </a:p>
        </p:txBody>
      </p:sp>
    </p:spTree>
    <p:extLst>
      <p:ext uri="{BB962C8B-B14F-4D97-AF65-F5344CB8AC3E}">
        <p14:creationId xmlns:p14="http://schemas.microsoft.com/office/powerpoint/2010/main" val="2424592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96D3225-BD9D-487D-92A2-0C3F086FF2D6}" type="datetimeFigureOut">
              <a:rPr lang="en-US" smtClean="0"/>
              <a:t>4/29/2024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4D54B-21DB-4854-B94C-B0922453FFC7}" type="slidenum">
              <a:rPr lang="en-US" smtClean="0"/>
              <a:t>‹#›</a:t>
            </a:fld>
            <a:endParaRPr lang="en-US"/>
          </a:p>
        </p:txBody>
      </p:sp>
    </p:spTree>
    <p:extLst>
      <p:ext uri="{BB962C8B-B14F-4D97-AF65-F5344CB8AC3E}">
        <p14:creationId xmlns:p14="http://schemas.microsoft.com/office/powerpoint/2010/main" val="453600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4D54B-21DB-4854-B94C-B0922453FFC7}" type="slidenum">
              <a:rPr lang="en-US" smtClean="0"/>
              <a:t>‹#›</a:t>
            </a:fld>
            <a:endParaRPr lang="en-US"/>
          </a:p>
        </p:txBody>
      </p:sp>
      <p:sp>
        <p:nvSpPr>
          <p:cNvPr id="5" name="Date Placeholder 4"/>
          <p:cNvSpPr>
            <a:spLocks noGrp="1"/>
          </p:cNvSpPr>
          <p:nvPr>
            <p:ph type="dt" sz="half" idx="10"/>
          </p:nvPr>
        </p:nvSpPr>
        <p:spPr/>
        <p:txBody>
          <a:bodyPr/>
          <a:lstStyle/>
          <a:p>
            <a:fld id="{396D3225-BD9D-487D-92A2-0C3F086FF2D6}" type="datetimeFigureOut">
              <a:rPr lang="en-US" smtClean="0"/>
              <a:t>4/29/2024</a:t>
            </a:fld>
            <a:endParaRPr lang="en-US"/>
          </a:p>
        </p:txBody>
      </p:sp>
    </p:spTree>
    <p:extLst>
      <p:ext uri="{BB962C8B-B14F-4D97-AF65-F5344CB8AC3E}">
        <p14:creationId xmlns:p14="http://schemas.microsoft.com/office/powerpoint/2010/main" val="4125983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96D3225-BD9D-487D-92A2-0C3F086FF2D6}" type="datetimeFigureOut">
              <a:rPr lang="en-US" smtClean="0"/>
              <a:t>4/29/2024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544D54B-21DB-4854-B94C-B0922453FFC7}" type="slidenum">
              <a:rPr lang="en-US" smtClean="0"/>
              <a:t>‹#›</a:t>
            </a:fld>
            <a:endParaRPr lang="en-US"/>
          </a:p>
        </p:txBody>
      </p:sp>
    </p:spTree>
    <p:extLst>
      <p:ext uri="{BB962C8B-B14F-4D97-AF65-F5344CB8AC3E}">
        <p14:creationId xmlns:p14="http://schemas.microsoft.com/office/powerpoint/2010/main" val="415113529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0F390-07C7-E1B6-064E-B33788F55397}"/>
              </a:ext>
            </a:extLst>
          </p:cNvPr>
          <p:cNvSpPr>
            <a:spLocks noGrp="1"/>
          </p:cNvSpPr>
          <p:nvPr>
            <p:ph type="ctrTitle"/>
          </p:nvPr>
        </p:nvSpPr>
        <p:spPr/>
        <p:txBody>
          <a:bodyPr/>
          <a:lstStyle/>
          <a:p>
            <a:pPr algn="ctr"/>
            <a:r>
              <a:rPr lang="en-US" dirty="0" err="1"/>
              <a:t>MCoC</a:t>
            </a:r>
            <a:r>
              <a:rPr lang="en-US" dirty="0"/>
              <a:t> Governance: </a:t>
            </a:r>
            <a:br>
              <a:rPr lang="en-US" dirty="0"/>
            </a:br>
            <a:r>
              <a:rPr lang="en-US" dirty="0"/>
              <a:t>The Basics</a:t>
            </a:r>
          </a:p>
        </p:txBody>
      </p:sp>
      <p:sp>
        <p:nvSpPr>
          <p:cNvPr id="3" name="Subtitle 2">
            <a:extLst>
              <a:ext uri="{FF2B5EF4-FFF2-40B4-BE49-F238E27FC236}">
                <a16:creationId xmlns:a16="http://schemas.microsoft.com/office/drawing/2014/main" id="{138BD1E6-2309-4B39-AA16-62D865BF015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44754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9B977-91FE-A47E-1CE8-8C2B3904BF2A}"/>
              </a:ext>
            </a:extLst>
          </p:cNvPr>
          <p:cNvSpPr>
            <a:spLocks noGrp="1"/>
          </p:cNvSpPr>
          <p:nvPr>
            <p:ph type="title"/>
          </p:nvPr>
        </p:nvSpPr>
        <p:spPr/>
        <p:txBody>
          <a:bodyPr/>
          <a:lstStyle/>
          <a:p>
            <a:r>
              <a:rPr lang="en-US" dirty="0"/>
              <a:t>What is the Purpose of the CoC? </a:t>
            </a:r>
          </a:p>
        </p:txBody>
      </p:sp>
      <p:sp>
        <p:nvSpPr>
          <p:cNvPr id="3" name="Content Placeholder 2">
            <a:extLst>
              <a:ext uri="{FF2B5EF4-FFF2-40B4-BE49-F238E27FC236}">
                <a16:creationId xmlns:a16="http://schemas.microsoft.com/office/drawing/2014/main" id="{9E88AE40-4573-BDD4-141F-BFFAC208E137}"/>
              </a:ext>
            </a:extLst>
          </p:cNvPr>
          <p:cNvSpPr>
            <a:spLocks noGrp="1"/>
          </p:cNvSpPr>
          <p:nvPr>
            <p:ph idx="1"/>
          </p:nvPr>
        </p:nvSpPr>
        <p:spPr>
          <a:xfrm>
            <a:off x="677334" y="1730829"/>
            <a:ext cx="8596668" cy="4310533"/>
          </a:xfrm>
        </p:spPr>
        <p:txBody>
          <a:bodyPr/>
          <a:lstStyle/>
          <a:p>
            <a:r>
              <a:rPr lang="en-US" b="0" i="0" dirty="0">
                <a:solidFill>
                  <a:srgbClr val="333333"/>
                </a:solidFill>
                <a:effectLst/>
                <a:latin typeface="Open Sans" panose="020B0606030504020204" pitchFamily="34" charset="0"/>
              </a:rPr>
              <a:t> </a:t>
            </a:r>
            <a:r>
              <a:rPr lang="en-US" sz="2000" b="0" i="0" dirty="0">
                <a:solidFill>
                  <a:srgbClr val="333333"/>
                </a:solidFill>
                <a:effectLst/>
                <a:latin typeface="Open Sans" panose="020B0606030504020204" pitchFamily="34" charset="0"/>
              </a:rPr>
              <a:t>The CoC Program is designed to: </a:t>
            </a:r>
          </a:p>
          <a:p>
            <a:pPr lvl="1"/>
            <a:r>
              <a:rPr lang="en-US" sz="2000" b="0" i="0" dirty="0">
                <a:solidFill>
                  <a:srgbClr val="333333"/>
                </a:solidFill>
                <a:effectLst/>
                <a:latin typeface="Open Sans" panose="020B0606030504020204" pitchFamily="34" charset="0"/>
              </a:rPr>
              <a:t> promote community-wide planning and strategic use of resources to address homelessness; </a:t>
            </a:r>
          </a:p>
          <a:p>
            <a:pPr lvl="1"/>
            <a:r>
              <a:rPr lang="en-US" sz="2000" b="0" i="0" dirty="0">
                <a:solidFill>
                  <a:srgbClr val="333333"/>
                </a:solidFill>
                <a:effectLst/>
                <a:latin typeface="Open Sans" panose="020B0606030504020204" pitchFamily="34" charset="0"/>
              </a:rPr>
              <a:t>improve coordination and integration with mainstream resources and other programs targeted to people experiencing homelessness; </a:t>
            </a:r>
          </a:p>
          <a:p>
            <a:pPr lvl="1"/>
            <a:r>
              <a:rPr lang="en-US" sz="2000" b="0" i="0" dirty="0">
                <a:solidFill>
                  <a:srgbClr val="333333"/>
                </a:solidFill>
                <a:effectLst/>
                <a:latin typeface="Open Sans" panose="020B0606030504020204" pitchFamily="34" charset="0"/>
              </a:rPr>
              <a:t>improve data collection and performance measurement; </a:t>
            </a:r>
          </a:p>
          <a:p>
            <a:pPr lvl="1"/>
            <a:r>
              <a:rPr lang="en-US" sz="2000" b="0" i="0" dirty="0">
                <a:solidFill>
                  <a:srgbClr val="333333"/>
                </a:solidFill>
                <a:effectLst/>
                <a:latin typeface="Open Sans" panose="020B0606030504020204" pitchFamily="34" charset="0"/>
              </a:rPr>
              <a:t>and allow each community to tailor its programs to the strengths and challenges in assisting homeless individuals and families within that community.</a:t>
            </a:r>
            <a:endParaRPr lang="en-US" sz="2000" dirty="0"/>
          </a:p>
        </p:txBody>
      </p:sp>
    </p:spTree>
    <p:extLst>
      <p:ext uri="{BB962C8B-B14F-4D97-AF65-F5344CB8AC3E}">
        <p14:creationId xmlns:p14="http://schemas.microsoft.com/office/powerpoint/2010/main" val="1005085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59769-002D-9B9A-4898-8A3C71A0FF46}"/>
              </a:ext>
            </a:extLst>
          </p:cNvPr>
          <p:cNvSpPr>
            <a:spLocks noGrp="1"/>
          </p:cNvSpPr>
          <p:nvPr>
            <p:ph type="title"/>
          </p:nvPr>
        </p:nvSpPr>
        <p:spPr/>
        <p:txBody>
          <a:bodyPr/>
          <a:lstStyle/>
          <a:p>
            <a:r>
              <a:rPr lang="en-US" dirty="0"/>
              <a:t>Per Hud:</a:t>
            </a:r>
          </a:p>
        </p:txBody>
      </p:sp>
      <p:sp>
        <p:nvSpPr>
          <p:cNvPr id="3" name="Content Placeholder 2">
            <a:extLst>
              <a:ext uri="{FF2B5EF4-FFF2-40B4-BE49-F238E27FC236}">
                <a16:creationId xmlns:a16="http://schemas.microsoft.com/office/drawing/2014/main" id="{1B232818-1A6A-B0F7-E353-7F3FDA70ADA7}"/>
              </a:ext>
            </a:extLst>
          </p:cNvPr>
          <p:cNvSpPr>
            <a:spLocks noGrp="1"/>
          </p:cNvSpPr>
          <p:nvPr>
            <p:ph idx="1"/>
          </p:nvPr>
        </p:nvSpPr>
        <p:spPr>
          <a:xfrm>
            <a:off x="838200" y="1690688"/>
            <a:ext cx="10515600" cy="4351338"/>
          </a:xfrm>
        </p:spPr>
        <p:txBody>
          <a:bodyPr>
            <a:normAutofit/>
          </a:bodyPr>
          <a:lstStyle/>
          <a:p>
            <a:r>
              <a:rPr lang="en-US" sz="3200" dirty="0"/>
              <a:t>The CoC consists of three main groups with distinct roles and responsibilities: </a:t>
            </a:r>
          </a:p>
          <a:p>
            <a:pPr lvl="1"/>
            <a:r>
              <a:rPr lang="en-US" sz="3200" dirty="0"/>
              <a:t>the CoC Body or Membership, </a:t>
            </a:r>
          </a:p>
          <a:p>
            <a:pPr lvl="1"/>
            <a:r>
              <a:rPr lang="en-US" sz="3200" dirty="0"/>
              <a:t>the CoC Governance Board (the Board), and </a:t>
            </a:r>
          </a:p>
          <a:p>
            <a:pPr lvl="1"/>
            <a:r>
              <a:rPr lang="en-US" sz="3200" dirty="0"/>
              <a:t>the CoC Collaborative Applicant</a:t>
            </a:r>
          </a:p>
        </p:txBody>
      </p:sp>
    </p:spTree>
    <p:extLst>
      <p:ext uri="{BB962C8B-B14F-4D97-AF65-F5344CB8AC3E}">
        <p14:creationId xmlns:p14="http://schemas.microsoft.com/office/powerpoint/2010/main" val="2755215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CAFCE-2036-230C-34D3-994264531628}"/>
              </a:ext>
            </a:extLst>
          </p:cNvPr>
          <p:cNvSpPr>
            <a:spLocks noGrp="1"/>
          </p:cNvSpPr>
          <p:nvPr>
            <p:ph type="title"/>
          </p:nvPr>
        </p:nvSpPr>
        <p:spPr/>
        <p:txBody>
          <a:bodyPr/>
          <a:lstStyle/>
          <a:p>
            <a:r>
              <a:rPr lang="en-US" dirty="0"/>
              <a:t>CoC Body:</a:t>
            </a:r>
          </a:p>
        </p:txBody>
      </p:sp>
      <p:sp>
        <p:nvSpPr>
          <p:cNvPr id="3" name="Content Placeholder 2">
            <a:extLst>
              <a:ext uri="{FF2B5EF4-FFF2-40B4-BE49-F238E27FC236}">
                <a16:creationId xmlns:a16="http://schemas.microsoft.com/office/drawing/2014/main" id="{3105A562-1E6B-22D8-7D5F-10FB569801D0}"/>
              </a:ext>
            </a:extLst>
          </p:cNvPr>
          <p:cNvSpPr>
            <a:spLocks noGrp="1"/>
          </p:cNvSpPr>
          <p:nvPr>
            <p:ph idx="1"/>
          </p:nvPr>
        </p:nvSpPr>
        <p:spPr>
          <a:xfrm>
            <a:off x="489857" y="1426029"/>
            <a:ext cx="9753600" cy="4539343"/>
          </a:xfrm>
        </p:spPr>
        <p:txBody>
          <a:bodyPr>
            <a:normAutofit/>
          </a:bodyPr>
          <a:lstStyle/>
          <a:p>
            <a:r>
              <a:rPr lang="en-US" sz="2400" dirty="0"/>
              <a:t>is made up of members consisting of a diverse group of community organizations and individuals, including those with lived experience and expertise of homelessness, who provide advocacy, services, and/or support to people at risk of or experiencing homelessness in the CoCs geographic area</a:t>
            </a:r>
          </a:p>
          <a:p>
            <a:r>
              <a:rPr lang="en-US" sz="2400" dirty="0"/>
              <a:t>Plays a critical role in the CoCs work by engaging in planning and prioritization for delivering services and programs to individuals and families experiencing homelessness</a:t>
            </a:r>
          </a:p>
          <a:p>
            <a:r>
              <a:rPr lang="en-US" sz="2400" dirty="0"/>
              <a:t>Participates in the CoCs planning and decision-making processes </a:t>
            </a:r>
          </a:p>
        </p:txBody>
      </p:sp>
    </p:spTree>
    <p:extLst>
      <p:ext uri="{BB962C8B-B14F-4D97-AF65-F5344CB8AC3E}">
        <p14:creationId xmlns:p14="http://schemas.microsoft.com/office/powerpoint/2010/main" val="1345821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84E22-6871-E1AE-2548-9C832AF8123C}"/>
              </a:ext>
            </a:extLst>
          </p:cNvPr>
          <p:cNvSpPr>
            <a:spLocks noGrp="1"/>
          </p:cNvSpPr>
          <p:nvPr>
            <p:ph type="title"/>
          </p:nvPr>
        </p:nvSpPr>
        <p:spPr/>
        <p:txBody>
          <a:bodyPr/>
          <a:lstStyle/>
          <a:p>
            <a:r>
              <a:rPr lang="en-US" dirty="0"/>
              <a:t>CoC Body Cont.</a:t>
            </a:r>
          </a:p>
        </p:txBody>
      </p:sp>
      <p:sp>
        <p:nvSpPr>
          <p:cNvPr id="3" name="Content Placeholder 2">
            <a:extLst>
              <a:ext uri="{FF2B5EF4-FFF2-40B4-BE49-F238E27FC236}">
                <a16:creationId xmlns:a16="http://schemas.microsoft.com/office/drawing/2014/main" id="{F9FFE534-97F0-DF9A-0B01-EC177C2B9146}"/>
              </a:ext>
            </a:extLst>
          </p:cNvPr>
          <p:cNvSpPr>
            <a:spLocks noGrp="1"/>
          </p:cNvSpPr>
          <p:nvPr>
            <p:ph idx="1"/>
          </p:nvPr>
        </p:nvSpPr>
        <p:spPr>
          <a:xfrm>
            <a:off x="470505" y="1415144"/>
            <a:ext cx="9261323" cy="4757056"/>
          </a:xfrm>
        </p:spPr>
        <p:txBody>
          <a:bodyPr>
            <a:normAutofit fontScale="85000" lnSpcReduction="10000"/>
          </a:bodyPr>
          <a:lstStyle/>
          <a:p>
            <a:r>
              <a:rPr lang="en-US" sz="2400" dirty="0"/>
              <a:t>Other duties include: </a:t>
            </a:r>
          </a:p>
          <a:p>
            <a:pPr lvl="1"/>
            <a:r>
              <a:rPr lang="en-US" sz="2400" dirty="0"/>
              <a:t>Designating a Collaborative Applicant to coordinate and submit the CoC application, </a:t>
            </a:r>
          </a:p>
          <a:p>
            <a:pPr lvl="1"/>
            <a:r>
              <a:rPr lang="en-US" sz="2400" dirty="0"/>
              <a:t>Designating an eligible applicant to operate HMIS (Homeless Management Information System), </a:t>
            </a:r>
          </a:p>
          <a:p>
            <a:pPr lvl="1"/>
            <a:r>
              <a:rPr lang="en-US" sz="2400" dirty="0"/>
              <a:t>Attending membership meetings and fulfilling voting responsibilities, </a:t>
            </a:r>
          </a:p>
          <a:p>
            <a:pPr lvl="1"/>
            <a:r>
              <a:rPr lang="en-US" sz="2400" dirty="0"/>
              <a:t>Approving the Governance Charter</a:t>
            </a:r>
          </a:p>
          <a:p>
            <a:pPr lvl="1"/>
            <a:endParaRPr lang="en-US" sz="2400" dirty="0"/>
          </a:p>
          <a:p>
            <a:pPr lvl="1"/>
            <a:r>
              <a:rPr lang="en-US" sz="2400" dirty="0"/>
              <a:t>From </a:t>
            </a:r>
            <a:r>
              <a:rPr lang="en-US" sz="2400" dirty="0" err="1"/>
              <a:t>MCoC</a:t>
            </a:r>
            <a:r>
              <a:rPr lang="en-US" sz="2400" dirty="0"/>
              <a:t> Governance: </a:t>
            </a:r>
          </a:p>
          <a:p>
            <a:pPr lvl="2"/>
            <a:r>
              <a:rPr lang="en-US" sz="2600" b="0" i="0" dirty="0">
                <a:solidFill>
                  <a:srgbClr val="000000"/>
                </a:solidFill>
                <a:effectLst/>
                <a:latin typeface="Times New Roman" panose="02020603050405020304" pitchFamily="18" charset="0"/>
              </a:rPr>
              <a:t>The mission of the Maine Continuum of Care (“</a:t>
            </a:r>
            <a:r>
              <a:rPr lang="en-US" sz="2600" b="0" i="0" dirty="0" err="1">
                <a:solidFill>
                  <a:srgbClr val="000000"/>
                </a:solidFill>
                <a:effectLst/>
                <a:latin typeface="Times New Roman" panose="02020603050405020304" pitchFamily="18" charset="0"/>
              </a:rPr>
              <a:t>MCoC</a:t>
            </a:r>
            <a:r>
              <a:rPr lang="en-US" sz="2600" b="0" i="0" dirty="0">
                <a:solidFill>
                  <a:srgbClr val="000000"/>
                </a:solidFill>
                <a:effectLst/>
                <a:latin typeface="Times New Roman" panose="02020603050405020304" pitchFamily="18" charset="0"/>
              </a:rPr>
              <a:t>”) is to plan and coordinate an inclusive system that helps Maine people avoid or exit quickly from homelessness, and to address the underlying causes of homelessness.</a:t>
            </a:r>
            <a:endParaRPr lang="en-US" sz="2200" dirty="0"/>
          </a:p>
          <a:p>
            <a:endParaRPr lang="en-US" dirty="0"/>
          </a:p>
        </p:txBody>
      </p:sp>
    </p:spTree>
    <p:extLst>
      <p:ext uri="{BB962C8B-B14F-4D97-AF65-F5344CB8AC3E}">
        <p14:creationId xmlns:p14="http://schemas.microsoft.com/office/powerpoint/2010/main" val="1992405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C2D0E-71BC-A29F-4F0C-14643A024F38}"/>
              </a:ext>
            </a:extLst>
          </p:cNvPr>
          <p:cNvSpPr>
            <a:spLocks noGrp="1"/>
          </p:cNvSpPr>
          <p:nvPr>
            <p:ph type="title"/>
          </p:nvPr>
        </p:nvSpPr>
        <p:spPr/>
        <p:txBody>
          <a:bodyPr/>
          <a:lstStyle/>
          <a:p>
            <a:r>
              <a:rPr lang="en-US" dirty="0"/>
              <a:t>The CoC Board </a:t>
            </a:r>
          </a:p>
        </p:txBody>
      </p:sp>
      <p:sp>
        <p:nvSpPr>
          <p:cNvPr id="3" name="Content Placeholder 2">
            <a:extLst>
              <a:ext uri="{FF2B5EF4-FFF2-40B4-BE49-F238E27FC236}">
                <a16:creationId xmlns:a16="http://schemas.microsoft.com/office/drawing/2014/main" id="{F6A8D270-DF5A-6E05-27AA-3B28A71511C4}"/>
              </a:ext>
            </a:extLst>
          </p:cNvPr>
          <p:cNvSpPr>
            <a:spLocks noGrp="1"/>
          </p:cNvSpPr>
          <p:nvPr>
            <p:ph idx="1"/>
          </p:nvPr>
        </p:nvSpPr>
        <p:spPr>
          <a:xfrm>
            <a:off x="677334" y="1458687"/>
            <a:ext cx="8596668" cy="4582676"/>
          </a:xfrm>
        </p:spPr>
        <p:txBody>
          <a:bodyPr>
            <a:noAutofit/>
          </a:bodyPr>
          <a:lstStyle/>
          <a:p>
            <a:r>
              <a:rPr lang="en-US" sz="2400" dirty="0"/>
              <a:t>responsible for overseeing the CoCs planning and decision-making processes</a:t>
            </a:r>
          </a:p>
          <a:p>
            <a:r>
              <a:rPr lang="en-US" sz="2400" dirty="0"/>
              <a:t>The Boards responsibilities are defined by the CoC and must be described in the CoCs governance charter</a:t>
            </a:r>
          </a:p>
          <a:p>
            <a:r>
              <a:rPr lang="en-US" sz="2400" dirty="0"/>
              <a:t>must be representative of the relevant organizations and of projects serving homeless populations and subpopulations within the CoCs geographic area and ensure that the CoC is engaging with and involving persons with lived experience and expertise of homelessness in its planning and decision-making processes</a:t>
            </a:r>
          </a:p>
        </p:txBody>
      </p:sp>
    </p:spTree>
    <p:extLst>
      <p:ext uri="{BB962C8B-B14F-4D97-AF65-F5344CB8AC3E}">
        <p14:creationId xmlns:p14="http://schemas.microsoft.com/office/powerpoint/2010/main" val="3840862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DDE43-CEA8-4697-9C62-8DD46B32CCFF}"/>
              </a:ext>
            </a:extLst>
          </p:cNvPr>
          <p:cNvSpPr>
            <a:spLocks noGrp="1"/>
          </p:cNvSpPr>
          <p:nvPr>
            <p:ph type="title"/>
          </p:nvPr>
        </p:nvSpPr>
        <p:spPr/>
        <p:txBody>
          <a:bodyPr/>
          <a:lstStyle/>
          <a:p>
            <a:r>
              <a:rPr lang="en-US" dirty="0"/>
              <a:t>CoC Board Continued</a:t>
            </a:r>
          </a:p>
        </p:txBody>
      </p:sp>
      <p:sp>
        <p:nvSpPr>
          <p:cNvPr id="3" name="Content Placeholder 2">
            <a:extLst>
              <a:ext uri="{FF2B5EF4-FFF2-40B4-BE49-F238E27FC236}">
                <a16:creationId xmlns:a16="http://schemas.microsoft.com/office/drawing/2014/main" id="{F129173F-FB1D-F59E-2AF5-EB148AABC6E8}"/>
              </a:ext>
            </a:extLst>
          </p:cNvPr>
          <p:cNvSpPr>
            <a:spLocks noGrp="1"/>
          </p:cNvSpPr>
          <p:nvPr>
            <p:ph idx="1"/>
          </p:nvPr>
        </p:nvSpPr>
        <p:spPr>
          <a:xfrm>
            <a:off x="775305" y="1488613"/>
            <a:ext cx="9315751" cy="4933958"/>
          </a:xfrm>
        </p:spPr>
        <p:txBody>
          <a:bodyPr>
            <a:normAutofit fontScale="92500" lnSpcReduction="10000"/>
          </a:bodyPr>
          <a:lstStyle/>
          <a:p>
            <a:pPr marL="0" indent="0">
              <a:buNone/>
            </a:pPr>
            <a:r>
              <a:rPr lang="en-US" sz="2200" dirty="0"/>
              <a:t>Primary responsibilities of the CoC Governance Board include:</a:t>
            </a:r>
          </a:p>
          <a:p>
            <a:r>
              <a:rPr lang="en-US" sz="2200" dirty="0"/>
              <a:t>Providing oversight and governance on behalf of the CoC, and</a:t>
            </a:r>
          </a:p>
          <a:p>
            <a:r>
              <a:rPr lang="en-US" sz="2200" dirty="0"/>
              <a:t>Implementing rules for governance, membership, committee structure, monitoring, and other areas required to fulfill its responsibilities via the CoC Governance Charter</a:t>
            </a:r>
          </a:p>
          <a:p>
            <a:pPr marL="0" indent="0">
              <a:buNone/>
            </a:pPr>
            <a:endParaRPr lang="en-US" sz="2200" dirty="0"/>
          </a:p>
          <a:p>
            <a:pPr marL="0" indent="0">
              <a:buNone/>
            </a:pPr>
            <a:r>
              <a:rPr lang="en-US" sz="2200" dirty="0"/>
              <a:t>From the </a:t>
            </a:r>
            <a:r>
              <a:rPr lang="en-US" sz="2200" dirty="0" err="1"/>
              <a:t>MCoC</a:t>
            </a:r>
            <a:r>
              <a:rPr lang="en-US" sz="2200" dirty="0"/>
              <a:t> Board By Laws: </a:t>
            </a:r>
          </a:p>
          <a:p>
            <a:pPr marL="342900" marR="0" lvl="0" indent="-342900">
              <a:spcBef>
                <a:spcPts val="600"/>
              </a:spcBef>
              <a:spcAft>
                <a:spcPts val="0"/>
              </a:spcAft>
              <a:buFont typeface="+mj-lt"/>
              <a:buAutoNum type="alphaUcPeriod"/>
            </a:pPr>
            <a:r>
              <a:rPr lang="en-US" sz="2200" dirty="0">
                <a:solidFill>
                  <a:srgbClr val="000000"/>
                </a:solidFill>
                <a:effectLst/>
                <a:latin typeface="Times New Roman" panose="02020603050405020304" pitchFamily="18" charset="0"/>
                <a:ea typeface="Times New Roman" panose="02020603050405020304" pitchFamily="18" charset="0"/>
              </a:rPr>
              <a:t>The Maine Continuum</a:t>
            </a:r>
            <a:r>
              <a:rPr lang="en-US" sz="2200" spc="-40" dirty="0">
                <a:solidFill>
                  <a:srgbClr val="000000"/>
                </a:solidFill>
                <a:effectLst/>
                <a:latin typeface="Times New Roman" panose="02020603050405020304" pitchFamily="18" charset="0"/>
                <a:ea typeface="Times New Roman" panose="02020603050405020304" pitchFamily="18" charset="0"/>
              </a:rPr>
              <a:t> </a:t>
            </a:r>
            <a:r>
              <a:rPr lang="en-US" sz="2200" dirty="0">
                <a:solidFill>
                  <a:srgbClr val="000000"/>
                </a:solidFill>
                <a:effectLst/>
                <a:latin typeface="Times New Roman" panose="02020603050405020304" pitchFamily="18" charset="0"/>
                <a:ea typeface="Times New Roman" panose="02020603050405020304" pitchFamily="18" charset="0"/>
              </a:rPr>
              <a:t>of</a:t>
            </a:r>
            <a:r>
              <a:rPr lang="en-US" sz="2200" spc="-25" dirty="0">
                <a:solidFill>
                  <a:srgbClr val="000000"/>
                </a:solidFill>
                <a:effectLst/>
                <a:latin typeface="Times New Roman" panose="02020603050405020304" pitchFamily="18" charset="0"/>
                <a:ea typeface="Times New Roman" panose="02020603050405020304" pitchFamily="18" charset="0"/>
              </a:rPr>
              <a:t> </a:t>
            </a:r>
            <a:r>
              <a:rPr lang="en-US" sz="2200" dirty="0">
                <a:solidFill>
                  <a:srgbClr val="000000"/>
                </a:solidFill>
                <a:effectLst/>
                <a:latin typeface="Times New Roman" panose="02020603050405020304" pitchFamily="18" charset="0"/>
                <a:ea typeface="Times New Roman" panose="02020603050405020304" pitchFamily="18" charset="0"/>
              </a:rPr>
              <a:t>Care (</a:t>
            </a:r>
            <a:r>
              <a:rPr lang="en-US" sz="2200" dirty="0" err="1">
                <a:solidFill>
                  <a:srgbClr val="000000"/>
                </a:solidFill>
                <a:effectLst/>
                <a:latin typeface="Times New Roman" panose="02020603050405020304" pitchFamily="18" charset="0"/>
                <a:ea typeface="Times New Roman" panose="02020603050405020304" pitchFamily="18" charset="0"/>
              </a:rPr>
              <a:t>MCoC</a:t>
            </a:r>
            <a:r>
              <a:rPr lang="en-US" sz="2200" dirty="0">
                <a:solidFill>
                  <a:srgbClr val="000000"/>
                </a:solidFill>
                <a:effectLst/>
                <a:latin typeface="Times New Roman" panose="02020603050405020304" pitchFamily="18" charset="0"/>
                <a:ea typeface="Times New Roman" panose="02020603050405020304" pitchFamily="18" charset="0"/>
              </a:rPr>
              <a:t>)</a:t>
            </a:r>
            <a:r>
              <a:rPr lang="en-US" sz="2200" spc="-30" dirty="0">
                <a:solidFill>
                  <a:srgbClr val="000000"/>
                </a:solidFill>
                <a:effectLst/>
                <a:latin typeface="Times New Roman" panose="02020603050405020304" pitchFamily="18" charset="0"/>
                <a:ea typeface="Times New Roman" panose="02020603050405020304" pitchFamily="18" charset="0"/>
              </a:rPr>
              <a:t> </a:t>
            </a:r>
            <a:r>
              <a:rPr lang="en-US" sz="2200" dirty="0">
                <a:solidFill>
                  <a:srgbClr val="000000"/>
                </a:solidFill>
                <a:effectLst/>
                <a:latin typeface="Times New Roman" panose="02020603050405020304" pitchFamily="18" charset="0"/>
                <a:ea typeface="Times New Roman" panose="02020603050405020304" pitchFamily="18" charset="0"/>
              </a:rPr>
              <a:t>Board</a:t>
            </a:r>
            <a:r>
              <a:rPr lang="en-US" sz="2200" spc="-30" dirty="0">
                <a:solidFill>
                  <a:srgbClr val="000000"/>
                </a:solidFill>
                <a:effectLst/>
                <a:latin typeface="Times New Roman" panose="02020603050405020304" pitchFamily="18" charset="0"/>
                <a:ea typeface="Times New Roman" panose="02020603050405020304" pitchFamily="18" charset="0"/>
              </a:rPr>
              <a:t> of Directors (Board) </a:t>
            </a:r>
            <a:r>
              <a:rPr lang="en-US" sz="2200" dirty="0">
                <a:solidFill>
                  <a:srgbClr val="000000"/>
                </a:solidFill>
                <a:effectLst/>
                <a:latin typeface="Times New Roman" panose="02020603050405020304" pitchFamily="18" charset="0"/>
                <a:ea typeface="Times New Roman" panose="02020603050405020304" pitchFamily="18" charset="0"/>
              </a:rPr>
              <a:t>was established by the </a:t>
            </a:r>
            <a:r>
              <a:rPr lang="en-US" sz="2200" dirty="0" err="1">
                <a:solidFill>
                  <a:srgbClr val="000000"/>
                </a:solidFill>
                <a:effectLst/>
                <a:latin typeface="Times New Roman" panose="02020603050405020304" pitchFamily="18" charset="0"/>
                <a:ea typeface="Times New Roman" panose="02020603050405020304" pitchFamily="18" charset="0"/>
              </a:rPr>
              <a:t>MCoC</a:t>
            </a:r>
            <a:r>
              <a:rPr lang="en-US" sz="2200" dirty="0">
                <a:solidFill>
                  <a:srgbClr val="000000"/>
                </a:solidFill>
                <a:effectLst/>
                <a:latin typeface="Times New Roman" panose="02020603050405020304" pitchFamily="18" charset="0"/>
                <a:ea typeface="Times New Roman" panose="02020603050405020304" pitchFamily="18" charset="0"/>
              </a:rPr>
              <a:t> to act on its behalf and exists to guide the </a:t>
            </a:r>
            <a:r>
              <a:rPr lang="en-US" sz="2200" dirty="0" err="1">
                <a:solidFill>
                  <a:srgbClr val="000000"/>
                </a:solidFill>
                <a:effectLst/>
                <a:latin typeface="Times New Roman" panose="02020603050405020304" pitchFamily="18" charset="0"/>
                <a:ea typeface="Times New Roman" panose="02020603050405020304" pitchFamily="18" charset="0"/>
              </a:rPr>
              <a:t>MCoC</a:t>
            </a:r>
            <a:r>
              <a:rPr lang="en-US" sz="2200" dirty="0">
                <a:solidFill>
                  <a:srgbClr val="000000"/>
                </a:solidFill>
                <a:effectLst/>
                <a:latin typeface="Times New Roman" panose="02020603050405020304" pitchFamily="18" charset="0"/>
                <a:ea typeface="Times New Roman" panose="02020603050405020304" pitchFamily="18" charset="0"/>
              </a:rPr>
              <a:t> in its role of coordinating resources, working in concert with the state, regional and local groups to end homelessness in Maine.</a:t>
            </a:r>
            <a:endParaRPr lang="en-US" sz="2200" dirty="0">
              <a:effectLst/>
              <a:latin typeface="Times New Roman" panose="02020603050405020304" pitchFamily="18" charset="0"/>
              <a:ea typeface="Times New Roman" panose="02020603050405020304" pitchFamily="18" charset="0"/>
            </a:endParaRPr>
          </a:p>
          <a:p>
            <a:pPr marL="342900" marR="0" lvl="0" indent="-342900">
              <a:spcBef>
                <a:spcPts val="600"/>
              </a:spcBef>
              <a:spcAft>
                <a:spcPts val="0"/>
              </a:spcAft>
              <a:buFont typeface="+mj-lt"/>
              <a:buAutoNum type="alphaUcPeriod"/>
            </a:pPr>
            <a:r>
              <a:rPr lang="en-US" sz="2200" dirty="0">
                <a:solidFill>
                  <a:srgbClr val="000000"/>
                </a:solidFill>
                <a:effectLst/>
                <a:latin typeface="Times New Roman" panose="02020603050405020304" pitchFamily="18" charset="0"/>
                <a:ea typeface="Times New Roman" panose="02020603050405020304" pitchFamily="18" charset="0"/>
              </a:rPr>
              <a:t>The Board’s role is to identify, develop, and ensure the </a:t>
            </a:r>
            <a:r>
              <a:rPr lang="en-US" sz="2200" dirty="0" err="1">
                <a:solidFill>
                  <a:srgbClr val="000000"/>
                </a:solidFill>
                <a:effectLst/>
                <a:latin typeface="Times New Roman" panose="02020603050405020304" pitchFamily="18" charset="0"/>
                <a:ea typeface="Times New Roman" panose="02020603050405020304" pitchFamily="18" charset="0"/>
              </a:rPr>
              <a:t>MCoC</a:t>
            </a:r>
            <a:r>
              <a:rPr lang="en-US" sz="2200" dirty="0">
                <a:solidFill>
                  <a:srgbClr val="000000"/>
                </a:solidFill>
                <a:effectLst/>
                <a:latin typeface="Times New Roman" panose="02020603050405020304" pitchFamily="18" charset="0"/>
                <a:ea typeface="Times New Roman" panose="02020603050405020304" pitchFamily="18" charset="0"/>
              </a:rPr>
              <a:t> has access to resources to meet the needs of people experiencing homelessness so each person secures permanent housing with an adequate support network. </a:t>
            </a:r>
            <a:endParaRPr lang="en-US" sz="22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265325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E7B54-1A03-E5A9-7B41-B71D07EB60A8}"/>
              </a:ext>
            </a:extLst>
          </p:cNvPr>
          <p:cNvSpPr>
            <a:spLocks noGrp="1"/>
          </p:cNvSpPr>
          <p:nvPr>
            <p:ph type="title"/>
          </p:nvPr>
        </p:nvSpPr>
        <p:spPr/>
        <p:txBody>
          <a:bodyPr/>
          <a:lstStyle/>
          <a:p>
            <a:r>
              <a:rPr lang="en-US" dirty="0"/>
              <a:t>The Collaborative Applicant</a:t>
            </a:r>
          </a:p>
        </p:txBody>
      </p:sp>
      <p:sp>
        <p:nvSpPr>
          <p:cNvPr id="3" name="Content Placeholder 2">
            <a:extLst>
              <a:ext uri="{FF2B5EF4-FFF2-40B4-BE49-F238E27FC236}">
                <a16:creationId xmlns:a16="http://schemas.microsoft.com/office/drawing/2014/main" id="{595DB340-16D6-6986-AD8C-C4F9219BE743}"/>
              </a:ext>
            </a:extLst>
          </p:cNvPr>
          <p:cNvSpPr>
            <a:spLocks noGrp="1"/>
          </p:cNvSpPr>
          <p:nvPr>
            <p:ph idx="1"/>
          </p:nvPr>
        </p:nvSpPr>
        <p:spPr>
          <a:xfrm>
            <a:off x="677334" y="1556658"/>
            <a:ext cx="8596668" cy="4354076"/>
          </a:xfrm>
        </p:spPr>
        <p:txBody>
          <a:bodyPr>
            <a:noAutofit/>
          </a:bodyPr>
          <a:lstStyle/>
          <a:p>
            <a:r>
              <a:rPr lang="en-US" sz="2400" dirty="0"/>
              <a:t>Is responsible for submitting the CoCs application for funding to The Department of Housing and Urban Development (HUD)</a:t>
            </a:r>
          </a:p>
          <a:p>
            <a:r>
              <a:rPr lang="en-US" sz="2400" dirty="0"/>
              <a:t>lead the planning and coordination efforts to develop the CoCs application and must ensure that it meets HUD's requirements</a:t>
            </a:r>
          </a:p>
          <a:p>
            <a:r>
              <a:rPr lang="en-US" sz="2400" dirty="0"/>
              <a:t>The Collaborative Applicant serves as the primary point of contact with HUD and</a:t>
            </a:r>
          </a:p>
          <a:p>
            <a:r>
              <a:rPr lang="en-US" sz="2400" dirty="0"/>
              <a:t> is responsible for managing the CoCs grant funds.</a:t>
            </a:r>
          </a:p>
          <a:p>
            <a:r>
              <a:rPr lang="en-US" sz="2400" dirty="0"/>
              <a:t>In charge of coordinating and administering the activities and responsibilities of the CoC as specified in the Governance Charter.</a:t>
            </a:r>
          </a:p>
        </p:txBody>
      </p:sp>
    </p:spTree>
    <p:extLst>
      <p:ext uri="{BB962C8B-B14F-4D97-AF65-F5344CB8AC3E}">
        <p14:creationId xmlns:p14="http://schemas.microsoft.com/office/powerpoint/2010/main" val="701412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40853-5802-DECD-7860-D4E88EF2AB26}"/>
              </a:ext>
            </a:extLst>
          </p:cNvPr>
          <p:cNvSpPr>
            <a:spLocks noGrp="1"/>
          </p:cNvSpPr>
          <p:nvPr>
            <p:ph type="title"/>
          </p:nvPr>
        </p:nvSpPr>
        <p:spPr/>
        <p:txBody>
          <a:bodyPr/>
          <a:lstStyle/>
          <a:p>
            <a:r>
              <a:rPr lang="en-US" dirty="0"/>
              <a:t>Maine Structure </a:t>
            </a:r>
          </a:p>
        </p:txBody>
      </p:sp>
      <p:sp>
        <p:nvSpPr>
          <p:cNvPr id="3" name="Content Placeholder 2">
            <a:extLst>
              <a:ext uri="{FF2B5EF4-FFF2-40B4-BE49-F238E27FC236}">
                <a16:creationId xmlns:a16="http://schemas.microsoft.com/office/drawing/2014/main" id="{E94AC81E-34B9-C3EC-227E-62EC901CA8C6}"/>
              </a:ext>
            </a:extLst>
          </p:cNvPr>
          <p:cNvSpPr>
            <a:spLocks noGrp="1"/>
          </p:cNvSpPr>
          <p:nvPr>
            <p:ph idx="1"/>
          </p:nvPr>
        </p:nvSpPr>
        <p:spPr>
          <a:xfrm>
            <a:off x="677334" y="1488613"/>
            <a:ext cx="8596668" cy="4640044"/>
          </a:xfrm>
        </p:spPr>
        <p:txBody>
          <a:bodyPr>
            <a:normAutofit fontScale="92500" lnSpcReduction="20000"/>
          </a:bodyPr>
          <a:lstStyle/>
          <a:p>
            <a:r>
              <a:rPr lang="en-US" sz="2000" dirty="0"/>
              <a:t>Collaborative Applicant: </a:t>
            </a:r>
          </a:p>
          <a:p>
            <a:pPr lvl="1"/>
            <a:r>
              <a:rPr lang="en-US" sz="1800" dirty="0"/>
              <a:t>Is MSHA, who also serves as the HMIS lead and CE lead </a:t>
            </a:r>
          </a:p>
          <a:p>
            <a:r>
              <a:rPr lang="en-US" sz="2000" dirty="0"/>
              <a:t>CoC Body: </a:t>
            </a:r>
          </a:p>
          <a:p>
            <a:pPr lvl="1"/>
            <a:r>
              <a:rPr lang="en-US" sz="1800" dirty="0"/>
              <a:t>Tri-Chairs</a:t>
            </a:r>
          </a:p>
          <a:p>
            <a:pPr lvl="2"/>
            <a:r>
              <a:rPr lang="en-US" sz="1600" dirty="0"/>
              <a:t>3 year terms, no term limits </a:t>
            </a:r>
          </a:p>
          <a:p>
            <a:pPr lvl="1"/>
            <a:r>
              <a:rPr lang="en-US" sz="1800" dirty="0"/>
              <a:t>Agencies</a:t>
            </a:r>
            <a:r>
              <a:rPr lang="en-US" sz="1800"/>
              <a:t>/individuals must </a:t>
            </a:r>
            <a:r>
              <a:rPr lang="en-US" sz="1800" dirty="0"/>
              <a:t>attend at least 50% of meetings to be voting members </a:t>
            </a:r>
          </a:p>
          <a:p>
            <a:r>
              <a:rPr lang="en-US" sz="2000" dirty="0"/>
              <a:t>Board: </a:t>
            </a:r>
          </a:p>
          <a:p>
            <a:pPr lvl="1"/>
            <a:r>
              <a:rPr lang="en-US" sz="2000" dirty="0"/>
              <a:t>Chair &amp; Vice Chair (3 year terms, no term limits)</a:t>
            </a:r>
          </a:p>
          <a:p>
            <a:pPr lvl="1"/>
            <a:r>
              <a:rPr lang="en-US" sz="2000" dirty="0"/>
              <a:t>At large seat specifically for PWLE (3 year terms, no term limits)</a:t>
            </a:r>
          </a:p>
          <a:p>
            <a:pPr lvl="1"/>
            <a:r>
              <a:rPr lang="en-US" sz="2000" dirty="0"/>
              <a:t>22 members (no fewer than 13)</a:t>
            </a:r>
          </a:p>
          <a:p>
            <a:pPr lvl="2"/>
            <a:r>
              <a:rPr lang="en-US" sz="1800" dirty="0"/>
              <a:t>3 year terms, no term limits</a:t>
            </a:r>
          </a:p>
          <a:p>
            <a:pPr lvl="1"/>
            <a:r>
              <a:rPr lang="en-US" sz="2000" dirty="0"/>
              <a:t>Reps from various provider types as well as PLWE </a:t>
            </a:r>
          </a:p>
        </p:txBody>
      </p:sp>
    </p:spTree>
    <p:extLst>
      <p:ext uri="{BB962C8B-B14F-4D97-AF65-F5344CB8AC3E}">
        <p14:creationId xmlns:p14="http://schemas.microsoft.com/office/powerpoint/2010/main" val="375422543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56da7341-9c1e-4d8e-a83c-93b68c7ef25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73CE9C2B69E76429289AD8039C97CB3" ma:contentTypeVersion="15" ma:contentTypeDescription="Create a new document." ma:contentTypeScope="" ma:versionID="fd519fa79a56929266f05af18e488367">
  <xsd:schema xmlns:xsd="http://www.w3.org/2001/XMLSchema" xmlns:xs="http://www.w3.org/2001/XMLSchema" xmlns:p="http://schemas.microsoft.com/office/2006/metadata/properties" xmlns:ns3="56da7341-9c1e-4d8e-a83c-93b68c7ef252" xmlns:ns4="f6dba26c-a55b-43d3-95d7-061a8bcb6351" targetNamespace="http://schemas.microsoft.com/office/2006/metadata/properties" ma:root="true" ma:fieldsID="6fd32e38b7dced071474d600477c339b" ns3:_="" ns4:_="">
    <xsd:import namespace="56da7341-9c1e-4d8e-a83c-93b68c7ef252"/>
    <xsd:import namespace="f6dba26c-a55b-43d3-95d7-061a8bcb635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_activity"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da7341-9c1e-4d8e-a83c-93b68c7ef2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_activity" ma:index="20" nillable="true" ma:displayName="_activity" ma:hidden="true" ma:internalName="_activity">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6dba26c-a55b-43d3-95d7-061a8bcb635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7C12649-3877-4774-A51F-4FB0037BE8FB}">
  <ds:schemaRefs>
    <ds:schemaRef ds:uri="http://schemas.openxmlformats.org/package/2006/metadata/core-properties"/>
    <ds:schemaRef ds:uri="http://schemas.microsoft.com/office/2006/documentManagement/types"/>
    <ds:schemaRef ds:uri="http://purl.org/dc/terms/"/>
    <ds:schemaRef ds:uri="http://schemas.microsoft.com/office/infopath/2007/PartnerControls"/>
    <ds:schemaRef ds:uri="f6dba26c-a55b-43d3-95d7-061a8bcb6351"/>
    <ds:schemaRef ds:uri="http://www.w3.org/XML/1998/namespace"/>
    <ds:schemaRef ds:uri="http://purl.org/dc/elements/1.1/"/>
    <ds:schemaRef ds:uri="56da7341-9c1e-4d8e-a83c-93b68c7ef252"/>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E7EF72D4-01B3-4DDF-98E4-50CDC9D6A23D}">
  <ds:schemaRefs>
    <ds:schemaRef ds:uri="http://schemas.microsoft.com/sharepoint/v3/contenttype/forms"/>
  </ds:schemaRefs>
</ds:datastoreItem>
</file>

<file path=customXml/itemProps3.xml><?xml version="1.0" encoding="utf-8"?>
<ds:datastoreItem xmlns:ds="http://schemas.openxmlformats.org/officeDocument/2006/customXml" ds:itemID="{D3B65AC2-CBDD-4A2B-9179-B60BF9FB50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da7341-9c1e-4d8e-a83c-93b68c7ef252"/>
    <ds:schemaRef ds:uri="f6dba26c-a55b-43d3-95d7-061a8bcb63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cdde2aee-310c-4cea-a303-87e211b566fa}" enabled="1" method="Standard" siteId="{afaf10f8-50f2-472e-8555-46c103ee630b}" contentBits="0" removed="0"/>
</clbl:labelList>
</file>

<file path=docProps/app.xml><?xml version="1.0" encoding="utf-8"?>
<Properties xmlns="http://schemas.openxmlformats.org/officeDocument/2006/extended-properties" xmlns:vt="http://schemas.openxmlformats.org/officeDocument/2006/docPropsVTypes">
  <Template>Facet</Template>
  <TotalTime>28</TotalTime>
  <Words>687</Words>
  <Application>Microsoft Office PowerPoint</Application>
  <PresentationFormat>Widescreen</PresentationFormat>
  <Paragraphs>56</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Open Sans</vt:lpstr>
      <vt:lpstr>Times New Roman</vt:lpstr>
      <vt:lpstr>Trebuchet MS</vt:lpstr>
      <vt:lpstr>Wingdings 3</vt:lpstr>
      <vt:lpstr>Facet</vt:lpstr>
      <vt:lpstr>MCoC Governance:  The Basics</vt:lpstr>
      <vt:lpstr>What is the Purpose of the CoC? </vt:lpstr>
      <vt:lpstr>Per Hud:</vt:lpstr>
      <vt:lpstr>CoC Body:</vt:lpstr>
      <vt:lpstr>CoC Body Cont.</vt:lpstr>
      <vt:lpstr>The CoC Board </vt:lpstr>
      <vt:lpstr>CoC Board Continued</vt:lpstr>
      <vt:lpstr>The Collaborative Applicant</vt:lpstr>
      <vt:lpstr>Maine Structure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MCoC Governance:  The Basics</dc:title>
  <dc:creator>Erin Kelly</dc:creator>
  <cp:lastModifiedBy>Scott Tibbitts</cp:lastModifiedBy>
  <cp:revision>1</cp:revision>
  <dcterms:created xsi:type="dcterms:W3CDTF">2024-04-29T12:17:55Z</dcterms:created>
  <dcterms:modified xsi:type="dcterms:W3CDTF">2024-04-29T13:41:15Z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0x010100B73CE9C2B69E76429289AD8039C97CB3</vt:lpwstr>
  </property>
</Properties>
</file>