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4"/>
  </p:sldMasterIdLst>
  <p:sldIdLst>
    <p:sldId id="256" r:id="rId5"/>
    <p:sldId id="257" r:id="rId6"/>
    <p:sldId id="305" r:id="rId7"/>
    <p:sldId id="304" r:id="rId8"/>
    <p:sldId id="306" r:id="rId9"/>
    <p:sldId id="307" r:id="rId10"/>
    <p:sldId id="308" r:id="rId11"/>
    <p:sldId id="309" r:id="rId12"/>
    <p:sldId id="311" r:id="rId13"/>
    <p:sldId id="315" r:id="rId14"/>
    <p:sldId id="31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03C91-383A-49C1-A522-FE7DBFEDF842}" v="8" dt="2024-06-04T12:21:39.0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6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16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0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9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91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61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6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38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300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785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54148A5-9837-499E-9313-C2C8F2DAD75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274EB5-3406-4C33-A534-D1CEDD017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6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eblestreet-my.sharepoint.com/:w:/g/personal/ekelly_preblestreet_org/EWPo6fGV06RMs9LCxY3Jsw4B3vOb1-iNsDLcFPw7oAzK4w?e=j0SahC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eblestreet-my.sharepoint.com/:w:/g/personal/ekelly_preblestreet_org/EeN74KTfnE5Gj-AUTnq3z9IB72DZyb0PHyk5dr1MzkWwpg?e=Y2qQt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0BC97-A957-6A72-7860-739805DA5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Governance Small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747B3-9C73-05B4-93A1-A1E7776DCF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06.10.2024</a:t>
            </a:r>
          </a:p>
        </p:txBody>
      </p:sp>
    </p:spTree>
    <p:extLst>
      <p:ext uri="{BB962C8B-B14F-4D97-AF65-F5344CB8AC3E}">
        <p14:creationId xmlns:p14="http://schemas.microsoft.com/office/powerpoint/2010/main" val="2866684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FD9C-4057-D5AD-D027-ACDB905D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CoCs’ model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E2DDA8-5F8A-C3D3-53DD-2E9B938F3A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66800" y="2103437"/>
          <a:ext cx="10058400" cy="274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74255132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285704562"/>
                    </a:ext>
                  </a:extLst>
                </a:gridCol>
              </a:tblGrid>
              <a:tr h="456728"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09134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632554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361966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94476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057955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2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3812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1CBA-0026-677C-4C07-1378A954F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Next: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F074A-D848-08B5-465C-5546B95D8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Come to consensus on Leadership Structure </a:t>
            </a:r>
          </a:p>
          <a:p>
            <a:r>
              <a:rPr lang="en-US" sz="2400" dirty="0"/>
              <a:t>Scheduling a longer meeting: Doodle Poll to be sent out </a:t>
            </a:r>
          </a:p>
          <a:p>
            <a:r>
              <a:rPr lang="en-US" sz="2400" dirty="0"/>
              <a:t>Next Topic: </a:t>
            </a:r>
            <a:r>
              <a:rPr lang="en-US" sz="2400" b="1" dirty="0"/>
              <a:t>Term Limits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0CCB4C-A6D3-7203-B6A3-EF6C559C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6F9F6-90F2-CFF5-3BD5-6FAA9E993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5" y="2242632"/>
            <a:ext cx="7245103" cy="313177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Welcome/Reset (5 minutes)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Plan Moving Forward (10 minutes)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Facilitation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Notes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Parking Lot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 of ‘Decisions to be Made Doc’ (15 minutes)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Review Consensus Model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Timeline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Overview of Delaware Doc as a Framework  (10 minutes)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Leadership structure (45 minutes)</a:t>
            </a:r>
          </a:p>
        </p:txBody>
      </p:sp>
    </p:spTree>
    <p:extLst>
      <p:ext uri="{BB962C8B-B14F-4D97-AF65-F5344CB8AC3E}">
        <p14:creationId xmlns:p14="http://schemas.microsoft.com/office/powerpoint/2010/main" val="357457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83FE-378C-A7EC-64B5-0CBC8049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1031" name="Rectangle 1030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Push-button Reset button Portable ...">
            <a:extLst>
              <a:ext uri="{FF2B5EF4-FFF2-40B4-BE49-F238E27FC236}">
                <a16:creationId xmlns:a16="http://schemas.microsoft.com/office/drawing/2014/main" id="{737B62AC-74F7-A592-F594-ACE77A4FBE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4017" y="1782121"/>
            <a:ext cx="4414438" cy="330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92D071-D42F-BBBE-9D32-617D204C6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Reset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 for facilitation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Parking Lot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0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799" y="359372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/>
              <a:t>Proposed Decision Making Structure</a:t>
            </a:r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587336" y="1524434"/>
            <a:ext cx="7017327" cy="23524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Model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goal is to find a solution that </a:t>
            </a:r>
            <a:r>
              <a:rPr lang="en-US" sz="1400" u="sng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works for everyone</a:t>
            </a: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Everyone is a decision maker.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does not necessarily mean it is your favorite solution.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Consensus is not unanimous agreement. It is a solution that everyone can adopt and implement.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can 80% live with and implement this solution”.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Silence= agreement.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cannot 80% live and implement a solution, communicate to the group so an alternative can be created</a:t>
            </a:r>
            <a:r>
              <a:rPr lang="en-US" sz="1400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Nonconformist</a:t>
            </a:r>
            <a:endParaRPr lang="en-US" sz="1400" b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7336" y="4049973"/>
            <a:ext cx="7075516" cy="23524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Steps to Use a Consensus Model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1.) Frame the topic w/background to create a collective understanding across all participants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2.) Open discussion- q’s, concerns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3.) Identify alternative options to address q’s/concerns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4.) Choose a direction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5.) Finalize solution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066799" y="3592773"/>
            <a:ext cx="914400" cy="914400"/>
          </a:xfrm>
          <a:prstGeom prst="star5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7B879-2B30-6D4C-1438-C3C2EA2F2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The Road Map </a:t>
            </a:r>
          </a:p>
        </p:txBody>
      </p:sp>
      <p:pic>
        <p:nvPicPr>
          <p:cNvPr id="2050" name="Picture 2" descr="Road Map Illustration 207533 Vector Art ...">
            <a:extLst>
              <a:ext uri="{FF2B5EF4-FFF2-40B4-BE49-F238E27FC236}">
                <a16:creationId xmlns:a16="http://schemas.microsoft.com/office/drawing/2014/main" id="{80A3B0D3-BDF8-94D5-868E-6F8BA4715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4352" y="2467985"/>
            <a:ext cx="3019646" cy="301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F37A2A1-20FB-21E9-E357-D8978E5F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7165" y="2103120"/>
            <a:ext cx="6488035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endParaRPr lang="en-US" dirty="0">
              <a:hlinkClick r:id="rId3"/>
            </a:endParaRPr>
          </a:p>
          <a:p>
            <a:r>
              <a:rPr lang="en-US" dirty="0">
                <a:hlinkClick r:id="rId3"/>
              </a:rPr>
              <a:t>Decisions that Need to Be Made Doc (1).docx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8904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pSp>
        <p:nvGrpSpPr>
          <p:cNvPr id="3087" name="Group 3086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3088" name="Straight Connector 3087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9" name="Straight Connector 3088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0" name="Straight Connector 3089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92" name="Rectangle 3091">
            <a:extLst>
              <a:ext uri="{FF2B5EF4-FFF2-40B4-BE49-F238E27FC236}">
                <a16:creationId xmlns:a16="http://schemas.microsoft.com/office/drawing/2014/main" id="{5472113B-41FA-450E-B533-F51733045F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pic>
        <p:nvPicPr>
          <p:cNvPr id="3074" name="Picture 2" descr="Series (6 of 7): Building High-Performing ART — “Give Your ART a SAFe  Framework” – Lean Agile Guru">
            <a:extLst>
              <a:ext uri="{FF2B5EF4-FFF2-40B4-BE49-F238E27FC236}">
                <a16:creationId xmlns:a16="http://schemas.microsoft.com/office/drawing/2014/main" id="{E830F268-F7EE-94E4-070E-7101F58974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28703" y="2190831"/>
            <a:ext cx="3750954" cy="2494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94" name="Rectangle 3093">
            <a:extLst>
              <a:ext uri="{FF2B5EF4-FFF2-40B4-BE49-F238E27FC236}">
                <a16:creationId xmlns:a16="http://schemas.microsoft.com/office/drawing/2014/main" id="{3CB5E9E0-7C44-46B5-B3E8-E62887B311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9AA55-39EE-8F71-B6CB-ECD7353D2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849" y="1348844"/>
            <a:ext cx="5716338" cy="304270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sz="6000" cap="all" spc="-100"/>
              <a:t>The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6F38A-58B1-C0E3-5294-54A500CCE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386" y="4682062"/>
            <a:ext cx="5355264" cy="95025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spc="80">
                <a:hlinkClick r:id="rId4"/>
              </a:rPr>
              <a:t>Maine Continuum of Care Governance Charter DRAFT 5.22.24.docx</a:t>
            </a:r>
            <a:r>
              <a:rPr lang="en-US" sz="1600" spc="80"/>
              <a:t> </a:t>
            </a:r>
          </a:p>
        </p:txBody>
      </p:sp>
      <p:sp>
        <p:nvSpPr>
          <p:cNvPr id="3096" name="Rectangle 3095">
            <a:extLst>
              <a:ext uri="{FF2B5EF4-FFF2-40B4-BE49-F238E27FC236}">
                <a16:creationId xmlns:a16="http://schemas.microsoft.com/office/drawing/2014/main" id="{1EF88855-34D7-45DF-9DB8-682E4A358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098" name="Straight Connector 3097">
            <a:extLst>
              <a:ext uri="{FF2B5EF4-FFF2-40B4-BE49-F238E27FC236}">
                <a16:creationId xmlns:a16="http://schemas.microsoft.com/office/drawing/2014/main" id="{BC6981A1-6AD0-44A6-84F4-420410F3B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0" name="Straight Connector 3099">
            <a:extLst>
              <a:ext uri="{FF2B5EF4-FFF2-40B4-BE49-F238E27FC236}">
                <a16:creationId xmlns:a16="http://schemas.microsoft.com/office/drawing/2014/main" id="{CD9FF0FB-30CE-40B4-B3F2-A565E71CE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2" name="Straight Connector 3101">
            <a:extLst>
              <a:ext uri="{FF2B5EF4-FFF2-40B4-BE49-F238E27FC236}">
                <a16:creationId xmlns:a16="http://schemas.microsoft.com/office/drawing/2014/main" id="{C7216A06-7EF2-4C72-8D1E-8959D3EBC1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28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2AC24E-245D-5F88-082D-A87DFAC0F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First Topic: Leadership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BAADF-67CB-2E35-AE43-0D452E3B7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4616" y="2626840"/>
            <a:ext cx="7245103" cy="313177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Maine: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Board - Chair, Vice Chair, Secretary &amp; at large seat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CoC: Tri-Chairs </a:t>
            </a: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Rhode Island: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Board - Chair, Vice Chair, Secretary </a:t>
            </a:r>
          </a:p>
          <a:p>
            <a:pPr lvl="1">
              <a:lnSpc>
                <a:spcPct val="90000"/>
              </a:lnSpc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Maryland: 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Board - Chair, Vice Chair, Secretary </a:t>
            </a:r>
          </a:p>
          <a:p>
            <a:pPr marL="274320" lvl="1" indent="0">
              <a:lnSpc>
                <a:spcPct val="90000"/>
              </a:lnSpc>
              <a:buNone/>
            </a:pP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Delaware:</a:t>
            </a:r>
          </a:p>
          <a:p>
            <a:pPr lvl="1">
              <a:lnSpc>
                <a:spcPct val="90000"/>
              </a:lnSpc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Board – Chair, Vice-Chair </a:t>
            </a:r>
          </a:p>
        </p:txBody>
      </p:sp>
    </p:spTree>
    <p:extLst>
      <p:ext uri="{BB962C8B-B14F-4D97-AF65-F5344CB8AC3E}">
        <p14:creationId xmlns:p14="http://schemas.microsoft.com/office/powerpoint/2010/main" val="41978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55B27-83A1-F3C6-8C09-4F4DA69C3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835" y="1420706"/>
            <a:ext cx="3466540" cy="4016587"/>
          </a:xfrm>
        </p:spPr>
        <p:txBody>
          <a:bodyPr>
            <a:normAutofit/>
          </a:bodyPr>
          <a:lstStyle/>
          <a:p>
            <a:r>
              <a:rPr lang="en-US" sz="3600"/>
              <a:t>Small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21DAE-CF3E-296C-C241-6CC98134C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519" y="1420706"/>
            <a:ext cx="5514758" cy="4016587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Review the Maine Model vs Example Models </a:t>
            </a:r>
          </a:p>
          <a:p>
            <a:pPr lvl="1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pros of each? </a:t>
            </a:r>
          </a:p>
          <a:p>
            <a:pPr lvl="1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cons of each? </a:t>
            </a:r>
          </a:p>
          <a:p>
            <a:pPr lvl="1"/>
            <a:r>
              <a:rPr lang="en-US">
                <a:solidFill>
                  <a:schemeClr val="tx1">
                    <a:lumMod val="75000"/>
                    <a:lumOff val="25000"/>
                  </a:schemeClr>
                </a:solidFill>
              </a:rPr>
              <a:t>What remaining questions are there? 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240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FD9C-4057-D5AD-D027-ACDB905D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Maine’s Model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E2DDA8-5F8A-C3D3-53DD-2E9B938F3A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70662"/>
              </p:ext>
            </p:extLst>
          </p:nvPr>
        </p:nvGraphicFramePr>
        <p:xfrm>
          <a:off x="1066800" y="2103437"/>
          <a:ext cx="10058400" cy="2740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74255132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285704562"/>
                    </a:ext>
                  </a:extLst>
                </a:gridCol>
              </a:tblGrid>
              <a:tr h="456728"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909134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632554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361966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794476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8057955"/>
                  </a:ext>
                </a:extLst>
              </a:tr>
              <a:tr h="45672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872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21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3CE9C2B69E76429289AD8039C97CB3" ma:contentTypeVersion="15" ma:contentTypeDescription="Create a new document." ma:contentTypeScope="" ma:versionID="fd519fa79a56929266f05af18e488367">
  <xsd:schema xmlns:xsd="http://www.w3.org/2001/XMLSchema" xmlns:xs="http://www.w3.org/2001/XMLSchema" xmlns:p="http://schemas.microsoft.com/office/2006/metadata/properties" xmlns:ns3="56da7341-9c1e-4d8e-a83c-93b68c7ef252" xmlns:ns4="f6dba26c-a55b-43d3-95d7-061a8bcb6351" targetNamespace="http://schemas.microsoft.com/office/2006/metadata/properties" ma:root="true" ma:fieldsID="6fd32e38b7dced071474d600477c339b" ns3:_="" ns4:_="">
    <xsd:import namespace="56da7341-9c1e-4d8e-a83c-93b68c7ef252"/>
    <xsd:import namespace="f6dba26c-a55b-43d3-95d7-061a8bcb63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a7341-9c1e-4d8e-a83c-93b68c7ef2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dba26c-a55b-43d3-95d7-061a8bcb6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6da7341-9c1e-4d8e-a83c-93b68c7ef252" xsi:nil="true"/>
  </documentManagement>
</p:properties>
</file>

<file path=customXml/itemProps1.xml><?xml version="1.0" encoding="utf-8"?>
<ds:datastoreItem xmlns:ds="http://schemas.openxmlformats.org/officeDocument/2006/customXml" ds:itemID="{457FCAF7-B4C6-4DEF-BCCC-359A1C83AF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da7341-9c1e-4d8e-a83c-93b68c7ef252"/>
    <ds:schemaRef ds:uri="f6dba26c-a55b-43d3-95d7-061a8bcb63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C756C8-A82C-49BC-A91A-6964C55A7F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D6667F-9284-4087-8746-F94E49D9AA42}">
  <ds:schemaRefs>
    <ds:schemaRef ds:uri="56da7341-9c1e-4d8e-a83c-93b68c7ef252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f6dba26c-a55b-43d3-95d7-061a8bcb6351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cdde2aee-310c-4cea-a303-87e211b566fa}" enabled="1" method="Standard" siteId="{afaf10f8-50f2-472e-8555-46c103ee630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1823</TotalTime>
  <Words>345</Words>
  <Application>Microsoft Office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Garamond</vt:lpstr>
      <vt:lpstr>Symbol</vt:lpstr>
      <vt:lpstr>Savon</vt:lpstr>
      <vt:lpstr>Governance Small Group</vt:lpstr>
      <vt:lpstr>Agenda</vt:lpstr>
      <vt:lpstr>Next Steps</vt:lpstr>
      <vt:lpstr>Proposed Decision Making Structure</vt:lpstr>
      <vt:lpstr>The Road Map </vt:lpstr>
      <vt:lpstr>The Framework</vt:lpstr>
      <vt:lpstr>First Topic: Leadership Structure </vt:lpstr>
      <vt:lpstr>Small Groups </vt:lpstr>
      <vt:lpstr>Maine’s Model </vt:lpstr>
      <vt:lpstr>Example CoCs’ model </vt:lpstr>
      <vt:lpstr>Up Next: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Small Group</dc:title>
  <dc:creator>Erin Kelly</dc:creator>
  <cp:lastModifiedBy>Erin Kelly</cp:lastModifiedBy>
  <cp:revision>2</cp:revision>
  <dcterms:created xsi:type="dcterms:W3CDTF">2024-06-03T13:36:37Z</dcterms:created>
  <dcterms:modified xsi:type="dcterms:W3CDTF">2024-06-04T20:00:10Z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0x010100B73CE9C2B69E76429289AD8039C97CB3</vt:lpwstr>
  </property>
</Properties>
</file>