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01" r:id="rId4"/>
    <p:sldMasterId id="2147483713" r:id="rId5"/>
    <p:sldMasterId id="2147483725" r:id="rId6"/>
    <p:sldMasterId id="2147483737" r:id="rId7"/>
    <p:sldMasterId id="2147483749" r:id="rId8"/>
    <p:sldMasterId id="2147483761" r:id="rId9"/>
    <p:sldMasterId id="2147483773" r:id="rId10"/>
    <p:sldMasterId id="2147483785" r:id="rId11"/>
    <p:sldMasterId id="2147483797" r:id="rId12"/>
    <p:sldMasterId id="2147483809" r:id="rId13"/>
    <p:sldMasterId id="2147483821" r:id="rId14"/>
    <p:sldMasterId id="2147483833" r:id="rId15"/>
    <p:sldMasterId id="2147483845" r:id="rId16"/>
  </p:sldMasterIdLst>
  <p:handoutMasterIdLst>
    <p:handoutMasterId r:id="rId26"/>
  </p:handoutMasterIdLst>
  <p:sldIdLst>
    <p:sldId id="257" r:id="rId17"/>
    <p:sldId id="258" r:id="rId18"/>
    <p:sldId id="259" r:id="rId19"/>
    <p:sldId id="260" r:id="rId20"/>
    <p:sldId id="261" r:id="rId21"/>
    <p:sldId id="262" r:id="rId22"/>
    <p:sldId id="263" r:id="rId23"/>
    <p:sldId id="264" r:id="rId24"/>
    <p:sldId id="26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BDC8"/>
    <a:srgbClr val="495869"/>
    <a:srgbClr val="F3C7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5" d="100"/>
          <a:sy n="85" d="100"/>
        </p:scale>
        <p:origin x="96" y="3276"/>
      </p:cViewPr>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5.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C86319-497A-49E6-8C70-1B27BEAED6D0}" type="datetimeFigureOut">
              <a:rPr lang="en-US" smtClean="0"/>
              <a:t>11/2/2021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A9F93-2FE1-4527-B833-22EC34370DC3}" type="slidenum">
              <a:rPr lang="en-US" smtClean="0"/>
              <a:t>‹#›</a:t>
            </a:fld>
            <a:endParaRPr lang="en-US"/>
          </a:p>
        </p:txBody>
      </p:sp>
    </p:spTree>
    <p:extLst>
      <p:ext uri="{BB962C8B-B14F-4D97-AF65-F5344CB8AC3E}">
        <p14:creationId xmlns:p14="http://schemas.microsoft.com/office/powerpoint/2010/main" val="21332734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7"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0535201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2836001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162993762"/>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1569013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2797913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70565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5773207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5207904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9367328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17714067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7029959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2370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ctr">
              <a:defRPr sz="6600"/>
            </a:lvl1pPr>
          </a:lstStyle>
          <a:p>
            <a:r>
              <a:rPr lang="en-US" dirty="0" smtClean="0"/>
              <a:t>Questions</a:t>
            </a:r>
            <a:endParaRPr lang="en-US" dirty="0"/>
          </a:p>
        </p:txBody>
      </p:sp>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8"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9"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20"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088809937"/>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706068476"/>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04908893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41531762"/>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67254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16550385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503563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143647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273635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217010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67826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8" name="Straight Connector 7"/>
          <p:cNvCxnSpPr/>
          <p:nvPr userDrawn="1"/>
        </p:nvCxnSpPr>
        <p:spPr>
          <a:xfrm>
            <a:off x="0" y="6164037"/>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7" y="5695623"/>
            <a:ext cx="4798723" cy="804672"/>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0"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1"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2"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3"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79853451"/>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0991459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402961049"/>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35955413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381759"/>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3701625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1525657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1037645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1527475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5599944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4236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0896470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684360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288057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301589160"/>
      </p:ext>
    </p:extLst>
  </p:cSld>
  <p:clrMapOvr>
    <a:masterClrMapping/>
  </p:clrMapOvr>
  <p:timing>
    <p:tnLst>
      <p:par>
        <p:cTn id="1" dur="indefinite" restart="never" nodeType="tmRoot"/>
      </p:par>
    </p:tnLst>
  </p:timing>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30619650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72630102"/>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4754931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315368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76061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7322422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768486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32500545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0839109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7727162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130017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563230096"/>
      </p:ext>
    </p:extLst>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113210998"/>
      </p:ext>
    </p:extLst>
  </p:cSld>
  <p:clrMapOvr>
    <a:masterClrMapping/>
  </p:clrMapOvr>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23050274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8640919"/>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86380190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60431793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33379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46DDA68-4277-4F53-8049-5D2EF4360011}" type="slidenum">
              <a:rPr lang="en-US" smtClean="0"/>
              <a:t>‹#›</a:t>
            </a:fld>
            <a:endParaRPr lang="en-US"/>
          </a:p>
        </p:txBody>
      </p:sp>
      <p:cxnSp>
        <p:nvCxnSpPr>
          <p:cNvPr id="10" name="Straight Connector 9"/>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1123465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9122685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4779531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2767235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873752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386882914"/>
      </p:ext>
    </p:extLst>
  </p:cSld>
  <p:clrMapOvr>
    <a:masterClrMapping/>
  </p:clrMapOvr>
  <p:timing>
    <p:tnLst>
      <p:par>
        <p:cTn id="1" dur="indefinite" restart="never" nodeType="tmRoot"/>
      </p:par>
    </p:tnLst>
  </p:timing>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43227474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0299967"/>
      </p:ext>
    </p:extLst>
  </p:cSld>
  <p:clrMapOvr>
    <a:masterClrMapping/>
  </p:clrMapOvr>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5786604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403226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88747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346DDA68-4277-4F53-8049-5D2EF4360011}" type="slidenum">
              <a:rPr lang="en-US" smtClean="0"/>
              <a:t>‹#›</a:t>
            </a:fld>
            <a:endParaRPr lang="en-US"/>
          </a:p>
        </p:txBody>
      </p:sp>
      <p:cxnSp>
        <p:nvCxnSpPr>
          <p:cNvPr id="6" name="Straight Connector 5"/>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4255988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71597687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88213716"/>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046683133"/>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60882859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156771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96609354"/>
      </p:ext>
    </p:extLst>
  </p:cSld>
  <p:clrMapOvr>
    <a:masterClrMapping/>
  </p:clrMapOvr>
  <p:timing>
    <p:tnLst>
      <p:par>
        <p:cTn id="1" dur="indefinite" restart="never" nodeType="tmRoot"/>
      </p:par>
    </p:tnLst>
  </p:timing>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13748468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215376253"/>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9155674"/>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845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6DDA68-4277-4F53-8049-5D2EF4360011}" type="slidenum">
              <a:rPr lang="en-US" smtClean="0"/>
              <a:t>‹#›</a:t>
            </a:fld>
            <a:endParaRPr lang="en-US"/>
          </a:p>
        </p:txBody>
      </p:sp>
      <p:cxnSp>
        <p:nvCxnSpPr>
          <p:cNvPr id="5" name="Straight Connector 4"/>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5967633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89485643"/>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26897963"/>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8934868"/>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81840790"/>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59521525"/>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360559756"/>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40424420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439036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20712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0036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31278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4778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172726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52640390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9" name="Straight Connector 8"/>
          <p:cNvCxnSpPr/>
          <p:nvPr userDrawn="1"/>
        </p:nvCxnSpPr>
        <p:spPr>
          <a:xfrm>
            <a:off x="0" y="585379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6" y="5416985"/>
            <a:ext cx="4798723" cy="804672"/>
          </a:xfrm>
          <a:prstGeom prst="rect">
            <a:avLst/>
          </a:prstGeom>
        </p:spPr>
      </p:pic>
      <p:sp>
        <p:nvSpPr>
          <p:cNvPr id="10"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1"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2"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8"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9"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731540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7580865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313255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D2FDD685-0178-4CDC-BE0F-FDF6C0ACD5A7}" type="slidenum">
              <a:rPr lang="en-US" smtClean="0"/>
              <a:t>‹#›</a:t>
            </a:fld>
            <a:endParaRPr lang="en-US"/>
          </a:p>
        </p:txBody>
      </p:sp>
      <p:cxnSp>
        <p:nvCxnSpPr>
          <p:cNvPr id="10" name="Straight Connector 9"/>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60431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2FDD685-0178-4CDC-BE0F-FDF6C0ACD5A7}" type="slidenum">
              <a:rPr lang="en-US" smtClean="0"/>
              <a:t>‹#›</a:t>
            </a:fld>
            <a:endParaRPr lang="en-US"/>
          </a:p>
        </p:txBody>
      </p:sp>
      <p:cxnSp>
        <p:nvCxnSpPr>
          <p:cNvPr id="6" name="Straight Connector 5"/>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4840234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FDD685-0178-4CDC-BE0F-FDF6C0ACD5A7}" type="slidenum">
              <a:rPr lang="en-US" smtClean="0"/>
              <a:t>‹#›</a:t>
            </a:fld>
            <a:endParaRPr lang="en-US"/>
          </a:p>
        </p:txBody>
      </p:sp>
      <p:cxnSp>
        <p:nvCxnSpPr>
          <p:cNvPr id="5" name="Straight Connector 4"/>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416804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91411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477604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068970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5526681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064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17696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2150767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0140664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7306686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3770997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864677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604170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551095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5379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388855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1277257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894558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5713001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87144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24780929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035100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45591414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210512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599434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6785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472442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4624716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949939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8570435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0728905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122670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3320293317"/>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40874495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53281693"/>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943973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621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903137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75486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4801040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94758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117206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9905424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3721697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644466435"/>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82456089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159936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2773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66309973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926909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681680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9461132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057120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38018962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680429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1584445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9102281"/>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87404471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054280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55239150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3406873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1925110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3876424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2200995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414985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403029340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2991702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8752160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489636898"/>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24616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7087526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20265469"/>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0604093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63227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500077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236954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316225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604515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00724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4722441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2849000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16241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70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47280893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52924611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38456608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855700992"/>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3800866330"/>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2253363372"/>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1308577806"/>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405336"/>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DDA68-4277-4F53-8049-5D2EF4360011}" type="slidenum">
              <a:rPr lang="en-US" smtClean="0"/>
              <a:pPr/>
              <a:t>‹#›</a:t>
            </a:fld>
            <a:endParaRPr lang="en-US" dirty="0"/>
          </a:p>
        </p:txBody>
      </p:sp>
    </p:spTree>
    <p:extLst>
      <p:ext uri="{BB962C8B-B14F-4D97-AF65-F5344CB8AC3E}">
        <p14:creationId xmlns:p14="http://schemas.microsoft.com/office/powerpoint/2010/main" val="41249921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9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8084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DD685-0178-4CDC-BE0F-FDF6C0ACD5A7}" type="slidenum">
              <a:rPr lang="en-US" smtClean="0"/>
              <a:pPr/>
              <a:t>‹#›</a:t>
            </a:fld>
            <a:endParaRPr lang="en-US" dirty="0"/>
          </a:p>
        </p:txBody>
      </p:sp>
    </p:spTree>
    <p:extLst>
      <p:ext uri="{BB962C8B-B14F-4D97-AF65-F5344CB8AC3E}">
        <p14:creationId xmlns:p14="http://schemas.microsoft.com/office/powerpoint/2010/main" val="2749544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44093444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68588323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454718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37787403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08482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05342818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ESHAP Assessments</a:t>
            </a:r>
            <a:endParaRPr lang="en-US" dirty="0"/>
          </a:p>
        </p:txBody>
      </p:sp>
      <p:sp>
        <p:nvSpPr>
          <p:cNvPr id="3" name="Subtitle 2"/>
          <p:cNvSpPr>
            <a:spLocks noGrp="1"/>
          </p:cNvSpPr>
          <p:nvPr>
            <p:ph type="subTitle" idx="1"/>
          </p:nvPr>
        </p:nvSpPr>
        <p:spPr/>
        <p:txBody>
          <a:bodyPr>
            <a:normAutofit lnSpcReduction="10000"/>
          </a:bodyPr>
          <a:lstStyle/>
          <a:p>
            <a:r>
              <a:rPr lang="en-US" dirty="0" smtClean="0"/>
              <a:t>VI-SPDAT retirement and its replacements</a:t>
            </a:r>
            <a:endParaRPr lang="en-US" dirty="0"/>
          </a:p>
        </p:txBody>
      </p:sp>
      <p:sp>
        <p:nvSpPr>
          <p:cNvPr id="4" name="Text Placeholder 3"/>
          <p:cNvSpPr>
            <a:spLocks noGrp="1"/>
          </p:cNvSpPr>
          <p:nvPr>
            <p:ph type="body" sz="quarter" idx="13"/>
          </p:nvPr>
        </p:nvSpPr>
        <p:spPr/>
        <p:txBody>
          <a:bodyPr/>
          <a:lstStyle/>
          <a:p>
            <a:r>
              <a:rPr lang="en-US" dirty="0" smtClean="0"/>
              <a:t>Mike Shaughnessy</a:t>
            </a:r>
            <a:endParaRPr lang="en-US" dirty="0"/>
          </a:p>
        </p:txBody>
      </p:sp>
      <p:sp>
        <p:nvSpPr>
          <p:cNvPr id="5" name="Text Placeholder 4"/>
          <p:cNvSpPr>
            <a:spLocks noGrp="1"/>
          </p:cNvSpPr>
          <p:nvPr>
            <p:ph type="body" sz="quarter" idx="14"/>
          </p:nvPr>
        </p:nvSpPr>
        <p:spPr/>
        <p:txBody>
          <a:bodyPr>
            <a:normAutofit fontScale="92500"/>
          </a:bodyPr>
          <a:lstStyle/>
          <a:p>
            <a:r>
              <a:rPr lang="en-US" dirty="0" smtClean="0"/>
              <a:t>Homeless Initiatives Program Manager</a:t>
            </a:r>
            <a:endParaRPr lang="en-US" dirty="0"/>
          </a:p>
        </p:txBody>
      </p:sp>
      <p:sp>
        <p:nvSpPr>
          <p:cNvPr id="6" name="Text Placeholder 5"/>
          <p:cNvSpPr>
            <a:spLocks noGrp="1"/>
          </p:cNvSpPr>
          <p:nvPr>
            <p:ph type="body" sz="quarter" idx="15"/>
          </p:nvPr>
        </p:nvSpPr>
        <p:spPr/>
        <p:txBody>
          <a:bodyPr/>
          <a:lstStyle/>
          <a:p>
            <a:r>
              <a:rPr lang="en-US" dirty="0" smtClean="0"/>
              <a:t>November 2, 2021</a:t>
            </a:r>
            <a:endParaRPr lang="en-US" dirty="0"/>
          </a:p>
        </p:txBody>
      </p:sp>
    </p:spTree>
    <p:extLst>
      <p:ext uri="{BB962C8B-B14F-4D97-AF65-F5344CB8AC3E}">
        <p14:creationId xmlns:p14="http://schemas.microsoft.com/office/powerpoint/2010/main" val="3999472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628650" y="2510443"/>
            <a:ext cx="7886700" cy="3666519"/>
          </a:xfrm>
        </p:spPr>
        <p:txBody>
          <a:bodyPr/>
          <a:lstStyle/>
          <a:p>
            <a:r>
              <a:rPr lang="en-US" dirty="0" smtClean="0"/>
              <a:t>Retirement of VI-SPDAT</a:t>
            </a:r>
          </a:p>
          <a:p>
            <a:r>
              <a:rPr lang="en-US" dirty="0" smtClean="0"/>
              <a:t>New ESHAP Assessment </a:t>
            </a:r>
          </a:p>
          <a:p>
            <a:r>
              <a:rPr lang="en-US" dirty="0" smtClean="0"/>
              <a:t>Coordinated Entry Assessments</a:t>
            </a:r>
            <a:endParaRPr lang="en-US" dirty="0"/>
          </a:p>
        </p:txBody>
      </p:sp>
    </p:spTree>
    <p:extLst>
      <p:ext uri="{BB962C8B-B14F-4D97-AF65-F5344CB8AC3E}">
        <p14:creationId xmlns:p14="http://schemas.microsoft.com/office/powerpoint/2010/main" val="1040148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VI-SPDAT Retirement</a:t>
            </a:r>
            <a:endParaRPr lang="en-US" dirty="0"/>
          </a:p>
        </p:txBody>
      </p:sp>
      <p:pic>
        <p:nvPicPr>
          <p:cNvPr id="1026" name="Picture 2" descr="https://i.imgflip.com/5rreqj.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4644" y="1690689"/>
            <a:ext cx="457471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0660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VI-SPDAT Retirement</a:t>
            </a:r>
            <a:endParaRPr lang="en-US" dirty="0"/>
          </a:p>
        </p:txBody>
      </p:sp>
      <p:sp>
        <p:nvSpPr>
          <p:cNvPr id="3" name="Content Placeholder 2"/>
          <p:cNvSpPr>
            <a:spLocks noGrp="1"/>
          </p:cNvSpPr>
          <p:nvPr>
            <p:ph idx="1"/>
          </p:nvPr>
        </p:nvSpPr>
        <p:spPr/>
        <p:txBody>
          <a:bodyPr/>
          <a:lstStyle/>
          <a:p>
            <a:r>
              <a:rPr lang="en-US" dirty="0" smtClean="0"/>
              <a:t>The VI-SPDAT will be retired by </a:t>
            </a:r>
            <a:r>
              <a:rPr lang="en-US" dirty="0" err="1" smtClean="0"/>
              <a:t>OrgCode</a:t>
            </a:r>
            <a:r>
              <a:rPr lang="en-US" dirty="0" smtClean="0"/>
              <a:t> at the end of this calendar year</a:t>
            </a:r>
          </a:p>
          <a:p>
            <a:r>
              <a:rPr lang="en-US" dirty="0" smtClean="0"/>
              <a:t>Data showed that the VI-SPDAT led to unequal housing outcomes along racial lines</a:t>
            </a:r>
          </a:p>
          <a:p>
            <a:pPr lvl="1"/>
            <a:r>
              <a:rPr lang="en-US" dirty="0" smtClean="0"/>
              <a:t>BIPOC populations experiencing homelessness were successfully housed at a much lower rate than white populations. </a:t>
            </a:r>
          </a:p>
          <a:p>
            <a:endParaRPr lang="en-US" dirty="0"/>
          </a:p>
        </p:txBody>
      </p:sp>
    </p:spTree>
    <p:extLst>
      <p:ext uri="{BB962C8B-B14F-4D97-AF65-F5344CB8AC3E}">
        <p14:creationId xmlns:p14="http://schemas.microsoft.com/office/powerpoint/2010/main" val="3183763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Assessment for ESHAP</a:t>
            </a:r>
            <a:endParaRPr lang="en-US" dirty="0"/>
          </a:p>
        </p:txBody>
      </p:sp>
      <p:sp>
        <p:nvSpPr>
          <p:cNvPr id="3" name="Content Placeholder 2"/>
          <p:cNvSpPr>
            <a:spLocks noGrp="1"/>
          </p:cNvSpPr>
          <p:nvPr>
            <p:ph idx="1"/>
          </p:nvPr>
        </p:nvSpPr>
        <p:spPr/>
        <p:txBody>
          <a:bodyPr/>
          <a:lstStyle/>
          <a:p>
            <a:r>
              <a:rPr lang="en-US" dirty="0" smtClean="0"/>
              <a:t>Homeless Solutions Rule requires the use of an assessment </a:t>
            </a:r>
          </a:p>
          <a:p>
            <a:r>
              <a:rPr lang="en-US" dirty="0" smtClean="0"/>
              <a:t>Goals for new assessment</a:t>
            </a:r>
          </a:p>
          <a:p>
            <a:pPr lvl="1"/>
            <a:r>
              <a:rPr lang="en-US" dirty="0" smtClean="0"/>
              <a:t>Simple</a:t>
            </a:r>
          </a:p>
          <a:p>
            <a:pPr lvl="1"/>
            <a:r>
              <a:rPr lang="en-US" dirty="0" smtClean="0"/>
              <a:t>Determine eligibility for ESHAP</a:t>
            </a:r>
          </a:p>
          <a:p>
            <a:pPr lvl="1"/>
            <a:r>
              <a:rPr lang="en-US" dirty="0" smtClean="0"/>
              <a:t>Compatible/ not conflicting with Coordinated Entry</a:t>
            </a:r>
          </a:p>
          <a:p>
            <a:pPr lvl="1"/>
            <a:r>
              <a:rPr lang="en-US" dirty="0" smtClean="0"/>
              <a:t>Avoid racial inequity</a:t>
            </a:r>
          </a:p>
          <a:p>
            <a:pPr lvl="1"/>
            <a:r>
              <a:rPr lang="en-US" dirty="0" smtClean="0"/>
              <a:t>Fulfil HUD and Maine regulatory requirements</a:t>
            </a:r>
            <a:endParaRPr lang="en-US" dirty="0"/>
          </a:p>
        </p:txBody>
      </p:sp>
    </p:spTree>
    <p:extLst>
      <p:ext uri="{BB962C8B-B14F-4D97-AF65-F5344CB8AC3E}">
        <p14:creationId xmlns:p14="http://schemas.microsoft.com/office/powerpoint/2010/main" val="3964081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Maine Navigator Services Eligibility Assessment</a:t>
            </a:r>
            <a:br>
              <a:rPr lang="en-US" dirty="0" smtClean="0"/>
            </a:br>
            <a:r>
              <a:rPr lang="en-US" dirty="0" smtClean="0"/>
              <a:t>(Maine </a:t>
            </a:r>
            <a:r>
              <a:rPr lang="en-US" dirty="0" err="1" smtClean="0"/>
              <a:t>NavSEA</a:t>
            </a:r>
            <a:r>
              <a:rPr lang="en-US" dirty="0" smtClean="0"/>
              <a:t>)</a:t>
            </a:r>
            <a:endParaRPr lang="en-US" dirty="0"/>
          </a:p>
        </p:txBody>
      </p:sp>
      <p:sp>
        <p:nvSpPr>
          <p:cNvPr id="3" name="Content Placeholder 2"/>
          <p:cNvSpPr>
            <a:spLocks noGrp="1"/>
          </p:cNvSpPr>
          <p:nvPr>
            <p:ph idx="1"/>
          </p:nvPr>
        </p:nvSpPr>
        <p:spPr/>
        <p:txBody>
          <a:bodyPr/>
          <a:lstStyle/>
          <a:p>
            <a:r>
              <a:rPr lang="en-US" dirty="0" smtClean="0"/>
              <a:t>Based on the HUD “But For” assessment for Rapid Rehousing </a:t>
            </a:r>
          </a:p>
          <a:p>
            <a:pPr lvl="1"/>
            <a:r>
              <a:rPr lang="en-US" dirty="0" smtClean="0"/>
              <a:t>Determines eligibility for Navigator services (defined as Rapid Rehousing under HUD)</a:t>
            </a:r>
          </a:p>
          <a:p>
            <a:r>
              <a:rPr lang="en-US" dirty="0" smtClean="0"/>
              <a:t>Asks for confirmation that homeless status has been verified</a:t>
            </a:r>
          </a:p>
          <a:p>
            <a:r>
              <a:rPr lang="en-US" dirty="0" smtClean="0"/>
              <a:t>Verifies that client has been homeless for at least 15 out of the last 90 days (Homeless Solutions Rule requirement)</a:t>
            </a:r>
            <a:endParaRPr lang="en-US" dirty="0"/>
          </a:p>
        </p:txBody>
      </p:sp>
    </p:spTree>
    <p:extLst>
      <p:ext uri="{BB962C8B-B14F-4D97-AF65-F5344CB8AC3E}">
        <p14:creationId xmlns:p14="http://schemas.microsoft.com/office/powerpoint/2010/main" val="2874421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3280568" y="1387591"/>
            <a:ext cx="7886700" cy="1325563"/>
          </a:xfrm>
        </p:spPr>
        <p:txBody>
          <a:bodyPr/>
          <a:lstStyle/>
          <a:p>
            <a:r>
              <a:rPr lang="en-US" dirty="0" smtClean="0"/>
              <a:t>Maine </a:t>
            </a:r>
            <a:r>
              <a:rPr lang="en-US" dirty="0" err="1" smtClean="0"/>
              <a:t>NavSEA</a:t>
            </a:r>
            <a:r>
              <a:rPr lang="en-US" dirty="0" smtClean="0"/>
              <a:t> Form</a:t>
            </a:r>
            <a:endParaRPr lang="en-US" dirty="0"/>
          </a:p>
        </p:txBody>
      </p:sp>
      <p:pic>
        <p:nvPicPr>
          <p:cNvPr id="3" name="Picture 2"/>
          <p:cNvPicPr>
            <a:picLocks noChangeAspect="1"/>
          </p:cNvPicPr>
          <p:nvPr/>
        </p:nvPicPr>
        <p:blipFill>
          <a:blip r:embed="rId2"/>
          <a:stretch>
            <a:fillRect/>
          </a:stretch>
        </p:blipFill>
        <p:spPr>
          <a:xfrm>
            <a:off x="1860360" y="79022"/>
            <a:ext cx="5189727" cy="6778978"/>
          </a:xfrm>
          <a:prstGeom prst="rect">
            <a:avLst/>
          </a:prstGeom>
        </p:spPr>
      </p:pic>
    </p:spTree>
    <p:extLst>
      <p:ext uri="{BB962C8B-B14F-4D97-AF65-F5344CB8AC3E}">
        <p14:creationId xmlns:p14="http://schemas.microsoft.com/office/powerpoint/2010/main" val="2641270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Coordinated Entry Assessments</a:t>
            </a:r>
            <a:endParaRPr lang="en-US" dirty="0"/>
          </a:p>
        </p:txBody>
      </p:sp>
      <p:sp>
        <p:nvSpPr>
          <p:cNvPr id="3" name="Content Placeholder 2"/>
          <p:cNvSpPr>
            <a:spLocks noGrp="1"/>
          </p:cNvSpPr>
          <p:nvPr>
            <p:ph idx="1"/>
          </p:nvPr>
        </p:nvSpPr>
        <p:spPr/>
        <p:txBody>
          <a:bodyPr/>
          <a:lstStyle/>
          <a:p>
            <a:r>
              <a:rPr lang="en-US" dirty="0" smtClean="0"/>
              <a:t>But wait… isn’t there supposed to be a new assessment for Coordinated Entry? </a:t>
            </a:r>
          </a:p>
          <a:p>
            <a:r>
              <a:rPr lang="en-US" dirty="0" smtClean="0"/>
              <a:t>Yes. However, that assessment will be used for housing prioritization; this assesses for service eligibility</a:t>
            </a:r>
          </a:p>
          <a:p>
            <a:r>
              <a:rPr lang="en-US" dirty="0" smtClean="0"/>
              <a:t>That being said, you can gather the data for most of the </a:t>
            </a:r>
            <a:r>
              <a:rPr lang="en-US" dirty="0" err="1" smtClean="0"/>
              <a:t>NavSEA</a:t>
            </a:r>
            <a:r>
              <a:rPr lang="en-US" dirty="0" smtClean="0"/>
              <a:t> from the questions on the proposed CE assessment </a:t>
            </a:r>
            <a:endParaRPr lang="en-US" dirty="0"/>
          </a:p>
        </p:txBody>
      </p:sp>
    </p:spTree>
    <p:extLst>
      <p:ext uri="{BB962C8B-B14F-4D97-AF65-F5344CB8AC3E}">
        <p14:creationId xmlns:p14="http://schemas.microsoft.com/office/powerpoint/2010/main" val="676992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sz="quarter" idx="17"/>
          </p:nvPr>
        </p:nvSpPr>
        <p:spPr/>
        <p:txBody>
          <a:bodyPr/>
          <a:lstStyle/>
          <a:p>
            <a:r>
              <a:rPr lang="en-US" dirty="0" smtClean="0"/>
              <a:t>Mike Shaughnessy</a:t>
            </a:r>
            <a:endParaRPr lang="en-US" dirty="0"/>
          </a:p>
        </p:txBody>
      </p:sp>
      <p:sp>
        <p:nvSpPr>
          <p:cNvPr id="4" name="Text Placeholder 3"/>
          <p:cNvSpPr>
            <a:spLocks noGrp="1"/>
          </p:cNvSpPr>
          <p:nvPr>
            <p:ph type="body" sz="quarter" idx="14"/>
          </p:nvPr>
        </p:nvSpPr>
        <p:spPr/>
        <p:txBody>
          <a:bodyPr>
            <a:normAutofit fontScale="85000" lnSpcReduction="10000"/>
          </a:bodyPr>
          <a:lstStyle/>
          <a:p>
            <a:r>
              <a:rPr lang="en-US" dirty="0" smtClean="0"/>
              <a:t>Homeless Initiatives Program Manager</a:t>
            </a:r>
            <a:endParaRPr lang="en-US" dirty="0"/>
          </a:p>
        </p:txBody>
      </p:sp>
      <p:sp>
        <p:nvSpPr>
          <p:cNvPr id="5" name="Text Placeholder 4"/>
          <p:cNvSpPr>
            <a:spLocks noGrp="1"/>
          </p:cNvSpPr>
          <p:nvPr>
            <p:ph type="body" sz="quarter" idx="18"/>
          </p:nvPr>
        </p:nvSpPr>
        <p:spPr/>
        <p:txBody>
          <a:bodyPr/>
          <a:lstStyle/>
          <a:p>
            <a:r>
              <a:rPr lang="en-US" smtClean="0"/>
              <a:t>mshaughnessy@mainehousing.org</a:t>
            </a:r>
            <a:endParaRPr lang="en-US"/>
          </a:p>
        </p:txBody>
      </p:sp>
    </p:spTree>
    <p:extLst>
      <p:ext uri="{BB962C8B-B14F-4D97-AF65-F5344CB8AC3E}">
        <p14:creationId xmlns:p14="http://schemas.microsoft.com/office/powerpoint/2010/main" val="1564392833"/>
      </p:ext>
    </p:extLst>
  </p:cSld>
  <p:clrMapOvr>
    <a:masterClrMapping/>
  </p:clrMapOvr>
</p:sld>
</file>

<file path=ppt/theme/theme1.xml><?xml version="1.0" encoding="utf-8"?>
<a:theme xmlns:a="http://schemas.openxmlformats.org/drawingml/2006/main" name="MaineHousing-1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7F8E10EE-53B9-40DD-9075-5A5497849F93}"/>
    </a:ext>
  </a:extLst>
</a:theme>
</file>

<file path=ppt/theme/theme10.xml><?xml version="1.0" encoding="utf-8"?>
<a:theme xmlns:a="http://schemas.openxmlformats.org/drawingml/2006/main" name="MaineHousing-2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9FECB7-81A7-4730-A360-38D436D65BA6}"/>
    </a:ext>
  </a:extLst>
</a:theme>
</file>

<file path=ppt/theme/theme11.xml><?xml version="1.0" encoding="utf-8"?>
<a:theme xmlns:a="http://schemas.openxmlformats.org/drawingml/2006/main" name="MaineHousing-2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EBB6B894-5407-455B-979F-9D27FE2A0D5E}"/>
    </a:ext>
  </a:extLst>
</a:theme>
</file>

<file path=ppt/theme/theme12.xml><?xml version="1.0" encoding="utf-8"?>
<a:theme xmlns:a="http://schemas.openxmlformats.org/drawingml/2006/main" name="MaineHousing-2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40504EF-87CF-4EDB-889E-F8FE20355FB2}"/>
    </a:ext>
  </a:extLst>
</a:theme>
</file>

<file path=ppt/theme/theme13.xml><?xml version="1.0" encoding="utf-8"?>
<a:theme xmlns:a="http://schemas.openxmlformats.org/drawingml/2006/main" name="MaineHousing-2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0436653-06FF-4BDF-8A72-42EBF2B64ADC}"/>
    </a:ext>
  </a:extLst>
</a:theme>
</file>

<file path=ppt/theme/theme14.xml><?xml version="1.0" encoding="utf-8"?>
<a:theme xmlns:a="http://schemas.openxmlformats.org/drawingml/2006/main" name="MaineHousing-2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5D14C828-B582-410F-94DB-C97FBD63D597}"/>
    </a:ext>
  </a:extLst>
</a:theme>
</file>

<file path=ppt/theme/theme15.xml><?xml version="1.0" encoding="utf-8"?>
<a:theme xmlns:a="http://schemas.openxmlformats.org/drawingml/2006/main" name="MaineHousing-2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92442B94-DDC3-4D91-B514-7A76245B8A87}"/>
    </a:ext>
  </a:extLst>
</a:theme>
</file>

<file path=ppt/theme/theme16.xml><?xml version="1.0" encoding="utf-8"?>
<a:theme xmlns:a="http://schemas.openxmlformats.org/drawingml/2006/main" name="MaineHousing-2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ED48BA5-ABA8-42A4-974C-F4C2108FE714}"/>
    </a:ext>
  </a:ext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ineHousing-1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B09516-1F48-433A-87E1-89C4CC37505C}"/>
    </a:ext>
  </a:extLst>
</a:theme>
</file>

<file path=ppt/theme/theme3.xml><?xml version="1.0" encoding="utf-8"?>
<a:theme xmlns:a="http://schemas.openxmlformats.org/drawingml/2006/main" name="MaineHousing-1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AC73FC93-E15F-4A4A-A14D-6A2E8A9F3953}"/>
    </a:ext>
  </a:extLst>
</a:theme>
</file>

<file path=ppt/theme/theme4.xml><?xml version="1.0" encoding="utf-8"?>
<a:theme xmlns:a="http://schemas.openxmlformats.org/drawingml/2006/main" name="MaineHousing-1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69438075-E470-446F-9B7C-64AC0BF2987C}"/>
    </a:ext>
  </a:extLst>
</a:theme>
</file>

<file path=ppt/theme/theme5.xml><?xml version="1.0" encoding="utf-8"?>
<a:theme xmlns:a="http://schemas.openxmlformats.org/drawingml/2006/main" name="MaineHousing-1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844BBF17-0EEA-4885-81A4-B6A5961A6856}"/>
    </a:ext>
  </a:extLst>
</a:theme>
</file>

<file path=ppt/theme/theme6.xml><?xml version="1.0" encoding="utf-8"?>
<a:theme xmlns:a="http://schemas.openxmlformats.org/drawingml/2006/main" name="MaineHousing-1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07EFBB25-E1F0-4E8D-8CFF-709E51D236D2}"/>
    </a:ext>
  </a:extLst>
</a:theme>
</file>

<file path=ppt/theme/theme7.xml><?xml version="1.0" encoding="utf-8"?>
<a:theme xmlns:a="http://schemas.openxmlformats.org/drawingml/2006/main" name="MaineHousing-1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B5F7F193-F0CF-4E45-B97E-3CC32EBF9AA3}"/>
    </a:ext>
  </a:extLst>
</a:theme>
</file>

<file path=ppt/theme/theme8.xml><?xml version="1.0" encoding="utf-8"?>
<a:theme xmlns:a="http://schemas.openxmlformats.org/drawingml/2006/main" name="MaineHousing-1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054B088-3B0A-4307-B724-1A6A03E2DAE3}"/>
    </a:ext>
  </a:extLst>
</a:theme>
</file>

<file path=ppt/theme/theme9.xml><?xml version="1.0" encoding="utf-8"?>
<a:theme xmlns:a="http://schemas.openxmlformats.org/drawingml/2006/main" name="MaineHousing-2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2D893B8-C5EE-4826-B9D1-321BEF5F1725}"/>
    </a:ext>
  </a:extLst>
</a:theme>
</file>

<file path=docProps/app.xml><?xml version="1.0" encoding="utf-8"?>
<Properties xmlns="http://schemas.openxmlformats.org/officeDocument/2006/extended-properties" xmlns:vt="http://schemas.openxmlformats.org/officeDocument/2006/docPropsVTypes">
  <Template>MaineHousing 2020 - 26 Edison Drive</Template>
  <TotalTime>48</TotalTime>
  <Words>250</Words>
  <Application>Microsoft Office PowerPoint</Application>
  <PresentationFormat>On-screen Show (4:3)</PresentationFormat>
  <Paragraphs>36</Paragraphs>
  <Slides>9</Slides>
  <Notes>0</Notes>
  <HiddenSlides>0</HiddenSlides>
  <MMClips>0</MMClips>
  <ScaleCrop>false</ScaleCrop>
  <HeadingPairs>
    <vt:vector size="6" baseType="variant">
      <vt:variant>
        <vt:lpstr>Fonts Used</vt:lpstr>
      </vt:variant>
      <vt:variant>
        <vt:i4>2</vt:i4>
      </vt:variant>
      <vt:variant>
        <vt:lpstr>Theme</vt:lpstr>
      </vt:variant>
      <vt:variant>
        <vt:i4>16</vt:i4>
      </vt:variant>
      <vt:variant>
        <vt:lpstr>Slide Titles</vt:lpstr>
      </vt:variant>
      <vt:variant>
        <vt:i4>9</vt:i4>
      </vt:variant>
    </vt:vector>
  </HeadingPairs>
  <TitlesOfParts>
    <vt:vector size="27" baseType="lpstr">
      <vt:lpstr>Arial</vt:lpstr>
      <vt:lpstr>Calibri</vt:lpstr>
      <vt:lpstr>MaineHousing-1a</vt:lpstr>
      <vt:lpstr>MaineHousing-1b</vt:lpstr>
      <vt:lpstr>MaineHousing-1c</vt:lpstr>
      <vt:lpstr>MaineHousing-1d</vt:lpstr>
      <vt:lpstr>MaineHousing-1e</vt:lpstr>
      <vt:lpstr>MaineHousing-1f</vt:lpstr>
      <vt:lpstr>MaineHousing-1g</vt:lpstr>
      <vt:lpstr>MaineHousing-1h</vt:lpstr>
      <vt:lpstr>MaineHousing-2a</vt:lpstr>
      <vt:lpstr>MaineHousing-2b</vt:lpstr>
      <vt:lpstr>MaineHousing-2c</vt:lpstr>
      <vt:lpstr>MaineHousing-2d</vt:lpstr>
      <vt:lpstr>MaineHousing-2e</vt:lpstr>
      <vt:lpstr>MaineHousing-2f</vt:lpstr>
      <vt:lpstr>MaineHousing-2g</vt:lpstr>
      <vt:lpstr>MaineHousing-2h</vt:lpstr>
      <vt:lpstr>New ESHAP Assessments</vt:lpstr>
      <vt:lpstr>Overview</vt:lpstr>
      <vt:lpstr>VI-SPDAT Retirement</vt:lpstr>
      <vt:lpstr>VI-SPDAT Retirement</vt:lpstr>
      <vt:lpstr>New Assessment for ESHAP</vt:lpstr>
      <vt:lpstr>The Maine Navigator Services Eligibility Assessment (Maine NavSEA)</vt:lpstr>
      <vt:lpstr>Maine NavSEA Form</vt:lpstr>
      <vt:lpstr>Coordinated Entry Assessments</vt:lpstr>
      <vt:lpstr>Questions?</vt:lpstr>
    </vt:vector>
  </TitlesOfParts>
  <Company>MaineHousing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ESHAP Assessments</dc:title>
  <dc:creator>Michael Shaughnessy</dc:creator>
  <cp:lastModifiedBy>Michael Shaughnessy</cp:lastModifiedBy>
  <cp:revision>6</cp:revision>
  <dcterms:created xsi:type="dcterms:W3CDTF">2021-10-25T17:04:31Z</dcterms:created>
  <dcterms:modified xsi:type="dcterms:W3CDTF">2021-11-02T12:51:10Z</dcterms:modified>
</cp:coreProperties>
</file>