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handoutMasterIdLst>
    <p:handoutMasterId r:id="rId36"/>
  </p:handoutMasterIdLst>
  <p:sldIdLst>
    <p:sldId id="256" r:id="rId17"/>
    <p:sldId id="265" r:id="rId18"/>
    <p:sldId id="257" r:id="rId19"/>
    <p:sldId id="258" r:id="rId20"/>
    <p:sldId id="259" r:id="rId21"/>
    <p:sldId id="260" r:id="rId22"/>
    <p:sldId id="261" r:id="rId23"/>
    <p:sldId id="262" r:id="rId24"/>
    <p:sldId id="263" r:id="rId25"/>
    <p:sldId id="264" r:id="rId26"/>
    <p:sldId id="266" r:id="rId27"/>
    <p:sldId id="267" r:id="rId28"/>
    <p:sldId id="268" r:id="rId29"/>
    <p:sldId id="269" r:id="rId30"/>
    <p:sldId id="270" r:id="rId31"/>
    <p:sldId id="271" r:id="rId32"/>
    <p:sldId id="272" r:id="rId33"/>
    <p:sldId id="273" r:id="rId34"/>
    <p:sldId id="27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5" d="100"/>
          <a:sy n="85" d="100"/>
        </p:scale>
        <p:origin x="96" y="3276"/>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slide" Target="slides/slide1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10/25/2021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COVID Program Overview/ ESHAP Review</a:t>
            </a:r>
            <a:endParaRPr lang="en-US" dirty="0"/>
          </a:p>
        </p:txBody>
      </p:sp>
      <p:sp>
        <p:nvSpPr>
          <p:cNvPr id="3" name="Subtitle 2"/>
          <p:cNvSpPr>
            <a:spLocks noGrp="1"/>
          </p:cNvSpPr>
          <p:nvPr>
            <p:ph type="subTitle" idx="1"/>
          </p:nvPr>
        </p:nvSpPr>
        <p:spPr>
          <a:xfrm>
            <a:off x="1143000" y="3602038"/>
            <a:ext cx="6858000" cy="729330"/>
          </a:xfrm>
        </p:spPr>
        <p:txBody>
          <a:bodyPr>
            <a:normAutofit fontScale="92500" lnSpcReduction="20000"/>
          </a:bodyPr>
          <a:lstStyle/>
          <a:p>
            <a:r>
              <a:rPr lang="en-US" dirty="0" smtClean="0"/>
              <a:t>ESHAP Navigator Training 11.2.2021</a:t>
            </a:r>
          </a:p>
          <a:p>
            <a:r>
              <a:rPr lang="en-US" dirty="0" smtClean="0"/>
              <a:t>Presenter: Mike Shaughnessy</a:t>
            </a:r>
            <a:endParaRPr lang="en-US" dirty="0"/>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068" y="1099004"/>
            <a:ext cx="7772400" cy="2387600"/>
          </a:xfrm>
        </p:spPr>
        <p:txBody>
          <a:bodyPr/>
          <a:lstStyle/>
          <a:p>
            <a:r>
              <a:rPr lang="en-US" dirty="0" smtClean="0"/>
              <a:t>ESHAP- What it is (and isn’t)</a:t>
            </a:r>
            <a:endParaRPr lang="en-US" dirty="0"/>
          </a:p>
        </p:txBody>
      </p:sp>
    </p:spTree>
    <p:extLst>
      <p:ext uri="{BB962C8B-B14F-4D97-AF65-F5344CB8AC3E}">
        <p14:creationId xmlns:p14="http://schemas.microsoft.com/office/powerpoint/2010/main" val="178655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ESHAP?</a:t>
            </a:r>
            <a:endParaRPr lang="en-US" dirty="0"/>
          </a:p>
        </p:txBody>
      </p:sp>
      <p:sp>
        <p:nvSpPr>
          <p:cNvPr id="3" name="Content Placeholder 2"/>
          <p:cNvSpPr>
            <a:spLocks noGrp="1"/>
          </p:cNvSpPr>
          <p:nvPr>
            <p:ph idx="1"/>
          </p:nvPr>
        </p:nvSpPr>
        <p:spPr/>
        <p:txBody>
          <a:bodyPr/>
          <a:lstStyle/>
          <a:p>
            <a:r>
              <a:rPr lang="en-US" dirty="0" smtClean="0"/>
              <a:t>A program operated by </a:t>
            </a:r>
            <a:r>
              <a:rPr lang="en-US" dirty="0" err="1" smtClean="0"/>
              <a:t>MaineHousing</a:t>
            </a:r>
            <a:r>
              <a:rPr lang="en-US" dirty="0" smtClean="0"/>
              <a:t> to provide funding to homeless services agencies in Maine. </a:t>
            </a:r>
          </a:p>
          <a:p>
            <a:r>
              <a:rPr lang="en-US" dirty="0" smtClean="0"/>
              <a:t>Funding comes from federal Emergency Solutions Grants (ESG), State HOME and State General funds</a:t>
            </a:r>
            <a:endParaRPr lang="en-US" dirty="0"/>
          </a:p>
        </p:txBody>
      </p:sp>
    </p:spTree>
    <p:extLst>
      <p:ext uri="{BB962C8B-B14F-4D97-AF65-F5344CB8AC3E}">
        <p14:creationId xmlns:p14="http://schemas.microsoft.com/office/powerpoint/2010/main" val="936181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ESHAP</a:t>
            </a:r>
            <a:endParaRPr lang="en-US" dirty="0"/>
          </a:p>
        </p:txBody>
      </p:sp>
      <p:sp>
        <p:nvSpPr>
          <p:cNvPr id="5" name="Rectangle 4"/>
          <p:cNvSpPr/>
          <p:nvPr/>
        </p:nvSpPr>
        <p:spPr>
          <a:xfrm>
            <a:off x="847898" y="1828799"/>
            <a:ext cx="2709949" cy="3574473"/>
          </a:xfrm>
          <a:prstGeom prst="rect">
            <a:avLst/>
          </a:prstGeom>
          <a:ln w="38100">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Shelter Operations</a:t>
            </a:r>
            <a:endParaRPr lang="en-US" dirty="0"/>
          </a:p>
        </p:txBody>
      </p:sp>
      <p:sp>
        <p:nvSpPr>
          <p:cNvPr id="6" name="Rectangle 5"/>
          <p:cNvSpPr/>
          <p:nvPr/>
        </p:nvSpPr>
        <p:spPr>
          <a:xfrm>
            <a:off x="3793374" y="1828799"/>
            <a:ext cx="2709949" cy="3574473"/>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Stabilization </a:t>
            </a:r>
          </a:p>
          <a:p>
            <a:pPr algn="ctr"/>
            <a:r>
              <a:rPr lang="en-US" dirty="0" smtClean="0"/>
              <a:t>(Navigator services)</a:t>
            </a:r>
            <a:endParaRPr lang="en-US" dirty="0"/>
          </a:p>
        </p:txBody>
      </p:sp>
      <p:sp>
        <p:nvSpPr>
          <p:cNvPr id="7" name="Rectangle 6"/>
          <p:cNvSpPr/>
          <p:nvPr/>
        </p:nvSpPr>
        <p:spPr>
          <a:xfrm>
            <a:off x="6738851" y="1828799"/>
            <a:ext cx="1399310" cy="3574473"/>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Performance</a:t>
            </a:r>
            <a:endParaRPr lang="en-US" dirty="0"/>
          </a:p>
        </p:txBody>
      </p:sp>
    </p:spTree>
    <p:extLst>
      <p:ext uri="{BB962C8B-B14F-4D97-AF65-F5344CB8AC3E}">
        <p14:creationId xmlns:p14="http://schemas.microsoft.com/office/powerpoint/2010/main" val="2938154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often think of as ESHAP</a:t>
            </a:r>
            <a:endParaRPr lang="en-US" dirty="0"/>
          </a:p>
        </p:txBody>
      </p:sp>
      <p:sp>
        <p:nvSpPr>
          <p:cNvPr id="6" name="Rectangle 5"/>
          <p:cNvSpPr/>
          <p:nvPr/>
        </p:nvSpPr>
        <p:spPr>
          <a:xfrm>
            <a:off x="3793374" y="1828799"/>
            <a:ext cx="2709949" cy="3574473"/>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Stabilization </a:t>
            </a:r>
          </a:p>
          <a:p>
            <a:pPr algn="ctr"/>
            <a:r>
              <a:rPr lang="en-US" dirty="0" smtClean="0"/>
              <a:t>(Navigator services)</a:t>
            </a:r>
            <a:endParaRPr lang="en-US" dirty="0"/>
          </a:p>
        </p:txBody>
      </p:sp>
    </p:spTree>
    <p:extLst>
      <p:ext uri="{BB962C8B-B14F-4D97-AF65-F5344CB8AC3E}">
        <p14:creationId xmlns:p14="http://schemas.microsoft.com/office/powerpoint/2010/main" val="3324070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5017" y="1529542"/>
            <a:ext cx="7780713" cy="432261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8650" y="365126"/>
            <a:ext cx="7886700" cy="682278"/>
          </a:xfrm>
        </p:spPr>
        <p:txBody>
          <a:bodyPr/>
          <a:lstStyle/>
          <a:p>
            <a:r>
              <a:rPr lang="en-US" dirty="0" smtClean="0"/>
              <a:t>What ESHAP really is</a:t>
            </a:r>
            <a:endParaRPr lang="en-US" dirty="0"/>
          </a:p>
        </p:txBody>
      </p:sp>
      <p:sp>
        <p:nvSpPr>
          <p:cNvPr id="5" name="Rectangle 4"/>
          <p:cNvSpPr/>
          <p:nvPr/>
        </p:nvSpPr>
        <p:spPr>
          <a:xfrm>
            <a:off x="847898" y="1828799"/>
            <a:ext cx="2709949" cy="3574473"/>
          </a:xfrm>
          <a:prstGeom prst="rect">
            <a:avLst/>
          </a:prstGeom>
          <a:ln w="38100">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Shelter Operations</a:t>
            </a:r>
            <a:endParaRPr lang="en-US" dirty="0"/>
          </a:p>
        </p:txBody>
      </p:sp>
      <p:sp>
        <p:nvSpPr>
          <p:cNvPr id="6" name="Rectangle 5"/>
          <p:cNvSpPr/>
          <p:nvPr/>
        </p:nvSpPr>
        <p:spPr>
          <a:xfrm>
            <a:off x="3793374" y="1828799"/>
            <a:ext cx="2709949" cy="3574473"/>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Stabilization </a:t>
            </a:r>
          </a:p>
          <a:p>
            <a:pPr algn="ctr"/>
            <a:r>
              <a:rPr lang="en-US" dirty="0" smtClean="0"/>
              <a:t>(Navigator services)</a:t>
            </a:r>
            <a:endParaRPr lang="en-US" dirty="0"/>
          </a:p>
        </p:txBody>
      </p:sp>
      <p:sp>
        <p:nvSpPr>
          <p:cNvPr id="7" name="Rectangle 6"/>
          <p:cNvSpPr/>
          <p:nvPr/>
        </p:nvSpPr>
        <p:spPr>
          <a:xfrm>
            <a:off x="6738851" y="1828799"/>
            <a:ext cx="1399310" cy="3574473"/>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Performance</a:t>
            </a:r>
            <a:endParaRPr lang="en-US" dirty="0"/>
          </a:p>
        </p:txBody>
      </p:sp>
      <p:sp>
        <p:nvSpPr>
          <p:cNvPr id="4" name="TextBox 3"/>
          <p:cNvSpPr txBox="1"/>
          <p:nvPr/>
        </p:nvSpPr>
        <p:spPr>
          <a:xfrm>
            <a:off x="3985505" y="1267932"/>
            <a:ext cx="1139736" cy="523220"/>
          </a:xfrm>
          <a:prstGeom prst="rect">
            <a:avLst/>
          </a:prstGeom>
          <a:solidFill>
            <a:schemeClr val="bg1"/>
          </a:solidFill>
        </p:spPr>
        <p:txBody>
          <a:bodyPr wrap="none" rtlCol="0">
            <a:spAutoFit/>
          </a:bodyPr>
          <a:lstStyle/>
          <a:p>
            <a:r>
              <a:rPr lang="en-US" sz="2800" dirty="0" smtClean="0"/>
              <a:t>ESHAP</a:t>
            </a:r>
            <a:endParaRPr lang="en-US" sz="2800" dirty="0"/>
          </a:p>
        </p:txBody>
      </p:sp>
    </p:spTree>
    <p:extLst>
      <p:ext uri="{BB962C8B-B14F-4D97-AF65-F5344CB8AC3E}">
        <p14:creationId xmlns:p14="http://schemas.microsoft.com/office/powerpoint/2010/main" val="1495706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p:txBody>
          <a:bodyPr/>
          <a:lstStyle/>
          <a:p>
            <a:r>
              <a:rPr lang="en-US" dirty="0" smtClean="0"/>
              <a:t>As mentioned, ESHAP directs federal and state funds to homeless service agencies</a:t>
            </a:r>
          </a:p>
          <a:p>
            <a:r>
              <a:rPr lang="en-US" dirty="0" smtClean="0"/>
              <a:t>Those funding sources come with many requirements</a:t>
            </a:r>
          </a:p>
          <a:p>
            <a:r>
              <a:rPr lang="en-US" dirty="0" smtClean="0"/>
              <a:t>ESG funds need to abide by 24CFR§576</a:t>
            </a:r>
          </a:p>
          <a:p>
            <a:r>
              <a:rPr lang="en-US" dirty="0" smtClean="0"/>
              <a:t>State funds have to abide by the Homeless Solutions Rule</a:t>
            </a:r>
            <a:endParaRPr lang="en-US" dirty="0"/>
          </a:p>
        </p:txBody>
      </p:sp>
    </p:spTree>
    <p:extLst>
      <p:ext uri="{BB962C8B-B14F-4D97-AF65-F5344CB8AC3E}">
        <p14:creationId xmlns:p14="http://schemas.microsoft.com/office/powerpoint/2010/main" val="719729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Shelter Operations</a:t>
            </a:r>
            <a:endParaRPr lang="en-US" dirty="0"/>
          </a:p>
        </p:txBody>
      </p:sp>
      <p:sp>
        <p:nvSpPr>
          <p:cNvPr id="3" name="Content Placeholder 2"/>
          <p:cNvSpPr>
            <a:spLocks noGrp="1"/>
          </p:cNvSpPr>
          <p:nvPr>
            <p:ph idx="1"/>
          </p:nvPr>
        </p:nvSpPr>
        <p:spPr>
          <a:xfrm>
            <a:off x="628650" y="1986843"/>
            <a:ext cx="7886700" cy="4190119"/>
          </a:xfrm>
        </p:spPr>
        <p:txBody>
          <a:bodyPr/>
          <a:lstStyle/>
          <a:p>
            <a:r>
              <a:rPr lang="en-US" dirty="0" smtClean="0"/>
              <a:t>ESHAP includes Shelter Operations</a:t>
            </a:r>
          </a:p>
          <a:p>
            <a:r>
              <a:rPr lang="en-US" dirty="0" smtClean="0"/>
              <a:t>That means everyone in shelter is being served by ESHAP</a:t>
            </a:r>
          </a:p>
          <a:p>
            <a:r>
              <a:rPr lang="en-US" dirty="0" smtClean="0"/>
              <a:t>That also means required documentation for all shelter guests must be present in the file (Homeless verifications!)</a:t>
            </a:r>
          </a:p>
          <a:p>
            <a:endParaRPr lang="en-US" dirty="0" smtClean="0"/>
          </a:p>
        </p:txBody>
      </p:sp>
    </p:spTree>
    <p:extLst>
      <p:ext uri="{BB962C8B-B14F-4D97-AF65-F5344CB8AC3E}">
        <p14:creationId xmlns:p14="http://schemas.microsoft.com/office/powerpoint/2010/main" val="3479342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Confused? </a:t>
            </a:r>
            <a:endParaRPr lang="en-US" dirty="0"/>
          </a:p>
        </p:txBody>
      </p:sp>
      <p:sp>
        <p:nvSpPr>
          <p:cNvPr id="5" name="TextBox 4"/>
          <p:cNvSpPr txBox="1"/>
          <p:nvPr/>
        </p:nvSpPr>
        <p:spPr>
          <a:xfrm>
            <a:off x="891822" y="1930400"/>
            <a:ext cx="4673331" cy="369332"/>
          </a:xfrm>
          <a:prstGeom prst="rect">
            <a:avLst/>
          </a:prstGeom>
          <a:noFill/>
        </p:spPr>
        <p:txBody>
          <a:bodyPr wrap="none" rtlCol="0">
            <a:spAutoFit/>
          </a:bodyPr>
          <a:lstStyle/>
          <a:p>
            <a:r>
              <a:rPr lang="en-US" dirty="0" smtClean="0"/>
              <a:t>Okay, instead of referring to stabilization as this:</a:t>
            </a:r>
            <a:endParaRPr lang="en-US" dirty="0"/>
          </a:p>
        </p:txBody>
      </p:sp>
      <p:sp>
        <p:nvSpPr>
          <p:cNvPr id="6" name="Oval Callout 5"/>
          <p:cNvSpPr/>
          <p:nvPr/>
        </p:nvSpPr>
        <p:spPr>
          <a:xfrm>
            <a:off x="5847644" y="1690688"/>
            <a:ext cx="2667706" cy="1233134"/>
          </a:xfrm>
          <a:prstGeom prst="wedgeEllipse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t>“ESHAP”</a:t>
            </a:r>
            <a:endParaRPr lang="en-US" sz="2400" dirty="0"/>
          </a:p>
        </p:txBody>
      </p:sp>
      <p:sp>
        <p:nvSpPr>
          <p:cNvPr id="7" name="TextBox 6"/>
          <p:cNvSpPr txBox="1"/>
          <p:nvPr/>
        </p:nvSpPr>
        <p:spPr>
          <a:xfrm>
            <a:off x="891822" y="4222044"/>
            <a:ext cx="4621137" cy="369332"/>
          </a:xfrm>
          <a:prstGeom prst="rect">
            <a:avLst/>
          </a:prstGeom>
          <a:noFill/>
        </p:spPr>
        <p:txBody>
          <a:bodyPr wrap="none" rtlCol="0">
            <a:spAutoFit/>
          </a:bodyPr>
          <a:lstStyle/>
          <a:p>
            <a:r>
              <a:rPr lang="en-US" dirty="0" smtClean="0"/>
              <a:t>From now on, we’ll refer to stabilization as this:</a:t>
            </a:r>
            <a:endParaRPr lang="en-US" dirty="0"/>
          </a:p>
        </p:txBody>
      </p:sp>
      <p:sp>
        <p:nvSpPr>
          <p:cNvPr id="9" name="Oval Callout 8"/>
          <p:cNvSpPr/>
          <p:nvPr/>
        </p:nvSpPr>
        <p:spPr>
          <a:xfrm>
            <a:off x="5847644" y="3632818"/>
            <a:ext cx="2667706" cy="1233134"/>
          </a:xfrm>
          <a:prstGeom prst="wedgeEllipse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t>“Navigator Services”</a:t>
            </a:r>
            <a:endParaRPr lang="en-US" sz="2400" dirty="0"/>
          </a:p>
        </p:txBody>
      </p:sp>
    </p:spTree>
    <p:extLst>
      <p:ext uri="{BB962C8B-B14F-4D97-AF65-F5344CB8AC3E}">
        <p14:creationId xmlns:p14="http://schemas.microsoft.com/office/powerpoint/2010/main" val="1317799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ESHAP refers to Navigator services AND shelter services</a:t>
            </a:r>
          </a:p>
          <a:p>
            <a:r>
              <a:rPr lang="en-US" dirty="0" smtClean="0"/>
              <a:t>We will move away from using ESHAP to refer only to Navigator services</a:t>
            </a:r>
          </a:p>
          <a:p>
            <a:pPr marL="0" indent="0">
              <a:buNone/>
            </a:pPr>
            <a:endParaRPr lang="en-US" dirty="0"/>
          </a:p>
        </p:txBody>
      </p:sp>
    </p:spTree>
    <p:extLst>
      <p:ext uri="{BB962C8B-B14F-4D97-AF65-F5344CB8AC3E}">
        <p14:creationId xmlns:p14="http://schemas.microsoft.com/office/powerpoint/2010/main" val="3408370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7"/>
          </p:nvPr>
        </p:nvSpPr>
        <p:spPr/>
        <p:txBody>
          <a:bodyPr/>
          <a:lstStyle/>
          <a:p>
            <a:r>
              <a:rPr lang="en-US" dirty="0" smtClean="0"/>
              <a:t>Mike Shaughnessy</a:t>
            </a:r>
            <a:endParaRPr lang="en-US" dirty="0"/>
          </a:p>
        </p:txBody>
      </p:sp>
      <p:sp>
        <p:nvSpPr>
          <p:cNvPr id="4" name="Text Placeholder 3"/>
          <p:cNvSpPr>
            <a:spLocks noGrp="1"/>
          </p:cNvSpPr>
          <p:nvPr>
            <p:ph type="body" sz="quarter" idx="14"/>
          </p:nvPr>
        </p:nvSpPr>
        <p:spPr/>
        <p:txBody>
          <a:bodyPr>
            <a:normAutofit fontScale="85000" lnSpcReduction="10000"/>
          </a:bodyPr>
          <a:lstStyle/>
          <a:p>
            <a:r>
              <a:rPr lang="en-US" dirty="0" smtClean="0"/>
              <a:t>Homeless Initiatives Program Manager</a:t>
            </a:r>
            <a:endParaRPr lang="en-US" dirty="0"/>
          </a:p>
        </p:txBody>
      </p:sp>
      <p:sp>
        <p:nvSpPr>
          <p:cNvPr id="5" name="Text Placeholder 4"/>
          <p:cNvSpPr>
            <a:spLocks noGrp="1"/>
          </p:cNvSpPr>
          <p:nvPr>
            <p:ph type="body" sz="quarter" idx="18"/>
          </p:nvPr>
        </p:nvSpPr>
        <p:spPr/>
        <p:txBody>
          <a:bodyPr/>
          <a:lstStyle/>
          <a:p>
            <a:r>
              <a:rPr lang="en-US" smtClean="0"/>
              <a:t>mshaughnessy@mainehousing.org</a:t>
            </a:r>
            <a:endParaRPr lang="en-US"/>
          </a:p>
        </p:txBody>
      </p:sp>
    </p:spTree>
    <p:extLst>
      <p:ext uri="{BB962C8B-B14F-4D97-AF65-F5344CB8AC3E}">
        <p14:creationId xmlns:p14="http://schemas.microsoft.com/office/powerpoint/2010/main" val="3651336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COVID Program Overview/ ESHAP Review</a:t>
            </a:r>
            <a:endParaRPr lang="en-US" dirty="0"/>
          </a:p>
        </p:txBody>
      </p:sp>
      <p:sp>
        <p:nvSpPr>
          <p:cNvPr id="3" name="Subtitle 2"/>
          <p:cNvSpPr>
            <a:spLocks noGrp="1"/>
          </p:cNvSpPr>
          <p:nvPr>
            <p:ph type="subTitle" idx="1"/>
          </p:nvPr>
        </p:nvSpPr>
        <p:spPr/>
        <p:txBody>
          <a:bodyPr>
            <a:normAutofit lnSpcReduction="10000"/>
          </a:bodyPr>
          <a:lstStyle/>
          <a:p>
            <a:r>
              <a:rPr lang="en-US" dirty="0" smtClean="0"/>
              <a:t>ESHAP Navigator training</a:t>
            </a:r>
            <a:endParaRPr lang="en-US" dirty="0"/>
          </a:p>
        </p:txBody>
      </p:sp>
      <p:sp>
        <p:nvSpPr>
          <p:cNvPr id="4" name="Text Placeholder 3"/>
          <p:cNvSpPr>
            <a:spLocks noGrp="1"/>
          </p:cNvSpPr>
          <p:nvPr>
            <p:ph type="body" sz="quarter" idx="13"/>
          </p:nvPr>
        </p:nvSpPr>
        <p:spPr/>
        <p:txBody>
          <a:bodyPr/>
          <a:lstStyle/>
          <a:p>
            <a:r>
              <a:rPr lang="en-US" dirty="0" smtClean="0"/>
              <a:t>Mike Shaughnessy</a:t>
            </a:r>
            <a:endParaRPr lang="en-US" dirty="0"/>
          </a:p>
        </p:txBody>
      </p:sp>
      <p:sp>
        <p:nvSpPr>
          <p:cNvPr id="5" name="Text Placeholder 4"/>
          <p:cNvSpPr>
            <a:spLocks noGrp="1"/>
          </p:cNvSpPr>
          <p:nvPr>
            <p:ph type="body" sz="quarter" idx="14"/>
          </p:nvPr>
        </p:nvSpPr>
        <p:spPr/>
        <p:txBody>
          <a:bodyPr>
            <a:normAutofit fontScale="92500"/>
          </a:bodyPr>
          <a:lstStyle/>
          <a:p>
            <a:r>
              <a:rPr lang="en-US" dirty="0" smtClean="0"/>
              <a:t>Homeless Initiatives Program Manager</a:t>
            </a:r>
            <a:endParaRPr lang="en-US" dirty="0"/>
          </a:p>
        </p:txBody>
      </p:sp>
      <p:sp>
        <p:nvSpPr>
          <p:cNvPr id="6" name="Text Placeholder 5"/>
          <p:cNvSpPr>
            <a:spLocks noGrp="1"/>
          </p:cNvSpPr>
          <p:nvPr>
            <p:ph type="body" sz="quarter" idx="15"/>
          </p:nvPr>
        </p:nvSpPr>
        <p:spPr/>
        <p:txBody>
          <a:bodyPr/>
          <a:lstStyle/>
          <a:p>
            <a:r>
              <a:rPr lang="en-US" dirty="0" smtClean="0"/>
              <a:t>11.2.2021</a:t>
            </a:r>
            <a:endParaRPr lang="en-US" dirty="0"/>
          </a:p>
        </p:txBody>
      </p:sp>
    </p:spTree>
    <p:extLst>
      <p:ext uri="{BB962C8B-B14F-4D97-AF65-F5344CB8AC3E}">
        <p14:creationId xmlns:p14="http://schemas.microsoft.com/office/powerpoint/2010/main" val="1176477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 Programs</a:t>
            </a:r>
            <a:endParaRPr lang="en-US" dirty="0"/>
          </a:p>
        </p:txBody>
      </p:sp>
      <p:sp>
        <p:nvSpPr>
          <p:cNvPr id="3" name="Content Placeholder 2"/>
          <p:cNvSpPr>
            <a:spLocks noGrp="1"/>
          </p:cNvSpPr>
          <p:nvPr>
            <p:ph idx="1"/>
          </p:nvPr>
        </p:nvSpPr>
        <p:spPr/>
        <p:txBody>
          <a:bodyPr/>
          <a:lstStyle/>
          <a:p>
            <a:r>
              <a:rPr lang="en-US" dirty="0" smtClean="0"/>
              <a:t>Homeless Provider Grants</a:t>
            </a:r>
          </a:p>
          <a:p>
            <a:r>
              <a:rPr lang="en-US" dirty="0" smtClean="0"/>
              <a:t>Temporary Rapid Rehousing Program (TRRP)</a:t>
            </a:r>
          </a:p>
          <a:p>
            <a:r>
              <a:rPr lang="en-US" dirty="0" smtClean="0"/>
              <a:t>FEMA hotel program</a:t>
            </a:r>
          </a:p>
          <a:p>
            <a:r>
              <a:rPr lang="en-US" dirty="0" smtClean="0"/>
              <a:t>Diversion program</a:t>
            </a:r>
          </a:p>
          <a:p>
            <a:r>
              <a:rPr lang="en-US" dirty="0" smtClean="0"/>
              <a:t>Shelter Renovation program</a:t>
            </a:r>
          </a:p>
          <a:p>
            <a:r>
              <a:rPr lang="en-US" dirty="0" smtClean="0"/>
              <a:t>Emergency Rental Assistance</a:t>
            </a:r>
            <a:endParaRPr lang="en-US" dirty="0"/>
          </a:p>
        </p:txBody>
      </p:sp>
    </p:spTree>
    <p:extLst>
      <p:ext uri="{BB962C8B-B14F-4D97-AF65-F5344CB8AC3E}">
        <p14:creationId xmlns:p14="http://schemas.microsoft.com/office/powerpoint/2010/main" val="6666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Provider Grant</a:t>
            </a:r>
            <a:endParaRPr lang="en-US" dirty="0"/>
          </a:p>
        </p:txBody>
      </p:sp>
      <p:sp>
        <p:nvSpPr>
          <p:cNvPr id="3" name="Content Placeholder 2"/>
          <p:cNvSpPr>
            <a:spLocks noGrp="1"/>
          </p:cNvSpPr>
          <p:nvPr>
            <p:ph idx="1"/>
          </p:nvPr>
        </p:nvSpPr>
        <p:spPr/>
        <p:txBody>
          <a:bodyPr/>
          <a:lstStyle/>
          <a:p>
            <a:r>
              <a:rPr lang="en-US" dirty="0" smtClean="0"/>
              <a:t>ESG-CV funds</a:t>
            </a:r>
          </a:p>
          <a:p>
            <a:r>
              <a:rPr lang="en-US" dirty="0" smtClean="0"/>
              <a:t>Grants to help offset some of the additional costs caused by the pandemic</a:t>
            </a:r>
          </a:p>
          <a:p>
            <a:r>
              <a:rPr lang="en-US" dirty="0" smtClean="0"/>
              <a:t>Eligible costs under the Emergency Shelter activity for ESG</a:t>
            </a:r>
          </a:p>
          <a:p>
            <a:r>
              <a:rPr lang="en-US" dirty="0" smtClean="0"/>
              <a:t>Funding expires March 31, 2022</a:t>
            </a:r>
            <a:endParaRPr lang="en-US" dirty="0"/>
          </a:p>
        </p:txBody>
      </p:sp>
    </p:spTree>
    <p:extLst>
      <p:ext uri="{BB962C8B-B14F-4D97-AF65-F5344CB8AC3E}">
        <p14:creationId xmlns:p14="http://schemas.microsoft.com/office/powerpoint/2010/main" val="326803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TRRP</a:t>
            </a:r>
            <a:endParaRPr lang="en-US" dirty="0"/>
          </a:p>
        </p:txBody>
      </p:sp>
      <p:sp>
        <p:nvSpPr>
          <p:cNvPr id="3" name="Content Placeholder 2"/>
          <p:cNvSpPr>
            <a:spLocks noGrp="1"/>
          </p:cNvSpPr>
          <p:nvPr>
            <p:ph idx="1"/>
          </p:nvPr>
        </p:nvSpPr>
        <p:spPr/>
        <p:txBody>
          <a:bodyPr/>
          <a:lstStyle/>
          <a:p>
            <a:r>
              <a:rPr lang="en-US" dirty="0" smtClean="0"/>
              <a:t>ESG-CV funding</a:t>
            </a:r>
          </a:p>
          <a:p>
            <a:r>
              <a:rPr lang="en-US" dirty="0" smtClean="0"/>
              <a:t>Rapid Rehousing program through Preble St, City of Portland, KCHC, PCHC and Rumford Group Homes</a:t>
            </a:r>
          </a:p>
          <a:p>
            <a:r>
              <a:rPr lang="en-US" dirty="0" smtClean="0"/>
              <a:t>Primary purpose to rapidly rehouse clients in short term hotels</a:t>
            </a:r>
          </a:p>
          <a:p>
            <a:r>
              <a:rPr lang="en-US" dirty="0" smtClean="0"/>
              <a:t>End dates range from August 2021 to April 2022, depending on program</a:t>
            </a:r>
            <a:endParaRPr lang="en-US" dirty="0"/>
          </a:p>
        </p:txBody>
      </p:sp>
    </p:spTree>
    <p:extLst>
      <p:ext uri="{BB962C8B-B14F-4D97-AF65-F5344CB8AC3E}">
        <p14:creationId xmlns:p14="http://schemas.microsoft.com/office/powerpoint/2010/main" val="95591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 Hotels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FEMA funding</a:t>
            </a:r>
          </a:p>
          <a:p>
            <a:r>
              <a:rPr lang="en-US" dirty="0" smtClean="0"/>
              <a:t>Contracting with hotels to allow more social distancing in congregate shelters</a:t>
            </a:r>
          </a:p>
          <a:p>
            <a:r>
              <a:rPr lang="en-US" dirty="0" smtClean="0"/>
              <a:t>Also beds for quarantine and isolation for COVID patients</a:t>
            </a:r>
          </a:p>
          <a:p>
            <a:r>
              <a:rPr lang="en-US" dirty="0" smtClean="0"/>
              <a:t>Hotels in South Portland, Lewiston, Waterville, Bangor, and Presque Isle</a:t>
            </a:r>
          </a:p>
          <a:p>
            <a:r>
              <a:rPr lang="en-US" dirty="0" smtClean="0"/>
              <a:t>Presque Isle program already completed</a:t>
            </a:r>
          </a:p>
          <a:p>
            <a:r>
              <a:rPr lang="en-US" dirty="0" smtClean="0"/>
              <a:t>Lewiston and one South Portland only have Q&amp;I remaining</a:t>
            </a:r>
          </a:p>
          <a:p>
            <a:r>
              <a:rPr lang="en-US" dirty="0" smtClean="0"/>
              <a:t>Waterville and other </a:t>
            </a:r>
            <a:r>
              <a:rPr lang="en-US" dirty="0" err="1" smtClean="0"/>
              <a:t>SoPo</a:t>
            </a:r>
            <a:r>
              <a:rPr lang="en-US" dirty="0" smtClean="0"/>
              <a:t> only ES hotel remaining</a:t>
            </a:r>
          </a:p>
          <a:p>
            <a:r>
              <a:rPr lang="en-US" dirty="0" smtClean="0"/>
              <a:t>Bangor both ES and Q&amp;I</a:t>
            </a:r>
          </a:p>
          <a:p>
            <a:r>
              <a:rPr lang="en-US" dirty="0" smtClean="0"/>
              <a:t>All hotels are in depopulation mode, not accepting new ES admissions</a:t>
            </a:r>
          </a:p>
          <a:p>
            <a:r>
              <a:rPr lang="en-US" dirty="0" smtClean="0"/>
              <a:t>All programs end Dec 31, 2021</a:t>
            </a:r>
            <a:endParaRPr lang="en-US" dirty="0"/>
          </a:p>
        </p:txBody>
      </p:sp>
    </p:spTree>
    <p:extLst>
      <p:ext uri="{BB962C8B-B14F-4D97-AF65-F5344CB8AC3E}">
        <p14:creationId xmlns:p14="http://schemas.microsoft.com/office/powerpoint/2010/main" val="9517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Diversion</a:t>
            </a:r>
            <a:endParaRPr lang="en-US" dirty="0"/>
          </a:p>
        </p:txBody>
      </p:sp>
      <p:sp>
        <p:nvSpPr>
          <p:cNvPr id="3" name="Content Placeholder 2"/>
          <p:cNvSpPr>
            <a:spLocks noGrp="1"/>
          </p:cNvSpPr>
          <p:nvPr>
            <p:ph idx="1"/>
          </p:nvPr>
        </p:nvSpPr>
        <p:spPr/>
        <p:txBody>
          <a:bodyPr/>
          <a:lstStyle/>
          <a:p>
            <a:r>
              <a:rPr lang="en-US" dirty="0" smtClean="0"/>
              <a:t>ESG-CV funds</a:t>
            </a:r>
          </a:p>
          <a:p>
            <a:r>
              <a:rPr lang="en-US" dirty="0" smtClean="0"/>
              <a:t>Operated by 15 ESHAP agencies throughout the state</a:t>
            </a:r>
          </a:p>
          <a:p>
            <a:r>
              <a:rPr lang="en-US" dirty="0" smtClean="0"/>
              <a:t>Eligible expenses under the Homeless Prevention activity for ESG</a:t>
            </a:r>
          </a:p>
          <a:p>
            <a:r>
              <a:rPr lang="en-US" dirty="0" smtClean="0"/>
              <a:t>Program ends May 1, 2022</a:t>
            </a:r>
            <a:endParaRPr lang="en-US" dirty="0"/>
          </a:p>
        </p:txBody>
      </p:sp>
    </p:spTree>
    <p:extLst>
      <p:ext uri="{BB962C8B-B14F-4D97-AF65-F5344CB8AC3E}">
        <p14:creationId xmlns:p14="http://schemas.microsoft.com/office/powerpoint/2010/main" val="336475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Shelter Renovation	</a:t>
            </a:r>
            <a:endParaRPr lang="en-US" dirty="0"/>
          </a:p>
        </p:txBody>
      </p:sp>
      <p:sp>
        <p:nvSpPr>
          <p:cNvPr id="3" name="Content Placeholder 2"/>
          <p:cNvSpPr>
            <a:spLocks noGrp="1"/>
          </p:cNvSpPr>
          <p:nvPr>
            <p:ph idx="1"/>
          </p:nvPr>
        </p:nvSpPr>
        <p:spPr/>
        <p:txBody>
          <a:bodyPr/>
          <a:lstStyle/>
          <a:p>
            <a:r>
              <a:rPr lang="en-US" dirty="0" smtClean="0"/>
              <a:t>ESG-CV funds</a:t>
            </a:r>
          </a:p>
          <a:p>
            <a:r>
              <a:rPr lang="en-US" dirty="0" smtClean="0"/>
              <a:t>Funds to create/renovate non-congregate shelters</a:t>
            </a:r>
          </a:p>
          <a:p>
            <a:r>
              <a:rPr lang="en-US" dirty="0" smtClean="0"/>
              <a:t>Funding shelter creation for Preble St and Safe Voices</a:t>
            </a:r>
          </a:p>
          <a:p>
            <a:r>
              <a:rPr lang="en-US" dirty="0" smtClean="0"/>
              <a:t>Funds are fully committed</a:t>
            </a:r>
          </a:p>
          <a:p>
            <a:pPr marL="0" indent="0">
              <a:buNone/>
            </a:pPr>
            <a:endParaRPr lang="en-US" dirty="0"/>
          </a:p>
        </p:txBody>
      </p:sp>
    </p:spTree>
    <p:extLst>
      <p:ext uri="{BB962C8B-B14F-4D97-AF65-F5344CB8AC3E}">
        <p14:creationId xmlns:p14="http://schemas.microsoft.com/office/powerpoint/2010/main" val="357891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Rental Assistance (ERA)</a:t>
            </a:r>
            <a:endParaRPr lang="en-US" dirty="0"/>
          </a:p>
        </p:txBody>
      </p:sp>
      <p:sp>
        <p:nvSpPr>
          <p:cNvPr id="3" name="Content Placeholder 2"/>
          <p:cNvSpPr>
            <a:spLocks noGrp="1"/>
          </p:cNvSpPr>
          <p:nvPr>
            <p:ph idx="1"/>
          </p:nvPr>
        </p:nvSpPr>
        <p:spPr/>
        <p:txBody>
          <a:bodyPr/>
          <a:lstStyle/>
          <a:p>
            <a:r>
              <a:rPr lang="en-US" dirty="0" smtClean="0"/>
              <a:t>Funds through the US Treasury, managed by </a:t>
            </a:r>
            <a:r>
              <a:rPr lang="en-US" dirty="0" err="1" smtClean="0"/>
              <a:t>MaineHousing</a:t>
            </a:r>
            <a:endParaRPr lang="en-US" dirty="0" smtClean="0"/>
          </a:p>
          <a:p>
            <a:r>
              <a:rPr lang="en-US" dirty="0" err="1" smtClean="0"/>
              <a:t>Adminstered</a:t>
            </a:r>
            <a:r>
              <a:rPr lang="en-US" dirty="0" smtClean="0"/>
              <a:t> by CAP agencies</a:t>
            </a:r>
          </a:p>
          <a:p>
            <a:r>
              <a:rPr lang="en-US" dirty="0" smtClean="0"/>
              <a:t>Has Housing Stabilization component for people experiencing homelessness</a:t>
            </a:r>
          </a:p>
          <a:p>
            <a:r>
              <a:rPr lang="en-US" dirty="0" smtClean="0"/>
              <a:t>Can be used for hotel stays in certain situations</a:t>
            </a:r>
          </a:p>
          <a:p>
            <a:r>
              <a:rPr lang="en-US" dirty="0" smtClean="0"/>
              <a:t>Through 2025</a:t>
            </a:r>
            <a:endParaRPr lang="en-US" dirty="0"/>
          </a:p>
        </p:txBody>
      </p:sp>
    </p:spTree>
    <p:extLst>
      <p:ext uri="{BB962C8B-B14F-4D97-AF65-F5344CB8AC3E}">
        <p14:creationId xmlns:p14="http://schemas.microsoft.com/office/powerpoint/2010/main" val="687663819"/>
      </p:ext>
    </p:extLst>
  </p:cSld>
  <p:clrMapOvr>
    <a:masterClrMapping/>
  </p:clrMapOvr>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556</TotalTime>
  <Words>518</Words>
  <Application>Microsoft Office PowerPoint</Application>
  <PresentationFormat>On-screen Show (4:3)</PresentationFormat>
  <Paragraphs>91</Paragraphs>
  <Slides>19</Slides>
  <Notes>0</Notes>
  <HiddenSlides>0</HiddenSlides>
  <MMClips>0</MMClips>
  <ScaleCrop>false</ScaleCrop>
  <HeadingPairs>
    <vt:vector size="6" baseType="variant">
      <vt:variant>
        <vt:lpstr>Fonts Used</vt:lpstr>
      </vt:variant>
      <vt:variant>
        <vt:i4>2</vt:i4>
      </vt:variant>
      <vt:variant>
        <vt:lpstr>Theme</vt:lpstr>
      </vt:variant>
      <vt:variant>
        <vt:i4>16</vt:i4>
      </vt:variant>
      <vt:variant>
        <vt:lpstr>Slide Titles</vt:lpstr>
      </vt:variant>
      <vt:variant>
        <vt:i4>19</vt:i4>
      </vt:variant>
    </vt:vector>
  </HeadingPairs>
  <TitlesOfParts>
    <vt:vector size="37" baseType="lpstr">
      <vt:lpstr>Arial</vt:lpstr>
      <vt:lpstr>Calibri</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COVID Program Overview/ ESHAP Review</vt:lpstr>
      <vt:lpstr>COVID Program Overview/ ESHAP Review</vt:lpstr>
      <vt:lpstr>COVID Programs</vt:lpstr>
      <vt:lpstr>Homeless Provider Grant</vt:lpstr>
      <vt:lpstr>TRRP</vt:lpstr>
      <vt:lpstr>FEMA Hotels</vt:lpstr>
      <vt:lpstr>Diversion</vt:lpstr>
      <vt:lpstr>Shelter Renovation </vt:lpstr>
      <vt:lpstr>Emergency Rental Assistance (ERA)</vt:lpstr>
      <vt:lpstr>ESHAP- What it is (and isn’t)</vt:lpstr>
      <vt:lpstr>What is ESHAP?</vt:lpstr>
      <vt:lpstr>Components of ESHAP</vt:lpstr>
      <vt:lpstr>What we often think of as ESHAP</vt:lpstr>
      <vt:lpstr>What ESHAP really is</vt:lpstr>
      <vt:lpstr>Why is this important?</vt:lpstr>
      <vt:lpstr>Shelter Operations</vt:lpstr>
      <vt:lpstr>Confused? </vt:lpstr>
      <vt:lpstr>Conclusion</vt:lpstr>
      <vt:lpstr>Questions?</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Program Overview and ESHAP Review</dc:title>
  <dc:creator>Michael Shaughnessy</dc:creator>
  <cp:lastModifiedBy>Michael Shaughnessy</cp:lastModifiedBy>
  <cp:revision>19</cp:revision>
  <dcterms:created xsi:type="dcterms:W3CDTF">2021-10-22T15:05:32Z</dcterms:created>
  <dcterms:modified xsi:type="dcterms:W3CDTF">2021-10-25T17:52:25Z</dcterms:modified>
</cp:coreProperties>
</file>