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theme/theme14.xml" ContentType="application/vnd.openxmlformats-officedocument.theme+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theme/theme15.xml" ContentType="application/vnd.openxmlformats-officedocument.theme+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theme/theme16.xml" ContentType="application/vnd.openxmlformats-officedocument.theme+xml"/>
  <Override PartName="/ppt/theme/theme17.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701" r:id="rId4"/>
    <p:sldMasterId id="2147483713" r:id="rId5"/>
    <p:sldMasterId id="2147483725" r:id="rId6"/>
    <p:sldMasterId id="2147483737" r:id="rId7"/>
    <p:sldMasterId id="2147483749" r:id="rId8"/>
    <p:sldMasterId id="2147483761" r:id="rId9"/>
    <p:sldMasterId id="2147483773" r:id="rId10"/>
    <p:sldMasterId id="2147483785" r:id="rId11"/>
    <p:sldMasterId id="2147483797" r:id="rId12"/>
    <p:sldMasterId id="2147483809" r:id="rId13"/>
    <p:sldMasterId id="2147483821" r:id="rId14"/>
    <p:sldMasterId id="2147483833" r:id="rId15"/>
    <p:sldMasterId id="2147483845" r:id="rId16"/>
  </p:sldMasterIdLst>
  <p:handoutMasterIdLst>
    <p:handoutMasterId r:id="rId27"/>
  </p:handoutMasterIdLst>
  <p:sldIdLst>
    <p:sldId id="256" r:id="rId17"/>
    <p:sldId id="268" r:id="rId18"/>
    <p:sldId id="257" r:id="rId19"/>
    <p:sldId id="258" r:id="rId20"/>
    <p:sldId id="260" r:id="rId21"/>
    <p:sldId id="265" r:id="rId22"/>
    <p:sldId id="266" r:id="rId23"/>
    <p:sldId id="261" r:id="rId24"/>
    <p:sldId id="264" r:id="rId25"/>
    <p:sldId id="269"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CBDC8"/>
    <a:srgbClr val="495869"/>
    <a:srgbClr val="F3C7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44" d="100"/>
          <a:sy n="44" d="100"/>
        </p:scale>
        <p:origin x="1128" y="60"/>
      </p:cViewPr>
      <p:guideLst/>
    </p:cSldViewPr>
  </p:slideViewPr>
  <p:notesTextViewPr>
    <p:cViewPr>
      <p:scale>
        <a:sx n="1" d="1"/>
        <a:sy n="1" d="1"/>
      </p:scale>
      <p:origin x="0" y="0"/>
    </p:cViewPr>
  </p:notesTextViewPr>
  <p:notesViewPr>
    <p:cSldViewPr snapToGrid="0">
      <p:cViewPr varScale="1">
        <p:scale>
          <a:sx n="88" d="100"/>
          <a:sy n="88"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2.xml"/><Relationship Id="rId26" Type="http://schemas.openxmlformats.org/officeDocument/2006/relationships/slide" Target="slides/slide10.xml"/><Relationship Id="rId3" Type="http://schemas.openxmlformats.org/officeDocument/2006/relationships/slideMaster" Target="slideMasters/slideMaster3.xml"/><Relationship Id="rId21" Type="http://schemas.openxmlformats.org/officeDocument/2006/relationships/slide" Target="slides/slide5.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1.xml"/><Relationship Id="rId25" Type="http://schemas.openxmlformats.org/officeDocument/2006/relationships/slide" Target="slides/slide9.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 Target="slides/slide4.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8.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7.xml"/><Relationship Id="rId28" Type="http://schemas.openxmlformats.org/officeDocument/2006/relationships/presProps" Target="presProps.xml"/><Relationship Id="rId10" Type="http://schemas.openxmlformats.org/officeDocument/2006/relationships/slideMaster" Target="slideMasters/slideMaster10.xml"/><Relationship Id="rId19" Type="http://schemas.openxmlformats.org/officeDocument/2006/relationships/slide" Target="slides/slide3.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6.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Exits to Permanent</a:t>
            </a:r>
            <a:r>
              <a:rPr lang="en-US" baseline="0"/>
              <a:t> October 2018 - October 2021</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cat>
            <c:strRef>
              <c:f>Sheet1!$H$1:$J$1</c:f>
              <c:strCache>
                <c:ptCount val="3"/>
                <c:pt idx="0">
                  <c:v>2018 - 2019 Exits to Permanent</c:v>
                </c:pt>
                <c:pt idx="1">
                  <c:v>2019 - 2020 Exits to Permanent</c:v>
                </c:pt>
                <c:pt idx="2">
                  <c:v>2020 - 2021 Exits to Permanent</c:v>
                </c:pt>
              </c:strCache>
            </c:strRef>
          </c:cat>
          <c:val>
            <c:numRef>
              <c:f>Sheet1!$H$2:$J$2</c:f>
              <c:numCache>
                <c:formatCode>General</c:formatCode>
                <c:ptCount val="3"/>
                <c:pt idx="0">
                  <c:v>1250</c:v>
                </c:pt>
                <c:pt idx="1">
                  <c:v>945</c:v>
                </c:pt>
                <c:pt idx="2">
                  <c:v>611</c:v>
                </c:pt>
              </c:numCache>
            </c:numRef>
          </c:val>
          <c:extLst>
            <c:ext xmlns:c16="http://schemas.microsoft.com/office/drawing/2014/chart" uri="{C3380CC4-5D6E-409C-BE32-E72D297353CC}">
              <c16:uniqueId val="{00000000-EE28-43AD-8198-A83372274FA3}"/>
            </c:ext>
          </c:extLst>
        </c:ser>
        <c:dLbls>
          <c:showLegendKey val="0"/>
          <c:showVal val="0"/>
          <c:showCatName val="0"/>
          <c:showSerName val="0"/>
          <c:showPercent val="0"/>
          <c:showBubbleSize val="0"/>
        </c:dLbls>
        <c:gapWidth val="219"/>
        <c:overlap val="-27"/>
        <c:axId val="487221224"/>
        <c:axId val="487222536"/>
      </c:barChart>
      <c:catAx>
        <c:axId val="4872212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7222536"/>
        <c:crosses val="autoZero"/>
        <c:auto val="1"/>
        <c:lblAlgn val="ctr"/>
        <c:lblOffset val="100"/>
        <c:noMultiLvlLbl val="0"/>
      </c:catAx>
      <c:valAx>
        <c:axId val="4872225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722122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1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1C86319-497A-49E6-8C70-1B27BEAED6D0}" type="datetimeFigureOut">
              <a:rPr lang="en-US" smtClean="0"/>
              <a:t>10/19/2021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82A9F93-2FE1-4527-B833-22EC34370DC3}" type="slidenum">
              <a:rPr lang="en-US" smtClean="0"/>
              <a:t>‹#›</a:t>
            </a:fld>
            <a:endParaRPr lang="en-US"/>
          </a:p>
        </p:txBody>
      </p:sp>
    </p:spTree>
    <p:extLst>
      <p:ext uri="{BB962C8B-B14F-4D97-AF65-F5344CB8AC3E}">
        <p14:creationId xmlns:p14="http://schemas.microsoft.com/office/powerpoint/2010/main" val="213327347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5.xml"/></Relationships>
</file>

<file path=ppt/slideLayouts/_rels/slideLayout15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6.xml"/></Relationships>
</file>

<file path=ppt/slideLayouts/_rels/slideLayout16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6.xml"/></Relationships>
</file>

<file path=ppt/slideLayouts/_rels/slideLayout16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6.xml"/></Relationships>
</file>

<file path=ppt/slideLayouts/_rels/slideLayout16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6.xml"/></Relationships>
</file>

<file path=ppt/slideLayouts/_rels/slideLayout17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6.xml"/></Relationships>
</file>

<file path=ppt/slideLayouts/_rels/slideLayout17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6.xml"/></Relationships>
</file>

<file path=ppt/slideLayouts/_rels/slideLayout17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6.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cxnSp>
        <p:nvCxnSpPr>
          <p:cNvPr id="10" name="Straight Connector 9"/>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62772" y="5748366"/>
            <a:ext cx="4818453" cy="807980"/>
          </a:xfrm>
          <a:prstGeom prst="rect">
            <a:avLst/>
          </a:prstGeom>
        </p:spPr>
      </p:pic>
      <p:sp>
        <p:nvSpPr>
          <p:cNvPr id="7"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6"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17"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Date</a:t>
            </a:r>
          </a:p>
        </p:txBody>
      </p:sp>
    </p:spTree>
    <p:extLst>
      <p:ext uri="{BB962C8B-B14F-4D97-AF65-F5344CB8AC3E}">
        <p14:creationId xmlns:p14="http://schemas.microsoft.com/office/powerpoint/2010/main" val="3053520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33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cxnSp>
        <p:nvCxnSpPr>
          <p:cNvPr id="7" name="Straight Connector 6"/>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928360011"/>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27270" y="5641522"/>
            <a:ext cx="5489459" cy="920498"/>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a:t>Click to edit Master title style</a:t>
            </a:r>
          </a:p>
        </p:txBody>
      </p:sp>
      <p:sp>
        <p:nvSpPr>
          <p:cNvPr id="13"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4"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5"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16"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Date</a:t>
            </a:r>
          </a:p>
        </p:txBody>
      </p:sp>
    </p:spTree>
    <p:extLst>
      <p:ext uri="{BB962C8B-B14F-4D97-AF65-F5344CB8AC3E}">
        <p14:creationId xmlns:p14="http://schemas.microsoft.com/office/powerpoint/2010/main" val="2162993762"/>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7A72D192-844B-4ECA-A687-7A66FE0BFAFA}" type="slidenum">
              <a:rPr lang="en-US" smtClean="0"/>
              <a:t>‹#›</a:t>
            </a:fld>
            <a:endParaRPr lang="en-US"/>
          </a:p>
        </p:txBody>
      </p:sp>
      <p:cxnSp>
        <p:nvCxnSpPr>
          <p:cNvPr id="7" name="Straight Connector 6"/>
          <p:cNvCxnSpPr/>
          <p:nvPr userDrawn="1"/>
        </p:nvCxnSpPr>
        <p:spPr>
          <a:xfrm>
            <a:off x="0" y="6316436"/>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515690130"/>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a:p>
        </p:txBody>
      </p:sp>
      <p:cxnSp>
        <p:nvCxnSpPr>
          <p:cNvPr id="8" name="Straight Connector 7"/>
          <p:cNvCxnSpPr/>
          <p:nvPr userDrawn="1"/>
        </p:nvCxnSpPr>
        <p:spPr>
          <a:xfrm>
            <a:off x="0" y="6316436"/>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rgbClr val="F3C7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727979133"/>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7A72D192-844B-4ECA-A687-7A66FE0BFAFA}" type="slidenum">
              <a:rPr lang="en-US" smtClean="0"/>
              <a:t>‹#›</a:t>
            </a:fld>
            <a:endParaRPr lang="en-US"/>
          </a:p>
        </p:txBody>
      </p:sp>
      <p:cxnSp>
        <p:nvCxnSpPr>
          <p:cNvPr id="10" name="Straight Connector 9"/>
          <p:cNvCxnSpPr/>
          <p:nvPr userDrawn="1"/>
        </p:nvCxnSpPr>
        <p:spPr>
          <a:xfrm>
            <a:off x="0" y="6316436"/>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tx2"/>
          </a:solidFill>
          <a:ln w="28575">
            <a:solidFill>
              <a:srgbClr val="F3C7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234705651"/>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7A72D192-844B-4ECA-A687-7A66FE0BFAFA}" type="slidenum">
              <a:rPr lang="en-US" smtClean="0"/>
              <a:t>‹#›</a:t>
            </a:fld>
            <a:endParaRPr lang="en-US"/>
          </a:p>
        </p:txBody>
      </p:sp>
      <p:cxnSp>
        <p:nvCxnSpPr>
          <p:cNvPr id="6" name="Straight Connector 5"/>
          <p:cNvCxnSpPr/>
          <p:nvPr userDrawn="1"/>
        </p:nvCxnSpPr>
        <p:spPr>
          <a:xfrm>
            <a:off x="0" y="6316436"/>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7" name="Rectangle 6"/>
          <p:cNvSpPr/>
          <p:nvPr userDrawn="1"/>
        </p:nvSpPr>
        <p:spPr>
          <a:xfrm>
            <a:off x="7290707" y="5690507"/>
            <a:ext cx="1330779" cy="1425574"/>
          </a:xfrm>
          <a:prstGeom prst="rect">
            <a:avLst/>
          </a:prstGeom>
          <a:solidFill>
            <a:schemeClr val="tx2"/>
          </a:solidFill>
          <a:ln w="28575">
            <a:solidFill>
              <a:srgbClr val="F3C7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957732071"/>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A72D192-844B-4ECA-A687-7A66FE0BFAFA}" type="slidenum">
              <a:rPr lang="en-US" smtClean="0"/>
              <a:t>‹#›</a:t>
            </a:fld>
            <a:endParaRPr lang="en-US"/>
          </a:p>
        </p:txBody>
      </p:sp>
      <p:cxnSp>
        <p:nvCxnSpPr>
          <p:cNvPr id="5" name="Straight Connector 4"/>
          <p:cNvCxnSpPr/>
          <p:nvPr userDrawn="1"/>
        </p:nvCxnSpPr>
        <p:spPr>
          <a:xfrm>
            <a:off x="0" y="6316436"/>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6" name="Rectangle 5"/>
          <p:cNvSpPr/>
          <p:nvPr userDrawn="1"/>
        </p:nvSpPr>
        <p:spPr>
          <a:xfrm>
            <a:off x="7290707" y="5690507"/>
            <a:ext cx="1330779" cy="1425574"/>
          </a:xfrm>
          <a:prstGeom prst="rect">
            <a:avLst/>
          </a:prstGeom>
          <a:solidFill>
            <a:schemeClr val="tx2"/>
          </a:solidFill>
          <a:ln w="28575">
            <a:solidFill>
              <a:srgbClr val="F3C7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552079041"/>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a:p>
        </p:txBody>
      </p:sp>
      <p:cxnSp>
        <p:nvCxnSpPr>
          <p:cNvPr id="8" name="Straight Connector 7"/>
          <p:cNvCxnSpPr/>
          <p:nvPr userDrawn="1"/>
        </p:nvCxnSpPr>
        <p:spPr>
          <a:xfrm>
            <a:off x="0" y="6316436"/>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rgbClr val="F3C7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593673289"/>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a:p>
        </p:txBody>
      </p:sp>
      <p:cxnSp>
        <p:nvCxnSpPr>
          <p:cNvPr id="8" name="Straight Connector 7"/>
          <p:cNvCxnSpPr/>
          <p:nvPr userDrawn="1"/>
        </p:nvCxnSpPr>
        <p:spPr>
          <a:xfrm>
            <a:off x="0" y="6316436"/>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rgbClr val="F3C7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177140677"/>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628650" y="1825625"/>
            <a:ext cx="7886700" cy="368209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628650" y="6329136"/>
            <a:ext cx="2057400" cy="365125"/>
          </a:xfrm>
        </p:spPr>
        <p:txBody>
          <a:bodyPr/>
          <a:lstStyle/>
          <a:p>
            <a:fld id="{7A72D192-844B-4ECA-A687-7A66FE0BFAFA}" type="slidenum">
              <a:rPr lang="en-US" smtClean="0"/>
              <a:t>‹#›</a:t>
            </a:fld>
            <a:endParaRPr lang="en-US"/>
          </a:p>
        </p:txBody>
      </p:sp>
      <p:cxnSp>
        <p:nvCxnSpPr>
          <p:cNvPr id="7" name="Straight Connector 6"/>
          <p:cNvCxnSpPr/>
          <p:nvPr userDrawn="1"/>
        </p:nvCxnSpPr>
        <p:spPr>
          <a:xfrm>
            <a:off x="0" y="6316436"/>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rgbClr val="F3C7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670299594"/>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27411"/>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7A72D192-844B-4ECA-A687-7A66FE0BFAFA}" type="slidenum">
              <a:rPr lang="en-US" smtClean="0"/>
              <a:t>‹#›</a:t>
            </a:fld>
            <a:endParaRPr lang="en-US"/>
          </a:p>
        </p:txBody>
      </p:sp>
      <p:cxnSp>
        <p:nvCxnSpPr>
          <p:cNvPr id="7" name="Straight Connector 6"/>
          <p:cNvCxnSpPr/>
          <p:nvPr userDrawn="1"/>
        </p:nvCxnSpPr>
        <p:spPr>
          <a:xfrm>
            <a:off x="0" y="6316436"/>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rgbClr val="F3C7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023709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_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lgn="ctr">
              <a:defRPr sz="6600"/>
            </a:lvl1pPr>
          </a:lstStyle>
          <a:p>
            <a:r>
              <a:rPr lang="en-US" dirty="0"/>
              <a:t>Questions</a:t>
            </a:r>
          </a:p>
        </p:txBody>
      </p:sp>
      <p:cxnSp>
        <p:nvCxnSpPr>
          <p:cNvPr id="6" name="Straight Connector 5"/>
          <p:cNvCxnSpPr/>
          <p:nvPr userDrawn="1"/>
        </p:nvCxnSpPr>
        <p:spPr>
          <a:xfrm>
            <a:off x="1" y="5143500"/>
            <a:ext cx="9143999"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a:solidFill>
                  <a:schemeClr val="tx1"/>
                </a:solidFill>
                <a:effectLst/>
                <a:latin typeface="Arial" panose="020B0604020202020204" pitchFamily="34" charset="0"/>
                <a:ea typeface="+mn-ea"/>
                <a:cs typeface="Arial" panose="020B0604020202020204" pitchFamily="34" charset="0"/>
              </a:rPr>
              <a:t>Maine State Housing Authority (“MaineHousing”)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or treatment in its programs and activities. In employment, MaineHousing does not discriminate on the basis of race, color, religion, sex, sexual orientation, gender identity or expression, national origin, ancestry, age, physical or mental disability or genetic information. MaineHousing will provide appropriate</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MaineHousing will also provide this document in alternative formats upon sufficient notice. MaineHousing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8"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9"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20"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Email</a:t>
            </a:r>
          </a:p>
        </p:txBody>
      </p:sp>
    </p:spTree>
    <p:extLst>
      <p:ext uri="{BB962C8B-B14F-4D97-AF65-F5344CB8AC3E}">
        <p14:creationId xmlns:p14="http://schemas.microsoft.com/office/powerpoint/2010/main" val="2088809937"/>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a:solidFill>
                  <a:schemeClr val="tx1"/>
                </a:solidFill>
                <a:effectLst/>
                <a:latin typeface="Arial" panose="020B0604020202020204" pitchFamily="34" charset="0"/>
                <a:ea typeface="+mn-ea"/>
                <a:cs typeface="Arial" panose="020B0604020202020204" pitchFamily="34" charset="0"/>
              </a:rPr>
              <a:t>Maine State Housing Authority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or treatment in its programs and activities. In employment,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national origin, ancestry, age, physical or mental disability or genetic information.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will provide appropriate</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will also provide this document in alternative formats upon sufficient notice.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a:t>Questions</a:t>
            </a:r>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Email</a:t>
            </a:r>
          </a:p>
        </p:txBody>
      </p:sp>
    </p:spTree>
    <p:extLst>
      <p:ext uri="{BB962C8B-B14F-4D97-AF65-F5344CB8AC3E}">
        <p14:creationId xmlns:p14="http://schemas.microsoft.com/office/powerpoint/2010/main" val="706068476"/>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27270" y="5641522"/>
            <a:ext cx="5489459" cy="920498"/>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a:t>Click to edit Master title style</a:t>
            </a:r>
          </a:p>
        </p:txBody>
      </p:sp>
      <p:sp>
        <p:nvSpPr>
          <p:cNvPr id="13"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4"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5"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16"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Date</a:t>
            </a:r>
          </a:p>
        </p:txBody>
      </p:sp>
    </p:spTree>
    <p:extLst>
      <p:ext uri="{BB962C8B-B14F-4D97-AF65-F5344CB8AC3E}">
        <p14:creationId xmlns:p14="http://schemas.microsoft.com/office/powerpoint/2010/main" val="1049088938"/>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7A72D192-844B-4ECA-A687-7A66FE0BFAFA}" type="slidenum">
              <a:rPr lang="en-US" smtClean="0"/>
              <a:t>‹#›</a:t>
            </a:fld>
            <a:endParaRPr lang="en-US"/>
          </a:p>
        </p:txBody>
      </p:sp>
      <p:cxnSp>
        <p:nvCxnSpPr>
          <p:cNvPr id="7" name="Straight Connector 6"/>
          <p:cNvCxnSpPr/>
          <p:nvPr userDrawn="1"/>
        </p:nvCxnSpPr>
        <p:spPr>
          <a:xfrm>
            <a:off x="0" y="6316436"/>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141531762"/>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a:p>
        </p:txBody>
      </p:sp>
      <p:cxnSp>
        <p:nvCxnSpPr>
          <p:cNvPr id="8" name="Straight Connector 7"/>
          <p:cNvCxnSpPr/>
          <p:nvPr userDrawn="1"/>
        </p:nvCxnSpPr>
        <p:spPr>
          <a:xfrm>
            <a:off x="0" y="6316436"/>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923672544"/>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7A72D192-844B-4ECA-A687-7A66FE0BFAFA}" type="slidenum">
              <a:rPr lang="en-US" smtClean="0"/>
              <a:t>‹#›</a:t>
            </a:fld>
            <a:endParaRPr lang="en-US"/>
          </a:p>
        </p:txBody>
      </p:sp>
      <p:cxnSp>
        <p:nvCxnSpPr>
          <p:cNvPr id="10" name="Straight Connector 9"/>
          <p:cNvCxnSpPr/>
          <p:nvPr userDrawn="1"/>
        </p:nvCxnSpPr>
        <p:spPr>
          <a:xfrm>
            <a:off x="0" y="6316436"/>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tx2"/>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165503857"/>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7A72D192-844B-4ECA-A687-7A66FE0BFAFA}" type="slidenum">
              <a:rPr lang="en-US" smtClean="0"/>
              <a:t>‹#›</a:t>
            </a:fld>
            <a:endParaRPr lang="en-US"/>
          </a:p>
        </p:txBody>
      </p:sp>
      <p:cxnSp>
        <p:nvCxnSpPr>
          <p:cNvPr id="6" name="Straight Connector 5"/>
          <p:cNvCxnSpPr/>
          <p:nvPr userDrawn="1"/>
        </p:nvCxnSpPr>
        <p:spPr>
          <a:xfrm>
            <a:off x="0" y="6316436"/>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7" name="Rectangle 6"/>
          <p:cNvSpPr/>
          <p:nvPr userDrawn="1"/>
        </p:nvSpPr>
        <p:spPr>
          <a:xfrm>
            <a:off x="7290707" y="5690507"/>
            <a:ext cx="1330779" cy="1425574"/>
          </a:xfrm>
          <a:prstGeom prst="rect">
            <a:avLst/>
          </a:prstGeom>
          <a:solidFill>
            <a:schemeClr val="tx2"/>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25035634"/>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A72D192-844B-4ECA-A687-7A66FE0BFAFA}" type="slidenum">
              <a:rPr lang="en-US" smtClean="0"/>
              <a:t>‹#›</a:t>
            </a:fld>
            <a:endParaRPr lang="en-US"/>
          </a:p>
        </p:txBody>
      </p:sp>
      <p:cxnSp>
        <p:nvCxnSpPr>
          <p:cNvPr id="5" name="Straight Connector 4"/>
          <p:cNvCxnSpPr/>
          <p:nvPr userDrawn="1"/>
        </p:nvCxnSpPr>
        <p:spPr>
          <a:xfrm>
            <a:off x="0" y="6316436"/>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6" name="Rectangle 5"/>
          <p:cNvSpPr/>
          <p:nvPr userDrawn="1"/>
        </p:nvSpPr>
        <p:spPr>
          <a:xfrm>
            <a:off x="7290707" y="5690507"/>
            <a:ext cx="1330779" cy="1425574"/>
          </a:xfrm>
          <a:prstGeom prst="rect">
            <a:avLst/>
          </a:prstGeom>
          <a:solidFill>
            <a:schemeClr val="tx2"/>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921436473"/>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a:p>
        </p:txBody>
      </p:sp>
      <p:cxnSp>
        <p:nvCxnSpPr>
          <p:cNvPr id="8" name="Straight Connector 7"/>
          <p:cNvCxnSpPr/>
          <p:nvPr userDrawn="1"/>
        </p:nvCxnSpPr>
        <p:spPr>
          <a:xfrm>
            <a:off x="0" y="6316436"/>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4027363586"/>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a:p>
        </p:txBody>
      </p:sp>
      <p:cxnSp>
        <p:nvCxnSpPr>
          <p:cNvPr id="8" name="Straight Connector 7"/>
          <p:cNvCxnSpPr/>
          <p:nvPr userDrawn="1"/>
        </p:nvCxnSpPr>
        <p:spPr>
          <a:xfrm>
            <a:off x="0" y="6316436"/>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921701065"/>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628650" y="1825625"/>
            <a:ext cx="7886700" cy="368209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628650" y="6329136"/>
            <a:ext cx="2057400" cy="365125"/>
          </a:xfrm>
        </p:spPr>
        <p:txBody>
          <a:bodyPr/>
          <a:lstStyle/>
          <a:p>
            <a:fld id="{7A72D192-844B-4ECA-A687-7A66FE0BFAFA}" type="slidenum">
              <a:rPr lang="en-US" smtClean="0"/>
              <a:t>‹#›</a:t>
            </a:fld>
            <a:endParaRPr lang="en-US"/>
          </a:p>
        </p:txBody>
      </p:sp>
      <p:cxnSp>
        <p:nvCxnSpPr>
          <p:cNvPr id="7" name="Straight Connector 6"/>
          <p:cNvCxnSpPr/>
          <p:nvPr userDrawn="1"/>
        </p:nvCxnSpPr>
        <p:spPr>
          <a:xfrm>
            <a:off x="0" y="6316436"/>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rgbClr val="8AAF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2678269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8" name="Straight Connector 7"/>
          <p:cNvCxnSpPr/>
          <p:nvPr userDrawn="1"/>
        </p:nvCxnSpPr>
        <p:spPr>
          <a:xfrm>
            <a:off x="0" y="6164037"/>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72637" y="5695623"/>
            <a:ext cx="4798723" cy="804672"/>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a:t>Click to edit Master title style</a:t>
            </a:r>
          </a:p>
        </p:txBody>
      </p:sp>
      <p:sp>
        <p:nvSpPr>
          <p:cNvPr id="10"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1"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2"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13"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Date</a:t>
            </a:r>
          </a:p>
        </p:txBody>
      </p:sp>
    </p:spTree>
    <p:extLst>
      <p:ext uri="{BB962C8B-B14F-4D97-AF65-F5344CB8AC3E}">
        <p14:creationId xmlns:p14="http://schemas.microsoft.com/office/powerpoint/2010/main" val="179853451"/>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27411"/>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7A72D192-844B-4ECA-A687-7A66FE0BFAFA}" type="slidenum">
              <a:rPr lang="en-US" smtClean="0"/>
              <a:t>‹#›</a:t>
            </a:fld>
            <a:endParaRPr lang="en-US"/>
          </a:p>
        </p:txBody>
      </p:sp>
      <p:cxnSp>
        <p:nvCxnSpPr>
          <p:cNvPr id="7" name="Straight Connector 6"/>
          <p:cNvCxnSpPr/>
          <p:nvPr userDrawn="1"/>
        </p:nvCxnSpPr>
        <p:spPr>
          <a:xfrm>
            <a:off x="0" y="6316436"/>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rgbClr val="8AAF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209914595"/>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a:solidFill>
                  <a:schemeClr val="tx1"/>
                </a:solidFill>
                <a:effectLst/>
                <a:latin typeface="Arial" panose="020B0604020202020204" pitchFamily="34" charset="0"/>
                <a:ea typeface="+mn-ea"/>
                <a:cs typeface="Arial" panose="020B0604020202020204" pitchFamily="34" charset="0"/>
              </a:rPr>
              <a:t>Maine State Housing Authority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or treatment in its programs and activities. In employment,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national origin, ancestry, age, physical or mental disability or genetic information.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will provide appropriate</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will also provide this document in alternative formats upon sufficient notice.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a:t>Questions</a:t>
            </a:r>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Email</a:t>
            </a:r>
          </a:p>
        </p:txBody>
      </p:sp>
    </p:spTree>
    <p:extLst>
      <p:ext uri="{BB962C8B-B14F-4D97-AF65-F5344CB8AC3E}">
        <p14:creationId xmlns:p14="http://schemas.microsoft.com/office/powerpoint/2010/main" val="402961049"/>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27270" y="5641522"/>
            <a:ext cx="5489459" cy="920498"/>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a:t>Click to edit Master title style</a:t>
            </a:r>
          </a:p>
        </p:txBody>
      </p:sp>
      <p:sp>
        <p:nvSpPr>
          <p:cNvPr id="13"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4"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5"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16"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Date</a:t>
            </a:r>
          </a:p>
        </p:txBody>
      </p:sp>
    </p:spTree>
    <p:extLst>
      <p:ext uri="{BB962C8B-B14F-4D97-AF65-F5344CB8AC3E}">
        <p14:creationId xmlns:p14="http://schemas.microsoft.com/office/powerpoint/2010/main" val="1359554131"/>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7A72D192-844B-4ECA-A687-7A66FE0BFAFA}" type="slidenum">
              <a:rPr lang="en-US" smtClean="0"/>
              <a:t>‹#›</a:t>
            </a:fld>
            <a:endParaRPr lang="en-US"/>
          </a:p>
        </p:txBody>
      </p:sp>
      <p:cxnSp>
        <p:nvCxnSpPr>
          <p:cNvPr id="7" name="Straight Connector 6"/>
          <p:cNvCxnSpPr/>
          <p:nvPr userDrawn="1"/>
        </p:nvCxnSpPr>
        <p:spPr>
          <a:xfrm>
            <a:off x="0" y="6316436"/>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4381759"/>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a:p>
        </p:txBody>
      </p:sp>
      <p:cxnSp>
        <p:nvCxnSpPr>
          <p:cNvPr id="8" name="Straight Connector 7"/>
          <p:cNvCxnSpPr/>
          <p:nvPr userDrawn="1"/>
        </p:nvCxnSpPr>
        <p:spPr>
          <a:xfrm>
            <a:off x="0" y="6316436"/>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537016250"/>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7A72D192-844B-4ECA-A687-7A66FE0BFAFA}" type="slidenum">
              <a:rPr lang="en-US" smtClean="0"/>
              <a:t>‹#›</a:t>
            </a:fld>
            <a:endParaRPr lang="en-US"/>
          </a:p>
        </p:txBody>
      </p:sp>
      <p:cxnSp>
        <p:nvCxnSpPr>
          <p:cNvPr id="10" name="Straight Connector 9"/>
          <p:cNvCxnSpPr/>
          <p:nvPr userDrawn="1"/>
        </p:nvCxnSpPr>
        <p:spPr>
          <a:xfrm>
            <a:off x="0" y="6316436"/>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tx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715256579"/>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7A72D192-844B-4ECA-A687-7A66FE0BFAFA}" type="slidenum">
              <a:rPr lang="en-US" smtClean="0"/>
              <a:t>‹#›</a:t>
            </a:fld>
            <a:endParaRPr lang="en-US"/>
          </a:p>
        </p:txBody>
      </p:sp>
      <p:cxnSp>
        <p:nvCxnSpPr>
          <p:cNvPr id="6" name="Straight Connector 5"/>
          <p:cNvCxnSpPr/>
          <p:nvPr userDrawn="1"/>
        </p:nvCxnSpPr>
        <p:spPr>
          <a:xfrm>
            <a:off x="0" y="6316436"/>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7" name="Rectangle 6"/>
          <p:cNvSpPr/>
          <p:nvPr userDrawn="1"/>
        </p:nvSpPr>
        <p:spPr>
          <a:xfrm>
            <a:off x="7290707" y="5690507"/>
            <a:ext cx="1330779" cy="1425574"/>
          </a:xfrm>
          <a:prstGeom prst="rect">
            <a:avLst/>
          </a:prstGeom>
          <a:solidFill>
            <a:schemeClr val="tx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4010376454"/>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A72D192-844B-4ECA-A687-7A66FE0BFAFA}" type="slidenum">
              <a:rPr lang="en-US" smtClean="0"/>
              <a:t>‹#›</a:t>
            </a:fld>
            <a:endParaRPr lang="en-US"/>
          </a:p>
        </p:txBody>
      </p:sp>
      <p:cxnSp>
        <p:nvCxnSpPr>
          <p:cNvPr id="5" name="Straight Connector 4"/>
          <p:cNvCxnSpPr/>
          <p:nvPr userDrawn="1"/>
        </p:nvCxnSpPr>
        <p:spPr>
          <a:xfrm>
            <a:off x="0" y="6316436"/>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6" name="Rectangle 5"/>
          <p:cNvSpPr/>
          <p:nvPr userDrawn="1"/>
        </p:nvSpPr>
        <p:spPr>
          <a:xfrm>
            <a:off x="7290707" y="5690507"/>
            <a:ext cx="1330779" cy="1425574"/>
          </a:xfrm>
          <a:prstGeom prst="rect">
            <a:avLst/>
          </a:prstGeom>
          <a:solidFill>
            <a:schemeClr val="tx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915274757"/>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a:p>
        </p:txBody>
      </p:sp>
      <p:cxnSp>
        <p:nvCxnSpPr>
          <p:cNvPr id="8" name="Straight Connector 7"/>
          <p:cNvCxnSpPr/>
          <p:nvPr userDrawn="1"/>
        </p:nvCxnSpPr>
        <p:spPr>
          <a:xfrm>
            <a:off x="0" y="6316436"/>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655999445"/>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a:p>
        </p:txBody>
      </p:sp>
      <p:cxnSp>
        <p:nvCxnSpPr>
          <p:cNvPr id="8" name="Straight Connector 7"/>
          <p:cNvCxnSpPr/>
          <p:nvPr userDrawn="1"/>
        </p:nvCxnSpPr>
        <p:spPr>
          <a:xfrm>
            <a:off x="0" y="6316436"/>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2842364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8" name="Straight Connector 7"/>
          <p:cNvCxnSpPr/>
          <p:nvPr userDrawn="1"/>
        </p:nvCxnSpPr>
        <p:spPr>
          <a:xfrm>
            <a:off x="0" y="6237515"/>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346DDA68-4277-4F53-8049-5D2EF4360011}" type="slidenum">
              <a:rPr lang="en-US" smtClean="0"/>
              <a:t>‹#›</a:t>
            </a:fld>
            <a:endParaRPr lang="en-US"/>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008964707"/>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628650" y="1825625"/>
            <a:ext cx="7886700" cy="368209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628650" y="6329136"/>
            <a:ext cx="2057400" cy="365125"/>
          </a:xfrm>
        </p:spPr>
        <p:txBody>
          <a:bodyPr/>
          <a:lstStyle/>
          <a:p>
            <a:fld id="{7A72D192-844B-4ECA-A687-7A66FE0BFAFA}" type="slidenum">
              <a:rPr lang="en-US" smtClean="0"/>
              <a:t>‹#›</a:t>
            </a:fld>
            <a:endParaRPr lang="en-US"/>
          </a:p>
        </p:txBody>
      </p:sp>
      <p:cxnSp>
        <p:nvCxnSpPr>
          <p:cNvPr id="7" name="Straight Connector 6"/>
          <p:cNvCxnSpPr/>
          <p:nvPr userDrawn="1"/>
        </p:nvCxnSpPr>
        <p:spPr>
          <a:xfrm>
            <a:off x="0" y="6316436"/>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286843602"/>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27411"/>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7A72D192-844B-4ECA-A687-7A66FE0BFAFA}" type="slidenum">
              <a:rPr lang="en-US" smtClean="0"/>
              <a:t>‹#›</a:t>
            </a:fld>
            <a:endParaRPr lang="en-US"/>
          </a:p>
        </p:txBody>
      </p:sp>
      <p:cxnSp>
        <p:nvCxnSpPr>
          <p:cNvPr id="7" name="Straight Connector 6"/>
          <p:cNvCxnSpPr/>
          <p:nvPr userDrawn="1"/>
        </p:nvCxnSpPr>
        <p:spPr>
          <a:xfrm>
            <a:off x="0" y="6316436"/>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52880577"/>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a:solidFill>
                  <a:schemeClr val="tx1"/>
                </a:solidFill>
                <a:effectLst/>
                <a:latin typeface="Arial" panose="020B0604020202020204" pitchFamily="34" charset="0"/>
                <a:ea typeface="+mn-ea"/>
                <a:cs typeface="Arial" panose="020B0604020202020204" pitchFamily="34" charset="0"/>
              </a:rPr>
              <a:t>Maine State Housing Authority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or treatment in its programs and activities. In employment,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national origin, ancestry, age, physical or mental disability or genetic information.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will provide appropriate</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will also provide this document in alternative formats upon sufficient notice.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a:t>Questions</a:t>
            </a:r>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Email</a:t>
            </a:r>
          </a:p>
        </p:txBody>
      </p:sp>
    </p:spTree>
    <p:extLst>
      <p:ext uri="{BB962C8B-B14F-4D97-AF65-F5344CB8AC3E}">
        <p14:creationId xmlns:p14="http://schemas.microsoft.com/office/powerpoint/2010/main" val="1301589160"/>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27270" y="5641522"/>
            <a:ext cx="5489459" cy="920498"/>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a:t>Click to edit Master title style</a:t>
            </a:r>
          </a:p>
        </p:txBody>
      </p:sp>
      <p:sp>
        <p:nvSpPr>
          <p:cNvPr id="13"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4"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5"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16"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Date</a:t>
            </a:r>
          </a:p>
        </p:txBody>
      </p:sp>
    </p:spTree>
    <p:extLst>
      <p:ext uri="{BB962C8B-B14F-4D97-AF65-F5344CB8AC3E}">
        <p14:creationId xmlns:p14="http://schemas.microsoft.com/office/powerpoint/2010/main" val="1306196506"/>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11" name="Straight Connector 10"/>
          <p:cNvCxnSpPr/>
          <p:nvPr userDrawn="1"/>
        </p:nvCxnSpPr>
        <p:spPr>
          <a:xfrm>
            <a:off x="0" y="6311899"/>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50" y="749528"/>
            <a:ext cx="7886700" cy="973817"/>
          </a:xfrm>
        </p:spPr>
        <p:txBody>
          <a:bodyPr/>
          <a:lstStyle/>
          <a:p>
            <a:r>
              <a:rPr lang="en-US" dirty="0"/>
              <a:t>Click to edit Master title style</a:t>
            </a:r>
          </a:p>
        </p:txBody>
      </p:sp>
      <p:sp>
        <p:nvSpPr>
          <p:cNvPr id="3" name="Content Placeholder 2"/>
          <p:cNvSpPr>
            <a:spLocks noGrp="1"/>
          </p:cNvSpPr>
          <p:nvPr>
            <p:ph idx="1"/>
          </p:nvPr>
        </p:nvSpPr>
        <p:spPr>
          <a:xfrm>
            <a:off x="628650" y="1858281"/>
            <a:ext cx="7886700" cy="31790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a:p>
        </p:txBody>
      </p:sp>
      <p:sp>
        <p:nvSpPr>
          <p:cNvPr id="8" name="Rectangle 7"/>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672630102"/>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dirty="0"/>
          </a:p>
        </p:txBody>
      </p:sp>
      <p:cxnSp>
        <p:nvCxnSpPr>
          <p:cNvPr id="10" name="Straight Connector 9"/>
          <p:cNvCxnSpPr/>
          <p:nvPr userDrawn="1"/>
        </p:nvCxnSpPr>
        <p:spPr>
          <a:xfrm>
            <a:off x="0" y="6311899"/>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247549316"/>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37D2D656-E6CC-4D61-813A-AAF37DD8F272}" type="slidenum">
              <a:rPr lang="en-US" smtClean="0"/>
              <a:t>‹#›</a:t>
            </a:fld>
            <a:endParaRPr lang="en-US"/>
          </a:p>
        </p:txBody>
      </p:sp>
      <p:cxnSp>
        <p:nvCxnSpPr>
          <p:cNvPr id="12" name="Straight Connector 11"/>
          <p:cNvCxnSpPr/>
          <p:nvPr userDrawn="1"/>
        </p:nvCxnSpPr>
        <p:spPr>
          <a:xfrm>
            <a:off x="0" y="6311899"/>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33153681"/>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37D2D656-E6CC-4D61-813A-AAF37DD8F272}" type="slidenum">
              <a:rPr lang="en-US" smtClean="0"/>
              <a:t>‹#›</a:t>
            </a:fld>
            <a:endParaRPr lang="en-US"/>
          </a:p>
        </p:txBody>
      </p:sp>
      <p:cxnSp>
        <p:nvCxnSpPr>
          <p:cNvPr id="8" name="Straight Connector 7"/>
          <p:cNvCxnSpPr/>
          <p:nvPr userDrawn="1"/>
        </p:nvCxnSpPr>
        <p:spPr>
          <a:xfrm>
            <a:off x="0" y="6311899"/>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46760612"/>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7D2D656-E6CC-4D61-813A-AAF37DD8F272}" type="slidenum">
              <a:rPr lang="en-US" smtClean="0"/>
              <a:t>‹#›</a:t>
            </a:fld>
            <a:endParaRPr lang="en-US"/>
          </a:p>
        </p:txBody>
      </p:sp>
      <p:cxnSp>
        <p:nvCxnSpPr>
          <p:cNvPr id="7" name="Straight Connector 6"/>
          <p:cNvCxnSpPr/>
          <p:nvPr userDrawn="1"/>
        </p:nvCxnSpPr>
        <p:spPr>
          <a:xfrm>
            <a:off x="0" y="6311899"/>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773224222"/>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a:p>
        </p:txBody>
      </p:sp>
      <p:cxnSp>
        <p:nvCxnSpPr>
          <p:cNvPr id="10" name="Straight Connector 9"/>
          <p:cNvCxnSpPr/>
          <p:nvPr userDrawn="1"/>
        </p:nvCxnSpPr>
        <p:spPr>
          <a:xfrm>
            <a:off x="0" y="6311899"/>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7684863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346DDA68-4277-4F53-8049-5D2EF4360011}" type="slidenum">
              <a:rPr lang="en-US" smtClean="0"/>
              <a:t>‹#›</a:t>
            </a:fld>
            <a:endParaRPr lang="en-US"/>
          </a:p>
        </p:txBody>
      </p:sp>
      <p:cxnSp>
        <p:nvCxnSpPr>
          <p:cNvPr id="8" name="Straight Connector 7"/>
          <p:cNvCxnSpPr/>
          <p:nvPr userDrawn="1"/>
        </p:nvCxnSpPr>
        <p:spPr>
          <a:xfrm>
            <a:off x="0" y="6237515"/>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3325005456"/>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a:p>
        </p:txBody>
      </p:sp>
      <p:cxnSp>
        <p:nvCxnSpPr>
          <p:cNvPr id="10" name="Straight Connector 9"/>
          <p:cNvCxnSpPr/>
          <p:nvPr userDrawn="1"/>
        </p:nvCxnSpPr>
        <p:spPr>
          <a:xfrm>
            <a:off x="0" y="6311899"/>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408391097"/>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1825625"/>
            <a:ext cx="7886700" cy="368209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a:p>
        </p:txBody>
      </p:sp>
      <p:cxnSp>
        <p:nvCxnSpPr>
          <p:cNvPr id="9" name="Straight Connector 8"/>
          <p:cNvCxnSpPr/>
          <p:nvPr userDrawn="1"/>
        </p:nvCxnSpPr>
        <p:spPr>
          <a:xfrm>
            <a:off x="0" y="6311899"/>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077271628"/>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142592"/>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a:p>
        </p:txBody>
      </p:sp>
      <p:cxnSp>
        <p:nvCxnSpPr>
          <p:cNvPr id="9" name="Straight Connector 8"/>
          <p:cNvCxnSpPr/>
          <p:nvPr userDrawn="1"/>
        </p:nvCxnSpPr>
        <p:spPr>
          <a:xfrm>
            <a:off x="0" y="6311899"/>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251300177"/>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a:solidFill>
                  <a:schemeClr val="tx1"/>
                </a:solidFill>
                <a:effectLst/>
                <a:latin typeface="Arial" panose="020B0604020202020204" pitchFamily="34" charset="0"/>
                <a:ea typeface="+mn-ea"/>
                <a:cs typeface="Arial" panose="020B0604020202020204" pitchFamily="34" charset="0"/>
              </a:rPr>
              <a:t>Maine State Housing Authority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or treatment in its programs and activities. In employment,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national origin, ancestry, age, physical or mental disability or genetic information.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will provide appropriate</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will also provide this document in alternative formats upon sufficient notice.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a:t>Questions</a:t>
            </a:r>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Email</a:t>
            </a:r>
          </a:p>
        </p:txBody>
      </p:sp>
    </p:spTree>
    <p:extLst>
      <p:ext uri="{BB962C8B-B14F-4D97-AF65-F5344CB8AC3E}">
        <p14:creationId xmlns:p14="http://schemas.microsoft.com/office/powerpoint/2010/main" val="1563230096"/>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27270" y="5641522"/>
            <a:ext cx="5489459" cy="920498"/>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a:t>Click to edit Master title style</a:t>
            </a:r>
          </a:p>
        </p:txBody>
      </p:sp>
      <p:sp>
        <p:nvSpPr>
          <p:cNvPr id="13"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4"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5"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16"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Date</a:t>
            </a:r>
          </a:p>
        </p:txBody>
      </p:sp>
    </p:spTree>
    <p:extLst>
      <p:ext uri="{BB962C8B-B14F-4D97-AF65-F5344CB8AC3E}">
        <p14:creationId xmlns:p14="http://schemas.microsoft.com/office/powerpoint/2010/main" val="2113210998"/>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11" name="Straight Connector 10"/>
          <p:cNvCxnSpPr/>
          <p:nvPr userDrawn="1"/>
        </p:nvCxnSpPr>
        <p:spPr>
          <a:xfrm>
            <a:off x="0" y="6311899"/>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50" y="749528"/>
            <a:ext cx="7886700" cy="973817"/>
          </a:xfrm>
        </p:spPr>
        <p:txBody>
          <a:bodyPr/>
          <a:lstStyle/>
          <a:p>
            <a:r>
              <a:rPr lang="en-US" dirty="0"/>
              <a:t>Click to edit Master title style</a:t>
            </a:r>
          </a:p>
        </p:txBody>
      </p:sp>
      <p:sp>
        <p:nvSpPr>
          <p:cNvPr id="3" name="Content Placeholder 2"/>
          <p:cNvSpPr>
            <a:spLocks noGrp="1"/>
          </p:cNvSpPr>
          <p:nvPr>
            <p:ph idx="1"/>
          </p:nvPr>
        </p:nvSpPr>
        <p:spPr>
          <a:xfrm>
            <a:off x="628650" y="1858281"/>
            <a:ext cx="7886700" cy="31790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a:p>
        </p:txBody>
      </p:sp>
      <p:sp>
        <p:nvSpPr>
          <p:cNvPr id="8" name="Rectangle 7"/>
          <p:cNvSpPr/>
          <p:nvPr userDrawn="1"/>
        </p:nvSpPr>
        <p:spPr>
          <a:xfrm>
            <a:off x="7290707" y="5690507"/>
            <a:ext cx="1330779" cy="1425574"/>
          </a:xfrm>
          <a:prstGeom prst="rect">
            <a:avLst/>
          </a:prstGeom>
          <a:solidFill>
            <a:schemeClr val="accent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4230502746"/>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dirty="0"/>
          </a:p>
        </p:txBody>
      </p:sp>
      <p:cxnSp>
        <p:nvCxnSpPr>
          <p:cNvPr id="10" name="Straight Connector 9"/>
          <p:cNvCxnSpPr/>
          <p:nvPr userDrawn="1"/>
        </p:nvCxnSpPr>
        <p:spPr>
          <a:xfrm>
            <a:off x="0" y="6311899"/>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868640919"/>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37D2D656-E6CC-4D61-813A-AAF37DD8F272}" type="slidenum">
              <a:rPr lang="en-US" smtClean="0"/>
              <a:t>‹#›</a:t>
            </a:fld>
            <a:endParaRPr lang="en-US"/>
          </a:p>
        </p:txBody>
      </p:sp>
      <p:cxnSp>
        <p:nvCxnSpPr>
          <p:cNvPr id="12" name="Straight Connector 11"/>
          <p:cNvCxnSpPr/>
          <p:nvPr userDrawn="1"/>
        </p:nvCxnSpPr>
        <p:spPr>
          <a:xfrm>
            <a:off x="0" y="6311899"/>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Rectangle 12"/>
          <p:cNvSpPr/>
          <p:nvPr userDrawn="1"/>
        </p:nvSpPr>
        <p:spPr>
          <a:xfrm>
            <a:off x="7290707" y="5690507"/>
            <a:ext cx="1330779" cy="1425574"/>
          </a:xfrm>
          <a:prstGeom prst="rect">
            <a:avLst/>
          </a:prstGeom>
          <a:solidFill>
            <a:schemeClr val="accent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863801902"/>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37D2D656-E6CC-4D61-813A-AAF37DD8F272}" type="slidenum">
              <a:rPr lang="en-US" smtClean="0"/>
              <a:t>‹#›</a:t>
            </a:fld>
            <a:endParaRPr lang="en-US"/>
          </a:p>
        </p:txBody>
      </p:sp>
      <p:cxnSp>
        <p:nvCxnSpPr>
          <p:cNvPr id="8" name="Straight Connector 7"/>
          <p:cNvCxnSpPr/>
          <p:nvPr userDrawn="1"/>
        </p:nvCxnSpPr>
        <p:spPr>
          <a:xfrm>
            <a:off x="0" y="6311899"/>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accent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604317932"/>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7D2D656-E6CC-4D61-813A-AAF37DD8F272}" type="slidenum">
              <a:rPr lang="en-US" smtClean="0"/>
              <a:t>‹#›</a:t>
            </a:fld>
            <a:endParaRPr lang="en-US"/>
          </a:p>
        </p:txBody>
      </p:sp>
      <p:cxnSp>
        <p:nvCxnSpPr>
          <p:cNvPr id="7" name="Straight Connector 6"/>
          <p:cNvCxnSpPr/>
          <p:nvPr userDrawn="1"/>
        </p:nvCxnSpPr>
        <p:spPr>
          <a:xfrm>
            <a:off x="0" y="6311899"/>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accent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0333799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346DDA68-4277-4F53-8049-5D2EF4360011}" type="slidenum">
              <a:rPr lang="en-US" smtClean="0"/>
              <a:t>‹#›</a:t>
            </a:fld>
            <a:endParaRPr lang="en-US"/>
          </a:p>
        </p:txBody>
      </p:sp>
      <p:cxnSp>
        <p:nvCxnSpPr>
          <p:cNvPr id="10" name="Straight Connector 9"/>
          <p:cNvCxnSpPr/>
          <p:nvPr userDrawn="1"/>
        </p:nvCxnSpPr>
        <p:spPr>
          <a:xfrm>
            <a:off x="0" y="6237515"/>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611234654"/>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a:p>
        </p:txBody>
      </p:sp>
      <p:cxnSp>
        <p:nvCxnSpPr>
          <p:cNvPr id="10" name="Straight Connector 9"/>
          <p:cNvCxnSpPr/>
          <p:nvPr userDrawn="1"/>
        </p:nvCxnSpPr>
        <p:spPr>
          <a:xfrm>
            <a:off x="0" y="6311899"/>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191226858"/>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a:p>
        </p:txBody>
      </p:sp>
      <p:cxnSp>
        <p:nvCxnSpPr>
          <p:cNvPr id="10" name="Straight Connector 9"/>
          <p:cNvCxnSpPr/>
          <p:nvPr userDrawn="1"/>
        </p:nvCxnSpPr>
        <p:spPr>
          <a:xfrm>
            <a:off x="0" y="6311899"/>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547795315"/>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1825625"/>
            <a:ext cx="7886700" cy="368209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a:p>
        </p:txBody>
      </p:sp>
      <p:cxnSp>
        <p:nvCxnSpPr>
          <p:cNvPr id="9" name="Straight Connector 8"/>
          <p:cNvCxnSpPr/>
          <p:nvPr userDrawn="1"/>
        </p:nvCxnSpPr>
        <p:spPr>
          <a:xfrm>
            <a:off x="0" y="6311899"/>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7290707" y="5690507"/>
            <a:ext cx="1330779" cy="1425574"/>
          </a:xfrm>
          <a:prstGeom prst="rect">
            <a:avLst/>
          </a:prstGeom>
          <a:solidFill>
            <a:schemeClr val="accent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727672350"/>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142592"/>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a:p>
        </p:txBody>
      </p:sp>
      <p:cxnSp>
        <p:nvCxnSpPr>
          <p:cNvPr id="9" name="Straight Connector 8"/>
          <p:cNvCxnSpPr/>
          <p:nvPr userDrawn="1"/>
        </p:nvCxnSpPr>
        <p:spPr>
          <a:xfrm>
            <a:off x="0" y="6311899"/>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7290707" y="5690507"/>
            <a:ext cx="1330779" cy="1425574"/>
          </a:xfrm>
          <a:prstGeom prst="rect">
            <a:avLst/>
          </a:prstGeom>
          <a:solidFill>
            <a:schemeClr val="accent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928737529"/>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a:solidFill>
                  <a:schemeClr val="tx1"/>
                </a:solidFill>
                <a:effectLst/>
                <a:latin typeface="Arial" panose="020B0604020202020204" pitchFamily="34" charset="0"/>
                <a:ea typeface="+mn-ea"/>
                <a:cs typeface="Arial" panose="020B0604020202020204" pitchFamily="34" charset="0"/>
              </a:rPr>
              <a:t>Maine State Housing Authority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or treatment in its programs and activities. In employment,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national origin, ancestry, age, physical or mental disability or genetic information.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will provide appropriate</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will also provide this document in alternative formats upon sufficient notice.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a:t>Questions</a:t>
            </a:r>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Email</a:t>
            </a:r>
          </a:p>
        </p:txBody>
      </p:sp>
    </p:spTree>
    <p:extLst>
      <p:ext uri="{BB962C8B-B14F-4D97-AF65-F5344CB8AC3E}">
        <p14:creationId xmlns:p14="http://schemas.microsoft.com/office/powerpoint/2010/main" val="2386882914"/>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27270" y="5641522"/>
            <a:ext cx="5489459" cy="920498"/>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a:t>Click to edit Master title style</a:t>
            </a:r>
          </a:p>
        </p:txBody>
      </p:sp>
      <p:sp>
        <p:nvSpPr>
          <p:cNvPr id="13"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4"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5"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16"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Date</a:t>
            </a:r>
          </a:p>
        </p:txBody>
      </p:sp>
    </p:spTree>
    <p:extLst>
      <p:ext uri="{BB962C8B-B14F-4D97-AF65-F5344CB8AC3E}">
        <p14:creationId xmlns:p14="http://schemas.microsoft.com/office/powerpoint/2010/main" val="3432274742"/>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11" name="Straight Connector 10"/>
          <p:cNvCxnSpPr/>
          <p:nvPr userDrawn="1"/>
        </p:nvCxnSpPr>
        <p:spPr>
          <a:xfrm>
            <a:off x="0" y="6311899"/>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50" y="749528"/>
            <a:ext cx="7886700" cy="973817"/>
          </a:xfrm>
        </p:spPr>
        <p:txBody>
          <a:bodyPr/>
          <a:lstStyle/>
          <a:p>
            <a:r>
              <a:rPr lang="en-US" dirty="0"/>
              <a:t>Click to edit Master title style</a:t>
            </a:r>
          </a:p>
        </p:txBody>
      </p:sp>
      <p:sp>
        <p:nvSpPr>
          <p:cNvPr id="3" name="Content Placeholder 2"/>
          <p:cNvSpPr>
            <a:spLocks noGrp="1"/>
          </p:cNvSpPr>
          <p:nvPr>
            <p:ph idx="1"/>
          </p:nvPr>
        </p:nvSpPr>
        <p:spPr>
          <a:xfrm>
            <a:off x="628650" y="1858281"/>
            <a:ext cx="7886700" cy="31790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a:p>
        </p:txBody>
      </p:sp>
      <p:sp>
        <p:nvSpPr>
          <p:cNvPr id="8" name="Rectangle 7"/>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80299967"/>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dirty="0"/>
          </a:p>
        </p:txBody>
      </p:sp>
      <p:cxnSp>
        <p:nvCxnSpPr>
          <p:cNvPr id="10" name="Straight Connector 9"/>
          <p:cNvCxnSpPr/>
          <p:nvPr userDrawn="1"/>
        </p:nvCxnSpPr>
        <p:spPr>
          <a:xfrm>
            <a:off x="0" y="6311899"/>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657866040"/>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37D2D656-E6CC-4D61-813A-AAF37DD8F272}" type="slidenum">
              <a:rPr lang="en-US" smtClean="0"/>
              <a:t>‹#›</a:t>
            </a:fld>
            <a:endParaRPr lang="en-US"/>
          </a:p>
        </p:txBody>
      </p:sp>
      <p:cxnSp>
        <p:nvCxnSpPr>
          <p:cNvPr id="12" name="Straight Connector 11"/>
          <p:cNvCxnSpPr/>
          <p:nvPr userDrawn="1"/>
        </p:nvCxnSpPr>
        <p:spPr>
          <a:xfrm>
            <a:off x="0" y="6311899"/>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3" name="Rectangle 12"/>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464032268"/>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37D2D656-E6CC-4D61-813A-AAF37DD8F272}" type="slidenum">
              <a:rPr lang="en-US" smtClean="0"/>
              <a:t>‹#›</a:t>
            </a:fld>
            <a:endParaRPr lang="en-US"/>
          </a:p>
        </p:txBody>
      </p:sp>
      <p:cxnSp>
        <p:nvCxnSpPr>
          <p:cNvPr id="8" name="Straight Connector 7"/>
          <p:cNvCxnSpPr/>
          <p:nvPr userDrawn="1"/>
        </p:nvCxnSpPr>
        <p:spPr>
          <a:xfrm>
            <a:off x="0" y="6311899"/>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8887479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346DDA68-4277-4F53-8049-5D2EF4360011}" type="slidenum">
              <a:rPr lang="en-US" smtClean="0"/>
              <a:t>‹#›</a:t>
            </a:fld>
            <a:endParaRPr lang="en-US"/>
          </a:p>
        </p:txBody>
      </p:sp>
      <p:cxnSp>
        <p:nvCxnSpPr>
          <p:cNvPr id="6" name="Straight Connector 5"/>
          <p:cNvCxnSpPr/>
          <p:nvPr userDrawn="1"/>
        </p:nvCxnSpPr>
        <p:spPr>
          <a:xfrm>
            <a:off x="0" y="6237515"/>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642559885"/>
      </p:ext>
    </p:extLst>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7D2D656-E6CC-4D61-813A-AAF37DD8F272}" type="slidenum">
              <a:rPr lang="en-US" smtClean="0"/>
              <a:t>‹#›</a:t>
            </a:fld>
            <a:endParaRPr lang="en-US"/>
          </a:p>
        </p:txBody>
      </p:sp>
      <p:cxnSp>
        <p:nvCxnSpPr>
          <p:cNvPr id="7" name="Straight Connector 6"/>
          <p:cNvCxnSpPr/>
          <p:nvPr userDrawn="1"/>
        </p:nvCxnSpPr>
        <p:spPr>
          <a:xfrm>
            <a:off x="0" y="6311899"/>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715976870"/>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a:p>
        </p:txBody>
      </p:sp>
      <p:cxnSp>
        <p:nvCxnSpPr>
          <p:cNvPr id="10" name="Straight Connector 9"/>
          <p:cNvCxnSpPr/>
          <p:nvPr userDrawn="1"/>
        </p:nvCxnSpPr>
        <p:spPr>
          <a:xfrm>
            <a:off x="0" y="6311899"/>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788213716"/>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a:p>
        </p:txBody>
      </p:sp>
      <p:cxnSp>
        <p:nvCxnSpPr>
          <p:cNvPr id="10" name="Straight Connector 9"/>
          <p:cNvCxnSpPr/>
          <p:nvPr userDrawn="1"/>
        </p:nvCxnSpPr>
        <p:spPr>
          <a:xfrm>
            <a:off x="0" y="6311899"/>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046683133"/>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1825625"/>
            <a:ext cx="7886700" cy="368209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a:p>
        </p:txBody>
      </p:sp>
      <p:cxnSp>
        <p:nvCxnSpPr>
          <p:cNvPr id="9" name="Straight Connector 8"/>
          <p:cNvCxnSpPr/>
          <p:nvPr userDrawn="1"/>
        </p:nvCxnSpPr>
        <p:spPr>
          <a:xfrm>
            <a:off x="0" y="6311899"/>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608828599"/>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142592"/>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a:p>
        </p:txBody>
      </p:sp>
      <p:cxnSp>
        <p:nvCxnSpPr>
          <p:cNvPr id="9" name="Straight Connector 8"/>
          <p:cNvCxnSpPr/>
          <p:nvPr userDrawn="1"/>
        </p:nvCxnSpPr>
        <p:spPr>
          <a:xfrm>
            <a:off x="0" y="6311899"/>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81567714"/>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a:solidFill>
                  <a:schemeClr val="tx1"/>
                </a:solidFill>
                <a:effectLst/>
                <a:latin typeface="Arial" panose="020B0604020202020204" pitchFamily="34" charset="0"/>
                <a:ea typeface="+mn-ea"/>
                <a:cs typeface="Arial" panose="020B0604020202020204" pitchFamily="34" charset="0"/>
              </a:rPr>
              <a:t>Maine State Housing Authority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or treatment in its programs and activities. In employment,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national origin, ancestry, age, physical or mental disability or genetic information.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will provide appropriate</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will also provide this document in alternative formats upon sufficient notice.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a:t>Questions</a:t>
            </a:r>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Email</a:t>
            </a:r>
          </a:p>
        </p:txBody>
      </p:sp>
    </p:spTree>
    <p:extLst>
      <p:ext uri="{BB962C8B-B14F-4D97-AF65-F5344CB8AC3E}">
        <p14:creationId xmlns:p14="http://schemas.microsoft.com/office/powerpoint/2010/main" val="2796609354"/>
      </p:ext>
    </p:extLst>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27270" y="5641522"/>
            <a:ext cx="5489459" cy="920498"/>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a:t>Click to edit Master title style</a:t>
            </a:r>
          </a:p>
        </p:txBody>
      </p:sp>
      <p:sp>
        <p:nvSpPr>
          <p:cNvPr id="13"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4"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5"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16"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Date</a:t>
            </a:r>
          </a:p>
        </p:txBody>
      </p:sp>
    </p:spTree>
    <p:extLst>
      <p:ext uri="{BB962C8B-B14F-4D97-AF65-F5344CB8AC3E}">
        <p14:creationId xmlns:p14="http://schemas.microsoft.com/office/powerpoint/2010/main" val="1137484685"/>
      </p:ext>
    </p:extLst>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11" name="Straight Connector 10"/>
          <p:cNvCxnSpPr/>
          <p:nvPr userDrawn="1"/>
        </p:nvCxnSpPr>
        <p:spPr>
          <a:xfrm>
            <a:off x="0" y="6311899"/>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50" y="749528"/>
            <a:ext cx="7886700" cy="973817"/>
          </a:xfrm>
        </p:spPr>
        <p:txBody>
          <a:bodyPr/>
          <a:lstStyle/>
          <a:p>
            <a:r>
              <a:rPr lang="en-US" dirty="0"/>
              <a:t>Click to edit Master title style</a:t>
            </a:r>
          </a:p>
        </p:txBody>
      </p:sp>
      <p:sp>
        <p:nvSpPr>
          <p:cNvPr id="3" name="Content Placeholder 2"/>
          <p:cNvSpPr>
            <a:spLocks noGrp="1"/>
          </p:cNvSpPr>
          <p:nvPr>
            <p:ph idx="1"/>
          </p:nvPr>
        </p:nvSpPr>
        <p:spPr>
          <a:xfrm>
            <a:off x="628650" y="1858281"/>
            <a:ext cx="7886700" cy="31790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a:p>
        </p:txBody>
      </p:sp>
      <p:sp>
        <p:nvSpPr>
          <p:cNvPr id="8" name="Rectangle 7"/>
          <p:cNvSpPr/>
          <p:nvPr userDrawn="1"/>
        </p:nvSpPr>
        <p:spPr>
          <a:xfrm>
            <a:off x="7290707" y="5690507"/>
            <a:ext cx="1330779" cy="1425574"/>
          </a:xfrm>
          <a:prstGeom prst="rect">
            <a:avLst/>
          </a:prstGeom>
          <a:solidFill>
            <a:schemeClr val="accent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215376253"/>
      </p:ext>
    </p:extLst>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dirty="0"/>
          </a:p>
        </p:txBody>
      </p:sp>
      <p:cxnSp>
        <p:nvCxnSpPr>
          <p:cNvPr id="10" name="Straight Connector 9"/>
          <p:cNvCxnSpPr/>
          <p:nvPr userDrawn="1"/>
        </p:nvCxnSpPr>
        <p:spPr>
          <a:xfrm>
            <a:off x="0" y="6311899"/>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29155674"/>
      </p:ext>
    </p:extLst>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37D2D656-E6CC-4D61-813A-AAF37DD8F272}" type="slidenum">
              <a:rPr lang="en-US" smtClean="0"/>
              <a:t>‹#›</a:t>
            </a:fld>
            <a:endParaRPr lang="en-US"/>
          </a:p>
        </p:txBody>
      </p:sp>
      <p:cxnSp>
        <p:nvCxnSpPr>
          <p:cNvPr id="12" name="Straight Connector 11"/>
          <p:cNvCxnSpPr/>
          <p:nvPr userDrawn="1"/>
        </p:nvCxnSpPr>
        <p:spPr>
          <a:xfrm>
            <a:off x="0" y="6311899"/>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3" name="Rectangle 12"/>
          <p:cNvSpPr/>
          <p:nvPr userDrawn="1"/>
        </p:nvSpPr>
        <p:spPr>
          <a:xfrm>
            <a:off x="7290707" y="5690507"/>
            <a:ext cx="1330779" cy="1425574"/>
          </a:xfrm>
          <a:prstGeom prst="rect">
            <a:avLst/>
          </a:prstGeom>
          <a:solidFill>
            <a:schemeClr val="accent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2348450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46DDA68-4277-4F53-8049-5D2EF4360011}" type="slidenum">
              <a:rPr lang="en-US" smtClean="0"/>
              <a:t>‹#›</a:t>
            </a:fld>
            <a:endParaRPr lang="en-US"/>
          </a:p>
        </p:txBody>
      </p:sp>
      <p:cxnSp>
        <p:nvCxnSpPr>
          <p:cNvPr id="5" name="Straight Connector 4"/>
          <p:cNvCxnSpPr/>
          <p:nvPr userDrawn="1"/>
        </p:nvCxnSpPr>
        <p:spPr>
          <a:xfrm>
            <a:off x="0" y="6237515"/>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759676336"/>
      </p:ext>
    </p:extLst>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37D2D656-E6CC-4D61-813A-AAF37DD8F272}" type="slidenum">
              <a:rPr lang="en-US" smtClean="0"/>
              <a:t>‹#›</a:t>
            </a:fld>
            <a:endParaRPr lang="en-US"/>
          </a:p>
        </p:txBody>
      </p:sp>
      <p:cxnSp>
        <p:nvCxnSpPr>
          <p:cNvPr id="8" name="Straight Connector 7"/>
          <p:cNvCxnSpPr/>
          <p:nvPr userDrawn="1"/>
        </p:nvCxnSpPr>
        <p:spPr>
          <a:xfrm>
            <a:off x="0" y="6311899"/>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accent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989485643"/>
      </p:ext>
    </p:extLst>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7D2D656-E6CC-4D61-813A-AAF37DD8F272}" type="slidenum">
              <a:rPr lang="en-US" smtClean="0"/>
              <a:t>‹#›</a:t>
            </a:fld>
            <a:endParaRPr lang="en-US"/>
          </a:p>
        </p:txBody>
      </p:sp>
      <p:cxnSp>
        <p:nvCxnSpPr>
          <p:cNvPr id="7" name="Straight Connector 6"/>
          <p:cNvCxnSpPr/>
          <p:nvPr userDrawn="1"/>
        </p:nvCxnSpPr>
        <p:spPr>
          <a:xfrm>
            <a:off x="0" y="6311899"/>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accent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226897963"/>
      </p:ext>
    </p:extLst>
  </p:cSld>
  <p:clrMapOvr>
    <a:masterClrMapping/>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a:p>
        </p:txBody>
      </p:sp>
      <p:cxnSp>
        <p:nvCxnSpPr>
          <p:cNvPr id="10" name="Straight Connector 9"/>
          <p:cNvCxnSpPr/>
          <p:nvPr userDrawn="1"/>
        </p:nvCxnSpPr>
        <p:spPr>
          <a:xfrm>
            <a:off x="0" y="6311899"/>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38934868"/>
      </p:ext>
    </p:extLst>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a:p>
        </p:txBody>
      </p:sp>
      <p:cxnSp>
        <p:nvCxnSpPr>
          <p:cNvPr id="10" name="Straight Connector 9"/>
          <p:cNvCxnSpPr/>
          <p:nvPr userDrawn="1"/>
        </p:nvCxnSpPr>
        <p:spPr>
          <a:xfrm>
            <a:off x="0" y="6311899"/>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581840790"/>
      </p:ext>
    </p:extLst>
  </p:cSld>
  <p:clrMapOvr>
    <a:masterClrMapping/>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1825625"/>
            <a:ext cx="7886700" cy="368209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a:p>
        </p:txBody>
      </p:sp>
      <p:cxnSp>
        <p:nvCxnSpPr>
          <p:cNvPr id="9" name="Straight Connector 8"/>
          <p:cNvCxnSpPr/>
          <p:nvPr userDrawn="1"/>
        </p:nvCxnSpPr>
        <p:spPr>
          <a:xfrm>
            <a:off x="0" y="6311899"/>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7290707" y="5690507"/>
            <a:ext cx="1330779" cy="1425574"/>
          </a:xfrm>
          <a:prstGeom prst="rect">
            <a:avLst/>
          </a:prstGeom>
          <a:solidFill>
            <a:schemeClr val="accent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459521525"/>
      </p:ext>
    </p:extLst>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142592"/>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a:p>
        </p:txBody>
      </p:sp>
      <p:cxnSp>
        <p:nvCxnSpPr>
          <p:cNvPr id="9" name="Straight Connector 8"/>
          <p:cNvCxnSpPr/>
          <p:nvPr userDrawn="1"/>
        </p:nvCxnSpPr>
        <p:spPr>
          <a:xfrm>
            <a:off x="0" y="6311899"/>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7290707" y="5690507"/>
            <a:ext cx="1330779" cy="1425574"/>
          </a:xfrm>
          <a:prstGeom prst="rect">
            <a:avLst/>
          </a:prstGeom>
          <a:solidFill>
            <a:schemeClr val="accent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360559756"/>
      </p:ext>
    </p:extLst>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a:solidFill>
                  <a:schemeClr val="tx1"/>
                </a:solidFill>
                <a:effectLst/>
                <a:latin typeface="Arial" panose="020B0604020202020204" pitchFamily="34" charset="0"/>
                <a:ea typeface="+mn-ea"/>
                <a:cs typeface="Arial" panose="020B0604020202020204" pitchFamily="34" charset="0"/>
              </a:rPr>
              <a:t>Maine State Housing Authority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or treatment in its programs and activities. In employment,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national origin, ancestry, age, physical or mental disability or genetic information.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will provide appropriate</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will also provide this document in alternative formats upon sufficient notice.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a:t>Questions</a:t>
            </a:r>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Email</a:t>
            </a:r>
          </a:p>
        </p:txBody>
      </p:sp>
    </p:spTree>
    <p:extLst>
      <p:ext uri="{BB962C8B-B14F-4D97-AF65-F5344CB8AC3E}">
        <p14:creationId xmlns:p14="http://schemas.microsoft.com/office/powerpoint/2010/main" val="24042442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346DDA68-4277-4F53-8049-5D2EF4360011}" type="slidenum">
              <a:rPr lang="en-US" smtClean="0"/>
              <a:t>‹#›</a:t>
            </a:fld>
            <a:endParaRPr lang="en-US"/>
          </a:p>
        </p:txBody>
      </p:sp>
      <p:cxnSp>
        <p:nvCxnSpPr>
          <p:cNvPr id="8" name="Straight Connector 7"/>
          <p:cNvCxnSpPr/>
          <p:nvPr userDrawn="1"/>
        </p:nvCxnSpPr>
        <p:spPr>
          <a:xfrm>
            <a:off x="0" y="6237515"/>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4390360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346DDA68-4277-4F53-8049-5D2EF4360011}" type="slidenum">
              <a:rPr lang="en-US" smtClean="0"/>
              <a:t>‹#›</a:t>
            </a:fld>
            <a:endParaRPr lang="en-US"/>
          </a:p>
        </p:txBody>
      </p:sp>
      <p:cxnSp>
        <p:nvCxnSpPr>
          <p:cNvPr id="8" name="Straight Connector 7"/>
          <p:cNvCxnSpPr/>
          <p:nvPr userDrawn="1"/>
        </p:nvCxnSpPr>
        <p:spPr>
          <a:xfrm>
            <a:off x="0" y="6237515"/>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207126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8" name="Straight Connector 7"/>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40036632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628650" y="1825625"/>
            <a:ext cx="7886700" cy="3908085"/>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346DDA68-4277-4F53-8049-5D2EF4360011}" type="slidenum">
              <a:rPr lang="en-US" smtClean="0"/>
              <a:t>‹#›</a:t>
            </a:fld>
            <a:endParaRPr lang="en-US"/>
          </a:p>
        </p:txBody>
      </p:sp>
      <p:cxnSp>
        <p:nvCxnSpPr>
          <p:cNvPr id="7" name="Straight Connector 6"/>
          <p:cNvCxnSpPr/>
          <p:nvPr userDrawn="1"/>
        </p:nvCxnSpPr>
        <p:spPr>
          <a:xfrm>
            <a:off x="0" y="6237515"/>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312781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47783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346DDA68-4277-4F53-8049-5D2EF4360011}" type="slidenum">
              <a:rPr lang="en-US" smtClean="0"/>
              <a:t>‹#›</a:t>
            </a:fld>
            <a:endParaRPr lang="en-US"/>
          </a:p>
        </p:txBody>
      </p:sp>
      <p:cxnSp>
        <p:nvCxnSpPr>
          <p:cNvPr id="7" name="Straight Connector 6"/>
          <p:cNvCxnSpPr/>
          <p:nvPr userDrawn="1"/>
        </p:nvCxnSpPr>
        <p:spPr>
          <a:xfrm>
            <a:off x="0" y="6237515"/>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41727268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a:solidFill>
                  <a:schemeClr val="tx1"/>
                </a:solidFill>
                <a:effectLst/>
                <a:latin typeface="Arial" panose="020B0604020202020204" pitchFamily="34" charset="0"/>
                <a:ea typeface="+mn-ea"/>
                <a:cs typeface="Arial" panose="020B0604020202020204" pitchFamily="34" charset="0"/>
              </a:rPr>
              <a:t>Maine State Housing Authority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or treatment in its programs and activities. In employment,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national origin, ancestry, age, physical or mental disability or genetic information.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will provide appropriate</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will also provide this document in alternative formats upon sufficient notice.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a:t>Questions</a:t>
            </a:r>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Email</a:t>
            </a:r>
          </a:p>
        </p:txBody>
      </p:sp>
    </p:spTree>
    <p:extLst>
      <p:ext uri="{BB962C8B-B14F-4D97-AF65-F5344CB8AC3E}">
        <p14:creationId xmlns:p14="http://schemas.microsoft.com/office/powerpoint/2010/main" val="252640390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9" name="Straight Connector 8"/>
          <p:cNvCxnSpPr/>
          <p:nvPr userDrawn="1"/>
        </p:nvCxnSpPr>
        <p:spPr>
          <a:xfrm>
            <a:off x="0" y="5853794"/>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D2FDD685-0178-4CDC-BE0F-FDF6C0ACD5A7}" type="slidenum">
              <a:rPr lang="en-US" smtClean="0"/>
              <a:t>‹#›</a:t>
            </a:fld>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72636" y="5416985"/>
            <a:ext cx="4798723" cy="804672"/>
          </a:xfrm>
          <a:prstGeom prst="rect">
            <a:avLst/>
          </a:prstGeom>
        </p:spPr>
      </p:pic>
      <p:sp>
        <p:nvSpPr>
          <p:cNvPr id="10" name="Title 1"/>
          <p:cNvSpPr>
            <a:spLocks noGrp="1"/>
          </p:cNvSpPr>
          <p:nvPr>
            <p:ph type="ctrTitle"/>
          </p:nvPr>
        </p:nvSpPr>
        <p:spPr>
          <a:xfrm>
            <a:off x="685800" y="1122363"/>
            <a:ext cx="7772400" cy="2387600"/>
          </a:xfrm>
        </p:spPr>
        <p:txBody>
          <a:bodyPr anchor="b"/>
          <a:lstStyle>
            <a:lvl1pPr algn="ctr">
              <a:defRPr sz="6000"/>
            </a:lvl1pPr>
          </a:lstStyle>
          <a:p>
            <a:r>
              <a:rPr lang="en-US" dirty="0"/>
              <a:t>Click to edit Master title style</a:t>
            </a:r>
          </a:p>
        </p:txBody>
      </p:sp>
      <p:sp>
        <p:nvSpPr>
          <p:cNvPr id="11"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2"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8"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19"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Date</a:t>
            </a:r>
          </a:p>
        </p:txBody>
      </p:sp>
    </p:spTree>
    <p:extLst>
      <p:ext uri="{BB962C8B-B14F-4D97-AF65-F5344CB8AC3E}">
        <p14:creationId xmlns:p14="http://schemas.microsoft.com/office/powerpoint/2010/main" val="731540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D2FDD685-0178-4CDC-BE0F-FDF6C0ACD5A7}" type="slidenum">
              <a:rPr lang="en-US" smtClean="0"/>
              <a:t>‹#›</a:t>
            </a:fld>
            <a:endParaRPr lang="en-US"/>
          </a:p>
        </p:txBody>
      </p:sp>
      <p:cxnSp>
        <p:nvCxnSpPr>
          <p:cNvPr id="7" name="Straight Connector 6"/>
          <p:cNvCxnSpPr/>
          <p:nvPr userDrawn="1"/>
        </p:nvCxnSpPr>
        <p:spPr>
          <a:xfrm>
            <a:off x="0" y="6253844"/>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75808653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D2FDD685-0178-4CDC-BE0F-FDF6C0ACD5A7}" type="slidenum">
              <a:rPr lang="en-US" smtClean="0"/>
              <a:t>‹#›</a:t>
            </a:fld>
            <a:endParaRPr lang="en-US"/>
          </a:p>
        </p:txBody>
      </p:sp>
      <p:cxnSp>
        <p:nvCxnSpPr>
          <p:cNvPr id="8" name="Straight Connector 7"/>
          <p:cNvCxnSpPr/>
          <p:nvPr userDrawn="1"/>
        </p:nvCxnSpPr>
        <p:spPr>
          <a:xfrm>
            <a:off x="0" y="6253844"/>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93132554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D2FDD685-0178-4CDC-BE0F-FDF6C0ACD5A7}" type="slidenum">
              <a:rPr lang="en-US" smtClean="0"/>
              <a:t>‹#›</a:t>
            </a:fld>
            <a:endParaRPr lang="en-US"/>
          </a:p>
        </p:txBody>
      </p:sp>
      <p:cxnSp>
        <p:nvCxnSpPr>
          <p:cNvPr id="10" name="Straight Connector 9"/>
          <p:cNvCxnSpPr/>
          <p:nvPr userDrawn="1"/>
        </p:nvCxnSpPr>
        <p:spPr>
          <a:xfrm>
            <a:off x="0" y="6253844"/>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96043130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D2FDD685-0178-4CDC-BE0F-FDF6C0ACD5A7}" type="slidenum">
              <a:rPr lang="en-US" smtClean="0"/>
              <a:t>‹#›</a:t>
            </a:fld>
            <a:endParaRPr lang="en-US"/>
          </a:p>
        </p:txBody>
      </p:sp>
      <p:cxnSp>
        <p:nvCxnSpPr>
          <p:cNvPr id="6" name="Straight Connector 5"/>
          <p:cNvCxnSpPr/>
          <p:nvPr userDrawn="1"/>
        </p:nvCxnSpPr>
        <p:spPr>
          <a:xfrm>
            <a:off x="0" y="6253844"/>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74840234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2FDD685-0178-4CDC-BE0F-FDF6C0ACD5A7}" type="slidenum">
              <a:rPr lang="en-US" smtClean="0"/>
              <a:t>‹#›</a:t>
            </a:fld>
            <a:endParaRPr lang="en-US"/>
          </a:p>
        </p:txBody>
      </p:sp>
      <p:cxnSp>
        <p:nvCxnSpPr>
          <p:cNvPr id="5" name="Straight Connector 4"/>
          <p:cNvCxnSpPr/>
          <p:nvPr userDrawn="1"/>
        </p:nvCxnSpPr>
        <p:spPr>
          <a:xfrm>
            <a:off x="0" y="6253844"/>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84168043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D2FDD685-0178-4CDC-BE0F-FDF6C0ACD5A7}" type="slidenum">
              <a:rPr lang="en-US" smtClean="0"/>
              <a:t>‹#›</a:t>
            </a:fld>
            <a:endParaRPr lang="en-US"/>
          </a:p>
        </p:txBody>
      </p:sp>
      <p:cxnSp>
        <p:nvCxnSpPr>
          <p:cNvPr id="8" name="Straight Connector 7"/>
          <p:cNvCxnSpPr/>
          <p:nvPr userDrawn="1"/>
        </p:nvCxnSpPr>
        <p:spPr>
          <a:xfrm>
            <a:off x="0" y="6253844"/>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914111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04776043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D2FDD685-0178-4CDC-BE0F-FDF6C0ACD5A7}" type="slidenum">
              <a:rPr lang="en-US" smtClean="0"/>
              <a:t>‹#›</a:t>
            </a:fld>
            <a:endParaRPr lang="en-US"/>
          </a:p>
        </p:txBody>
      </p:sp>
      <p:cxnSp>
        <p:nvCxnSpPr>
          <p:cNvPr id="8" name="Straight Connector 7"/>
          <p:cNvCxnSpPr/>
          <p:nvPr userDrawn="1"/>
        </p:nvCxnSpPr>
        <p:spPr>
          <a:xfrm>
            <a:off x="0" y="6253844"/>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30689702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628650" y="1825625"/>
            <a:ext cx="7886700" cy="390808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D2FDD685-0178-4CDC-BE0F-FDF6C0ACD5A7}" type="slidenum">
              <a:rPr lang="en-US" smtClean="0"/>
              <a:t>‹#›</a:t>
            </a:fld>
            <a:endParaRPr lang="en-US"/>
          </a:p>
        </p:txBody>
      </p:sp>
      <p:cxnSp>
        <p:nvCxnSpPr>
          <p:cNvPr id="7" name="Straight Connector 6"/>
          <p:cNvCxnSpPr/>
          <p:nvPr userDrawn="1"/>
        </p:nvCxnSpPr>
        <p:spPr>
          <a:xfrm>
            <a:off x="0" y="6253844"/>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55266819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0641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D2FDD685-0178-4CDC-BE0F-FDF6C0ACD5A7}" type="slidenum">
              <a:rPr lang="en-US" smtClean="0"/>
              <a:t>‹#›</a:t>
            </a:fld>
            <a:endParaRPr lang="en-US"/>
          </a:p>
        </p:txBody>
      </p:sp>
      <p:cxnSp>
        <p:nvCxnSpPr>
          <p:cNvPr id="7" name="Straight Connector 6"/>
          <p:cNvCxnSpPr/>
          <p:nvPr userDrawn="1"/>
        </p:nvCxnSpPr>
        <p:spPr>
          <a:xfrm>
            <a:off x="0" y="617696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421507678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3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a:solidFill>
                  <a:schemeClr val="tx1"/>
                </a:solidFill>
                <a:effectLst/>
                <a:latin typeface="Arial" panose="020B0604020202020204" pitchFamily="34" charset="0"/>
                <a:ea typeface="+mn-ea"/>
                <a:cs typeface="Arial" panose="020B0604020202020204" pitchFamily="34" charset="0"/>
              </a:rPr>
              <a:t>Maine State Housing Authority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or treatment in its programs and activities. In employment,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national origin, ancestry, age, physical or mental disability or genetic information.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will provide appropriate</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will also provide this document in alternative formats upon sufficient notice.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a:t>Questions</a:t>
            </a:r>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Email</a:t>
            </a:r>
          </a:p>
        </p:txBody>
      </p:sp>
    </p:spTree>
    <p:extLst>
      <p:ext uri="{BB962C8B-B14F-4D97-AF65-F5344CB8AC3E}">
        <p14:creationId xmlns:p14="http://schemas.microsoft.com/office/powerpoint/2010/main" val="270140664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10" name="Straight Connector 9"/>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62772" y="5748366"/>
            <a:ext cx="4818453" cy="807980"/>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a:t>Click to edit Master title style</a:t>
            </a:r>
          </a:p>
        </p:txBody>
      </p:sp>
      <p:sp>
        <p:nvSpPr>
          <p:cNvPr id="15"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6"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7"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18"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Date</a:t>
            </a:r>
          </a:p>
        </p:txBody>
      </p:sp>
    </p:spTree>
    <p:extLst>
      <p:ext uri="{BB962C8B-B14F-4D97-AF65-F5344CB8AC3E}">
        <p14:creationId xmlns:p14="http://schemas.microsoft.com/office/powerpoint/2010/main" val="373066862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8" name="Straight Connector 7"/>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63770997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98646775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993C7B44-8E76-4112-AF81-173C15839EC8}" type="slidenum">
              <a:rPr lang="en-US" smtClean="0"/>
              <a:t>‹#›</a:t>
            </a:fld>
            <a:endParaRPr lang="en-US"/>
          </a:p>
        </p:txBody>
      </p:sp>
      <p:cxnSp>
        <p:nvCxnSpPr>
          <p:cNvPr id="10" name="Straight Connector 9"/>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66041709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993C7B44-8E76-4112-AF81-173C15839EC8}" type="slidenum">
              <a:rPr lang="en-US" smtClean="0"/>
              <a:t>‹#›</a:t>
            </a:fld>
            <a:endParaRPr lang="en-US"/>
          </a:p>
        </p:txBody>
      </p:sp>
      <p:cxnSp>
        <p:nvCxnSpPr>
          <p:cNvPr id="6" name="Straight Connector 5"/>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85510950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93C7B44-8E76-4112-AF81-173C15839EC8}" type="slidenum">
              <a:rPr lang="en-US" smtClean="0"/>
              <a:t>‹#›</a:t>
            </a:fld>
            <a:endParaRPr lang="en-US"/>
          </a:p>
        </p:txBody>
      </p:sp>
      <p:cxnSp>
        <p:nvCxnSpPr>
          <p:cNvPr id="5" name="Straight Connector 4"/>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3537967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993C7B44-8E76-4112-AF81-173C15839EC8}" type="slidenum">
              <a:rPr lang="en-US" smtClean="0"/>
              <a:t>‹#›</a:t>
            </a:fld>
            <a:endParaRPr lang="en-US"/>
          </a:p>
        </p:txBody>
      </p:sp>
      <p:cxnSp>
        <p:nvCxnSpPr>
          <p:cNvPr id="10" name="Straight Connector 9"/>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33888557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12772579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38945580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1825625"/>
            <a:ext cx="7886700" cy="367710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cxnSp>
        <p:nvCxnSpPr>
          <p:cNvPr id="7" name="Straight Connector 6"/>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357130018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33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cxnSp>
        <p:nvCxnSpPr>
          <p:cNvPr id="7" name="Straight Connector 6"/>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4871449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5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a:solidFill>
                  <a:schemeClr val="tx1"/>
                </a:solidFill>
                <a:effectLst/>
                <a:latin typeface="Arial" panose="020B0604020202020204" pitchFamily="34" charset="0"/>
                <a:ea typeface="+mn-ea"/>
                <a:cs typeface="Arial" panose="020B0604020202020204" pitchFamily="34" charset="0"/>
              </a:rPr>
              <a:t>Maine State Housing Authority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or treatment in its programs and activities. In employment,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national origin, ancestry, age, physical or mental disability or genetic information.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will provide appropriate</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will also provide this document in alternative formats upon sufficient notice.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a:t>Questions</a:t>
            </a:r>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Email</a:t>
            </a:r>
          </a:p>
        </p:txBody>
      </p:sp>
    </p:spTree>
    <p:extLst>
      <p:ext uri="{BB962C8B-B14F-4D97-AF65-F5344CB8AC3E}">
        <p14:creationId xmlns:p14="http://schemas.microsoft.com/office/powerpoint/2010/main" val="124780929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10" name="Straight Connector 9"/>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62772" y="5748366"/>
            <a:ext cx="4818453" cy="807980"/>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a:t>Click to edit Master title style</a:t>
            </a:r>
          </a:p>
        </p:txBody>
      </p:sp>
      <p:sp>
        <p:nvSpPr>
          <p:cNvPr id="15"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6"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7"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18"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Date</a:t>
            </a:r>
          </a:p>
        </p:txBody>
      </p:sp>
    </p:spTree>
    <p:extLst>
      <p:ext uri="{BB962C8B-B14F-4D97-AF65-F5344CB8AC3E}">
        <p14:creationId xmlns:p14="http://schemas.microsoft.com/office/powerpoint/2010/main" val="20351008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8" name="Straight Connector 7"/>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45591414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132105126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993C7B44-8E76-4112-AF81-173C15839EC8}" type="slidenum">
              <a:rPr lang="en-US" smtClean="0"/>
              <a:t>‹#›</a:t>
            </a:fld>
            <a:endParaRPr lang="en-US"/>
          </a:p>
        </p:txBody>
      </p:sp>
      <p:cxnSp>
        <p:nvCxnSpPr>
          <p:cNvPr id="10" name="Straight Connector 9"/>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215994348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993C7B44-8E76-4112-AF81-173C15839EC8}" type="slidenum">
              <a:rPr lang="en-US" smtClean="0"/>
              <a:t>‹#›</a:t>
            </a:fld>
            <a:endParaRPr lang="en-US"/>
          </a:p>
        </p:txBody>
      </p:sp>
      <p:cxnSp>
        <p:nvCxnSpPr>
          <p:cNvPr id="6" name="Straight Connector 5"/>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1367851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993C7B44-8E76-4112-AF81-173C15839EC8}" type="slidenum">
              <a:rPr lang="en-US" smtClean="0"/>
              <a:t>‹#›</a:t>
            </a:fld>
            <a:endParaRPr lang="en-US"/>
          </a:p>
        </p:txBody>
      </p:sp>
      <p:cxnSp>
        <p:nvCxnSpPr>
          <p:cNvPr id="6" name="Straight Connector 5"/>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34724423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93C7B44-8E76-4112-AF81-173C15839EC8}" type="slidenum">
              <a:rPr lang="en-US" smtClean="0"/>
              <a:t>‹#›</a:t>
            </a:fld>
            <a:endParaRPr lang="en-US"/>
          </a:p>
        </p:txBody>
      </p:sp>
      <p:cxnSp>
        <p:nvCxnSpPr>
          <p:cNvPr id="5" name="Straight Connector 4"/>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146247162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9499397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185704355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1825625"/>
            <a:ext cx="7886700" cy="367710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cxnSp>
        <p:nvCxnSpPr>
          <p:cNvPr id="7" name="Straight Connector 6"/>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07289059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33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cxnSp>
        <p:nvCxnSpPr>
          <p:cNvPr id="7" name="Straight Connector 6"/>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61226709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5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a:solidFill>
                  <a:schemeClr val="tx1"/>
                </a:solidFill>
                <a:effectLst/>
                <a:latin typeface="Arial" panose="020B0604020202020204" pitchFamily="34" charset="0"/>
                <a:ea typeface="+mn-ea"/>
                <a:cs typeface="Arial" panose="020B0604020202020204" pitchFamily="34" charset="0"/>
              </a:rPr>
              <a:t>Maine State Housing Authority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or treatment in its programs and activities. In employment,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national origin, ancestry, age, physical or mental disability or genetic information.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will provide appropriate</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will also provide this document in alternative formats upon sufficient notice.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a:t>Questions</a:t>
            </a:r>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Email</a:t>
            </a:r>
          </a:p>
        </p:txBody>
      </p:sp>
    </p:spTree>
    <p:extLst>
      <p:ext uri="{BB962C8B-B14F-4D97-AF65-F5344CB8AC3E}">
        <p14:creationId xmlns:p14="http://schemas.microsoft.com/office/powerpoint/2010/main" val="332029331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10" name="Straight Connector 9"/>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62772" y="5748366"/>
            <a:ext cx="4818453" cy="807980"/>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a:t>Click to edit Master title style</a:t>
            </a:r>
          </a:p>
        </p:txBody>
      </p:sp>
      <p:sp>
        <p:nvSpPr>
          <p:cNvPr id="15"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6"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7"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18"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Date</a:t>
            </a:r>
          </a:p>
        </p:txBody>
      </p:sp>
    </p:spTree>
    <p:extLst>
      <p:ext uri="{BB962C8B-B14F-4D97-AF65-F5344CB8AC3E}">
        <p14:creationId xmlns:p14="http://schemas.microsoft.com/office/powerpoint/2010/main" val="408744953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8" name="Straight Connector 7"/>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225328169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19439735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993C7B44-8E76-4112-AF81-173C15839EC8}" type="slidenum">
              <a:rPr lang="en-US" smtClean="0"/>
              <a:t>‹#›</a:t>
            </a:fld>
            <a:endParaRPr lang="en-US"/>
          </a:p>
        </p:txBody>
      </p:sp>
      <p:cxnSp>
        <p:nvCxnSpPr>
          <p:cNvPr id="10" name="Straight Connector 9"/>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616214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93C7B44-8E76-4112-AF81-173C15839EC8}" type="slidenum">
              <a:rPr lang="en-US" smtClean="0"/>
              <a:t>‹#›</a:t>
            </a:fld>
            <a:endParaRPr lang="en-US"/>
          </a:p>
        </p:txBody>
      </p:sp>
      <p:cxnSp>
        <p:nvCxnSpPr>
          <p:cNvPr id="5" name="Straight Connector 4"/>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49031377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993C7B44-8E76-4112-AF81-173C15839EC8}" type="slidenum">
              <a:rPr lang="en-US" smtClean="0"/>
              <a:t>‹#›</a:t>
            </a:fld>
            <a:endParaRPr lang="en-US"/>
          </a:p>
        </p:txBody>
      </p:sp>
      <p:cxnSp>
        <p:nvCxnSpPr>
          <p:cNvPr id="6" name="Straight Connector 5"/>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61754865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93C7B44-8E76-4112-AF81-173C15839EC8}" type="slidenum">
              <a:rPr lang="en-US" smtClean="0"/>
              <a:t>‹#›</a:t>
            </a:fld>
            <a:endParaRPr lang="en-US"/>
          </a:p>
        </p:txBody>
      </p:sp>
      <p:cxnSp>
        <p:nvCxnSpPr>
          <p:cNvPr id="5" name="Straight Connector 4"/>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2480104051"/>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61947585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71172062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1825625"/>
            <a:ext cx="7886700" cy="367710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cxnSp>
        <p:nvCxnSpPr>
          <p:cNvPr id="7" name="Straight Connector 6"/>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199054248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33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cxnSp>
        <p:nvCxnSpPr>
          <p:cNvPr id="7" name="Straight Connector 6"/>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53721697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5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a:solidFill>
                  <a:schemeClr val="tx1"/>
                </a:solidFill>
                <a:effectLst/>
                <a:latin typeface="Arial" panose="020B0604020202020204" pitchFamily="34" charset="0"/>
                <a:ea typeface="+mn-ea"/>
                <a:cs typeface="Arial" panose="020B0604020202020204" pitchFamily="34" charset="0"/>
              </a:rPr>
              <a:t>Maine State Housing Authority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or treatment in its programs and activities. In employment,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national origin, ancestry, age, physical or mental disability or genetic information.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will provide appropriate</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will also provide this document in alternative formats upon sufficient notice.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a:t>Questions</a:t>
            </a:r>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Email</a:t>
            </a:r>
          </a:p>
        </p:txBody>
      </p:sp>
    </p:spTree>
    <p:extLst>
      <p:ext uri="{BB962C8B-B14F-4D97-AF65-F5344CB8AC3E}">
        <p14:creationId xmlns:p14="http://schemas.microsoft.com/office/powerpoint/2010/main" val="2644466435"/>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10" name="Straight Connector 9"/>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62772" y="5748366"/>
            <a:ext cx="4818453" cy="807980"/>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a:t>Click to edit Master title style</a:t>
            </a:r>
          </a:p>
        </p:txBody>
      </p:sp>
      <p:sp>
        <p:nvSpPr>
          <p:cNvPr id="15"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6"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7"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18"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Date</a:t>
            </a:r>
          </a:p>
        </p:txBody>
      </p:sp>
    </p:spTree>
    <p:extLst>
      <p:ext uri="{BB962C8B-B14F-4D97-AF65-F5344CB8AC3E}">
        <p14:creationId xmlns:p14="http://schemas.microsoft.com/office/powerpoint/2010/main" val="2824560892"/>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8" name="Straight Connector 7"/>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5159936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627735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663099737"/>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993C7B44-8E76-4112-AF81-173C15839EC8}" type="slidenum">
              <a:rPr lang="en-US" smtClean="0"/>
              <a:t>‹#›</a:t>
            </a:fld>
            <a:endParaRPr lang="en-US"/>
          </a:p>
        </p:txBody>
      </p:sp>
      <p:cxnSp>
        <p:nvCxnSpPr>
          <p:cNvPr id="10" name="Straight Connector 9"/>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1592690903"/>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993C7B44-8E76-4112-AF81-173C15839EC8}" type="slidenum">
              <a:rPr lang="en-US" smtClean="0"/>
              <a:t>‹#›</a:t>
            </a:fld>
            <a:endParaRPr lang="en-US"/>
          </a:p>
        </p:txBody>
      </p:sp>
      <p:cxnSp>
        <p:nvCxnSpPr>
          <p:cNvPr id="6" name="Straight Connector 5"/>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226816800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93C7B44-8E76-4112-AF81-173C15839EC8}" type="slidenum">
              <a:rPr lang="en-US" smtClean="0"/>
              <a:t>‹#›</a:t>
            </a:fld>
            <a:endParaRPr lang="en-US"/>
          </a:p>
        </p:txBody>
      </p:sp>
      <p:cxnSp>
        <p:nvCxnSpPr>
          <p:cNvPr id="5" name="Straight Connector 4"/>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294611328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805712026"/>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2380189621"/>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1825625"/>
            <a:ext cx="7886700" cy="367710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cxnSp>
        <p:nvCxnSpPr>
          <p:cNvPr id="7" name="Straight Connector 6"/>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2768042927"/>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33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cxnSp>
        <p:nvCxnSpPr>
          <p:cNvPr id="7" name="Straight Connector 6"/>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1515844458"/>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5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a:solidFill>
                  <a:schemeClr val="tx1"/>
                </a:solidFill>
                <a:effectLst/>
                <a:latin typeface="Arial" panose="020B0604020202020204" pitchFamily="34" charset="0"/>
                <a:ea typeface="+mn-ea"/>
                <a:cs typeface="Arial" panose="020B0604020202020204" pitchFamily="34" charset="0"/>
              </a:rPr>
              <a:t>Maine State Housing Authority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or treatment in its programs and activities. In employment,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national origin, ancestry, age, physical or mental disability or genetic information.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will provide appropriate</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will also provide this document in alternative formats upon sufficient notice.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a:t>Questions</a:t>
            </a:r>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Email</a:t>
            </a:r>
          </a:p>
        </p:txBody>
      </p:sp>
    </p:spTree>
    <p:extLst>
      <p:ext uri="{BB962C8B-B14F-4D97-AF65-F5344CB8AC3E}">
        <p14:creationId xmlns:p14="http://schemas.microsoft.com/office/powerpoint/2010/main" val="279102281"/>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10" name="Straight Connector 9"/>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62772" y="5748366"/>
            <a:ext cx="4818453" cy="807980"/>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a:t>Click to edit Master title style</a:t>
            </a:r>
          </a:p>
        </p:txBody>
      </p:sp>
      <p:sp>
        <p:nvSpPr>
          <p:cNvPr id="15"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6"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7"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18"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Date</a:t>
            </a:r>
          </a:p>
        </p:txBody>
      </p:sp>
    </p:spTree>
    <p:extLst>
      <p:ext uri="{BB962C8B-B14F-4D97-AF65-F5344CB8AC3E}">
        <p14:creationId xmlns:p14="http://schemas.microsoft.com/office/powerpoint/2010/main" val="2874044712"/>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8" name="Straight Connector 7"/>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705428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552391501"/>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634068734"/>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993C7B44-8E76-4112-AF81-173C15839EC8}" type="slidenum">
              <a:rPr lang="en-US" smtClean="0"/>
              <a:t>‹#›</a:t>
            </a:fld>
            <a:endParaRPr lang="en-US"/>
          </a:p>
        </p:txBody>
      </p:sp>
      <p:cxnSp>
        <p:nvCxnSpPr>
          <p:cNvPr id="10" name="Straight Connector 9"/>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819251101"/>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993C7B44-8E76-4112-AF81-173C15839EC8}" type="slidenum">
              <a:rPr lang="en-US" smtClean="0"/>
              <a:t>‹#›</a:t>
            </a:fld>
            <a:endParaRPr lang="en-US"/>
          </a:p>
        </p:txBody>
      </p:sp>
      <p:cxnSp>
        <p:nvCxnSpPr>
          <p:cNvPr id="6" name="Straight Connector 5"/>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2138764244"/>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93C7B44-8E76-4112-AF81-173C15839EC8}" type="slidenum">
              <a:rPr lang="en-US" smtClean="0"/>
              <a:t>‹#›</a:t>
            </a:fld>
            <a:endParaRPr lang="en-US"/>
          </a:p>
        </p:txBody>
      </p:sp>
      <p:cxnSp>
        <p:nvCxnSpPr>
          <p:cNvPr id="5" name="Straight Connector 4"/>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822009952"/>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141498540"/>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4030293400"/>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1825625"/>
            <a:ext cx="7886700" cy="367710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cxnSp>
        <p:nvCxnSpPr>
          <p:cNvPr id="7" name="Straight Connector 6"/>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1299170281"/>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33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cxnSp>
        <p:nvCxnSpPr>
          <p:cNvPr id="7" name="Straight Connector 6"/>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2787521601"/>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5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a:solidFill>
                  <a:schemeClr val="tx1"/>
                </a:solidFill>
                <a:effectLst/>
                <a:latin typeface="Arial" panose="020B0604020202020204" pitchFamily="34" charset="0"/>
                <a:ea typeface="+mn-ea"/>
                <a:cs typeface="Arial" panose="020B0604020202020204" pitchFamily="34" charset="0"/>
              </a:rPr>
              <a:t>Maine State Housing Authority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or treatment in its programs and activities. In employment,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national origin, ancestry, age, physical or mental disability or genetic information.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will provide appropriate</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will also provide this document in alternative formats upon sufficient notice.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a:t>Questions</a:t>
            </a:r>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Email</a:t>
            </a:r>
          </a:p>
        </p:txBody>
      </p:sp>
    </p:spTree>
    <p:extLst>
      <p:ext uri="{BB962C8B-B14F-4D97-AF65-F5344CB8AC3E}">
        <p14:creationId xmlns:p14="http://schemas.microsoft.com/office/powerpoint/2010/main" val="1489636898"/>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27270" y="5641522"/>
            <a:ext cx="5489459" cy="920498"/>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a:t>Click to edit Master title style</a:t>
            </a:r>
          </a:p>
        </p:txBody>
      </p:sp>
      <p:sp>
        <p:nvSpPr>
          <p:cNvPr id="13"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4"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5"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16"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Date</a:t>
            </a:r>
          </a:p>
        </p:txBody>
      </p:sp>
    </p:spTree>
    <p:extLst>
      <p:ext uri="{BB962C8B-B14F-4D97-AF65-F5344CB8AC3E}">
        <p14:creationId xmlns:p14="http://schemas.microsoft.com/office/powerpoint/2010/main" val="2246167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1825625"/>
            <a:ext cx="7886700" cy="367710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cxnSp>
        <p:nvCxnSpPr>
          <p:cNvPr id="7" name="Straight Connector 6"/>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970875261"/>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7A72D192-844B-4ECA-A687-7A66FE0BFAFA}" type="slidenum">
              <a:rPr lang="en-US" smtClean="0"/>
              <a:t>‹#›</a:t>
            </a:fld>
            <a:endParaRPr lang="en-US"/>
          </a:p>
        </p:txBody>
      </p:sp>
      <p:cxnSp>
        <p:nvCxnSpPr>
          <p:cNvPr id="7" name="Straight Connector 6"/>
          <p:cNvCxnSpPr/>
          <p:nvPr userDrawn="1"/>
        </p:nvCxnSpPr>
        <p:spPr>
          <a:xfrm>
            <a:off x="0" y="6316436"/>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120265469"/>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a:p>
        </p:txBody>
      </p:sp>
      <p:cxnSp>
        <p:nvCxnSpPr>
          <p:cNvPr id="8" name="Straight Connector 7"/>
          <p:cNvCxnSpPr/>
          <p:nvPr userDrawn="1"/>
        </p:nvCxnSpPr>
        <p:spPr>
          <a:xfrm>
            <a:off x="0" y="6316436"/>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906040939"/>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7A72D192-844B-4ECA-A687-7A66FE0BFAFA}" type="slidenum">
              <a:rPr lang="en-US" smtClean="0"/>
              <a:t>‹#›</a:t>
            </a:fld>
            <a:endParaRPr lang="en-US"/>
          </a:p>
        </p:txBody>
      </p:sp>
      <p:cxnSp>
        <p:nvCxnSpPr>
          <p:cNvPr id="10" name="Straight Connector 9"/>
          <p:cNvCxnSpPr/>
          <p:nvPr userDrawn="1"/>
        </p:nvCxnSpPr>
        <p:spPr>
          <a:xfrm>
            <a:off x="0" y="6316436"/>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tx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256322775"/>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7A72D192-844B-4ECA-A687-7A66FE0BFAFA}" type="slidenum">
              <a:rPr lang="en-US" smtClean="0"/>
              <a:t>‹#›</a:t>
            </a:fld>
            <a:endParaRPr lang="en-US"/>
          </a:p>
        </p:txBody>
      </p:sp>
      <p:cxnSp>
        <p:nvCxnSpPr>
          <p:cNvPr id="6" name="Straight Connector 5"/>
          <p:cNvCxnSpPr/>
          <p:nvPr userDrawn="1"/>
        </p:nvCxnSpPr>
        <p:spPr>
          <a:xfrm>
            <a:off x="0" y="6316436"/>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7" name="Rectangle 6"/>
          <p:cNvSpPr/>
          <p:nvPr userDrawn="1"/>
        </p:nvSpPr>
        <p:spPr>
          <a:xfrm>
            <a:off x="7290707" y="5690507"/>
            <a:ext cx="1330779" cy="1425574"/>
          </a:xfrm>
          <a:prstGeom prst="rect">
            <a:avLst/>
          </a:prstGeom>
          <a:solidFill>
            <a:schemeClr val="tx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50007703"/>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A72D192-844B-4ECA-A687-7A66FE0BFAFA}" type="slidenum">
              <a:rPr lang="en-US" smtClean="0"/>
              <a:t>‹#›</a:t>
            </a:fld>
            <a:endParaRPr lang="en-US"/>
          </a:p>
        </p:txBody>
      </p:sp>
      <p:cxnSp>
        <p:nvCxnSpPr>
          <p:cNvPr id="5" name="Straight Connector 4"/>
          <p:cNvCxnSpPr/>
          <p:nvPr userDrawn="1"/>
        </p:nvCxnSpPr>
        <p:spPr>
          <a:xfrm>
            <a:off x="0" y="6316436"/>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6" name="Rectangle 5"/>
          <p:cNvSpPr/>
          <p:nvPr userDrawn="1"/>
        </p:nvSpPr>
        <p:spPr>
          <a:xfrm>
            <a:off x="7290707" y="5690507"/>
            <a:ext cx="1330779" cy="1425574"/>
          </a:xfrm>
          <a:prstGeom prst="rect">
            <a:avLst/>
          </a:prstGeom>
          <a:solidFill>
            <a:schemeClr val="tx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923695420"/>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a:p>
        </p:txBody>
      </p:sp>
      <p:cxnSp>
        <p:nvCxnSpPr>
          <p:cNvPr id="8" name="Straight Connector 7"/>
          <p:cNvCxnSpPr/>
          <p:nvPr userDrawn="1"/>
        </p:nvCxnSpPr>
        <p:spPr>
          <a:xfrm>
            <a:off x="0" y="6316436"/>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931622581"/>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a:p>
        </p:txBody>
      </p:sp>
      <p:cxnSp>
        <p:nvCxnSpPr>
          <p:cNvPr id="8" name="Straight Connector 7"/>
          <p:cNvCxnSpPr/>
          <p:nvPr userDrawn="1"/>
        </p:nvCxnSpPr>
        <p:spPr>
          <a:xfrm>
            <a:off x="0" y="6316436"/>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866045157"/>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628650" y="1825625"/>
            <a:ext cx="7886700" cy="368209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628650" y="6329136"/>
            <a:ext cx="2057400" cy="365125"/>
          </a:xfrm>
        </p:spPr>
        <p:txBody>
          <a:bodyPr/>
          <a:lstStyle/>
          <a:p>
            <a:fld id="{7A72D192-844B-4ECA-A687-7A66FE0BFAFA}" type="slidenum">
              <a:rPr lang="en-US" smtClean="0"/>
              <a:t>‹#›</a:t>
            </a:fld>
            <a:endParaRPr lang="en-US"/>
          </a:p>
        </p:txBody>
      </p:sp>
      <p:cxnSp>
        <p:nvCxnSpPr>
          <p:cNvPr id="7" name="Straight Connector 6"/>
          <p:cNvCxnSpPr/>
          <p:nvPr userDrawn="1"/>
        </p:nvCxnSpPr>
        <p:spPr>
          <a:xfrm>
            <a:off x="0" y="6316436"/>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923007242"/>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27411"/>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7A72D192-844B-4ECA-A687-7A66FE0BFAFA}" type="slidenum">
              <a:rPr lang="en-US" smtClean="0"/>
              <a:t>‹#›</a:t>
            </a:fld>
            <a:endParaRPr lang="en-US"/>
          </a:p>
        </p:txBody>
      </p:sp>
      <p:cxnSp>
        <p:nvCxnSpPr>
          <p:cNvPr id="7" name="Straight Connector 6"/>
          <p:cNvCxnSpPr/>
          <p:nvPr userDrawn="1"/>
        </p:nvCxnSpPr>
        <p:spPr>
          <a:xfrm>
            <a:off x="0" y="6316436"/>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547224413"/>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a:solidFill>
                  <a:schemeClr val="tx1"/>
                </a:solidFill>
                <a:effectLst/>
                <a:latin typeface="Arial" panose="020B0604020202020204" pitchFamily="34" charset="0"/>
                <a:ea typeface="+mn-ea"/>
                <a:cs typeface="Arial" panose="020B0604020202020204" pitchFamily="34" charset="0"/>
              </a:rPr>
              <a:t>Maine State Housing Authority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or treatment in its programs and activities. In employment,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national origin, ancestry, age, physical or mental disability or genetic information.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will provide appropriate</a:t>
            </a:r>
            <a:r>
              <a:rPr lang="en-US" sz="1000" i="1" kern="1200" baseline="0" dirty="0">
                <a:solidFill>
                  <a:schemeClr val="tx1"/>
                </a:solidFill>
                <a:effectLst/>
                <a:latin typeface="Arial" panose="020B0604020202020204" pitchFamily="34" charset="0"/>
                <a:ea typeface="+mn-ea"/>
                <a:cs typeface="Arial" panose="020B0604020202020204" pitchFamily="34" charset="0"/>
              </a:rPr>
              <a:t> </a:t>
            </a:r>
            <a:r>
              <a:rPr lang="en-US" sz="1000" i="1" kern="1200" dirty="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will also provide this document in alternative formats upon sufficient notice. </a:t>
            </a:r>
            <a:r>
              <a:rPr lang="en-US" sz="1000" i="1" kern="1200" dirty="0" err="1">
                <a:solidFill>
                  <a:schemeClr val="tx1"/>
                </a:solidFill>
                <a:effectLst/>
                <a:latin typeface="Arial" panose="020B0604020202020204" pitchFamily="34" charset="0"/>
                <a:ea typeface="+mn-ea"/>
                <a:cs typeface="Arial" panose="020B0604020202020204" pitchFamily="34" charset="0"/>
              </a:rPr>
              <a:t>MaineHousing</a:t>
            </a:r>
            <a:r>
              <a:rPr lang="en-US" sz="1000" i="1" kern="1200" dirty="0">
                <a:solidFill>
                  <a:schemeClr val="tx1"/>
                </a:solidFill>
                <a:effectLst/>
                <a:latin typeface="Arial" panose="020B0604020202020204" pitchFamily="34" charset="0"/>
                <a:ea typeface="+mn-ea"/>
                <a:cs typeface="Arial" panose="020B0604020202020204" pitchFamily="34" charset="0"/>
              </a:rPr>
              <a:t>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a:t>Questions</a:t>
            </a:r>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Email</a:t>
            </a:r>
          </a:p>
        </p:txBody>
      </p:sp>
    </p:spTree>
    <p:extLst>
      <p:ext uri="{BB962C8B-B14F-4D97-AF65-F5344CB8AC3E}">
        <p14:creationId xmlns:p14="http://schemas.microsoft.com/office/powerpoint/2010/main" val="1284900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1.xml"/><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theme" Target="../theme/theme14.xml"/><Relationship Id="rId2" Type="http://schemas.openxmlformats.org/officeDocument/2006/relationships/slideLayout" Target="../slideLayouts/slideLayout145.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slideLayout" Target="../slideLayouts/slideLayout154.xml"/><Relationship Id="rId5" Type="http://schemas.openxmlformats.org/officeDocument/2006/relationships/slideLayout" Target="../slideLayouts/slideLayout148.xml"/><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2.xml"/><Relationship Id="rId3" Type="http://schemas.openxmlformats.org/officeDocument/2006/relationships/slideLayout" Target="../slideLayouts/slideLayout157.xml"/><Relationship Id="rId7" Type="http://schemas.openxmlformats.org/officeDocument/2006/relationships/slideLayout" Target="../slideLayouts/slideLayout161.xml"/><Relationship Id="rId12" Type="http://schemas.openxmlformats.org/officeDocument/2006/relationships/theme" Target="../theme/theme15.xml"/><Relationship Id="rId2" Type="http://schemas.openxmlformats.org/officeDocument/2006/relationships/slideLayout" Target="../slideLayouts/slideLayout156.xml"/><Relationship Id="rId1" Type="http://schemas.openxmlformats.org/officeDocument/2006/relationships/slideLayout" Target="../slideLayouts/slideLayout155.xml"/><Relationship Id="rId6" Type="http://schemas.openxmlformats.org/officeDocument/2006/relationships/slideLayout" Target="../slideLayouts/slideLayout160.xml"/><Relationship Id="rId11" Type="http://schemas.openxmlformats.org/officeDocument/2006/relationships/slideLayout" Target="../slideLayouts/slideLayout165.xml"/><Relationship Id="rId5" Type="http://schemas.openxmlformats.org/officeDocument/2006/relationships/slideLayout" Target="../slideLayouts/slideLayout159.xml"/><Relationship Id="rId10" Type="http://schemas.openxmlformats.org/officeDocument/2006/relationships/slideLayout" Target="../slideLayouts/slideLayout164.xml"/><Relationship Id="rId4" Type="http://schemas.openxmlformats.org/officeDocument/2006/relationships/slideLayout" Target="../slideLayouts/slideLayout158.xml"/><Relationship Id="rId9" Type="http://schemas.openxmlformats.org/officeDocument/2006/relationships/slideLayout" Target="../slideLayouts/slideLayout163.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73.xml"/><Relationship Id="rId3" Type="http://schemas.openxmlformats.org/officeDocument/2006/relationships/slideLayout" Target="../slideLayouts/slideLayout168.xml"/><Relationship Id="rId7" Type="http://schemas.openxmlformats.org/officeDocument/2006/relationships/slideLayout" Target="../slideLayouts/slideLayout172.xml"/><Relationship Id="rId12" Type="http://schemas.openxmlformats.org/officeDocument/2006/relationships/theme" Target="../theme/theme16.xml"/><Relationship Id="rId2" Type="http://schemas.openxmlformats.org/officeDocument/2006/relationships/slideLayout" Target="../slideLayouts/slideLayout167.xml"/><Relationship Id="rId1" Type="http://schemas.openxmlformats.org/officeDocument/2006/relationships/slideLayout" Target="../slideLayouts/slideLayout166.xml"/><Relationship Id="rId6" Type="http://schemas.openxmlformats.org/officeDocument/2006/relationships/slideLayout" Target="../slideLayouts/slideLayout171.xml"/><Relationship Id="rId11" Type="http://schemas.openxmlformats.org/officeDocument/2006/relationships/slideLayout" Target="../slideLayouts/slideLayout176.xml"/><Relationship Id="rId5" Type="http://schemas.openxmlformats.org/officeDocument/2006/relationships/slideLayout" Target="../slideLayouts/slideLayout170.xml"/><Relationship Id="rId10" Type="http://schemas.openxmlformats.org/officeDocument/2006/relationships/slideLayout" Target="../slideLayouts/slideLayout175.xml"/><Relationship Id="rId4" Type="http://schemas.openxmlformats.org/officeDocument/2006/relationships/slideLayout" Target="../slideLayouts/slideLayout169.xml"/><Relationship Id="rId9" Type="http://schemas.openxmlformats.org/officeDocument/2006/relationships/slideLayout" Target="../slideLayouts/slideLayout17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28650" y="6389008"/>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3C7B44-8E76-4112-AF81-173C15839EC8}" type="slidenum">
              <a:rPr lang="en-US" smtClean="0"/>
              <a:pPr/>
              <a:t>‹#›</a:t>
            </a:fld>
            <a:endParaRPr lang="en-US" dirty="0"/>
          </a:p>
        </p:txBody>
      </p:sp>
    </p:spTree>
    <p:extLst>
      <p:ext uri="{BB962C8B-B14F-4D97-AF65-F5344CB8AC3E}">
        <p14:creationId xmlns:p14="http://schemas.microsoft.com/office/powerpoint/2010/main" val="31624153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700"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28650" y="6316436"/>
            <a:ext cx="20574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fld id="{7A72D192-844B-4ECA-A687-7A66FE0BFAFA}" type="slidenum">
              <a:rPr lang="en-US" smtClean="0"/>
              <a:pPr/>
              <a:t>‹#›</a:t>
            </a:fld>
            <a:endParaRPr lang="en-US" dirty="0"/>
          </a:p>
        </p:txBody>
      </p:sp>
    </p:spTree>
    <p:extLst>
      <p:ext uri="{BB962C8B-B14F-4D97-AF65-F5344CB8AC3E}">
        <p14:creationId xmlns:p14="http://schemas.microsoft.com/office/powerpoint/2010/main" val="2472808935"/>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28650" y="6316436"/>
            <a:ext cx="20574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fld id="{7A72D192-844B-4ECA-A687-7A66FE0BFAFA}" type="slidenum">
              <a:rPr lang="en-US" smtClean="0"/>
              <a:pPr/>
              <a:t>‹#›</a:t>
            </a:fld>
            <a:endParaRPr lang="en-US" dirty="0"/>
          </a:p>
        </p:txBody>
      </p:sp>
    </p:spTree>
    <p:extLst>
      <p:ext uri="{BB962C8B-B14F-4D97-AF65-F5344CB8AC3E}">
        <p14:creationId xmlns:p14="http://schemas.microsoft.com/office/powerpoint/2010/main" val="1529246113"/>
      </p:ext>
    </p:extLst>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28650" y="6316436"/>
            <a:ext cx="20574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fld id="{7A72D192-844B-4ECA-A687-7A66FE0BFAFA}" type="slidenum">
              <a:rPr lang="en-US" smtClean="0"/>
              <a:pPr/>
              <a:t>‹#›</a:t>
            </a:fld>
            <a:endParaRPr lang="en-US" dirty="0"/>
          </a:p>
        </p:txBody>
      </p:sp>
    </p:spTree>
    <p:extLst>
      <p:ext uri="{BB962C8B-B14F-4D97-AF65-F5344CB8AC3E}">
        <p14:creationId xmlns:p14="http://schemas.microsoft.com/office/powerpoint/2010/main" val="1384566081"/>
      </p:ext>
    </p:extLst>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28650" y="6311899"/>
            <a:ext cx="2057400" cy="365125"/>
          </a:xfrm>
          <a:prstGeom prst="rect">
            <a:avLst/>
          </a:prstGeom>
        </p:spPr>
        <p:txBody>
          <a:bodyPr vert="horz" lIns="91440" tIns="45720" rIns="91440" bIns="45720" rtlCol="0" anchor="ctr"/>
          <a:lstStyle>
            <a:lvl1pPr algn="l">
              <a:defRPr sz="1200" i="0">
                <a:solidFill>
                  <a:schemeClr val="tx1">
                    <a:tint val="75000"/>
                  </a:schemeClr>
                </a:solidFill>
                <a:latin typeface="Arial" panose="020B0604020202020204" pitchFamily="34" charset="0"/>
                <a:cs typeface="Arial" panose="020B0604020202020204" pitchFamily="34" charset="0"/>
              </a:defRPr>
            </a:lvl1pPr>
          </a:lstStyle>
          <a:p>
            <a:fld id="{37D2D656-E6CC-4D61-813A-AAF37DD8F272}" type="slidenum">
              <a:rPr lang="en-US" smtClean="0"/>
              <a:pPr/>
              <a:t>‹#›</a:t>
            </a:fld>
            <a:endParaRPr lang="en-US" dirty="0"/>
          </a:p>
        </p:txBody>
      </p:sp>
    </p:spTree>
    <p:extLst>
      <p:ext uri="{BB962C8B-B14F-4D97-AF65-F5344CB8AC3E}">
        <p14:creationId xmlns:p14="http://schemas.microsoft.com/office/powerpoint/2010/main" val="855700992"/>
      </p:ext>
    </p:extLst>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28650" y="6311899"/>
            <a:ext cx="2057400" cy="365125"/>
          </a:xfrm>
          <a:prstGeom prst="rect">
            <a:avLst/>
          </a:prstGeom>
        </p:spPr>
        <p:txBody>
          <a:bodyPr vert="horz" lIns="91440" tIns="45720" rIns="91440" bIns="45720" rtlCol="0" anchor="ctr"/>
          <a:lstStyle>
            <a:lvl1pPr algn="l">
              <a:defRPr sz="1200" i="0">
                <a:solidFill>
                  <a:schemeClr val="tx1">
                    <a:tint val="75000"/>
                  </a:schemeClr>
                </a:solidFill>
                <a:latin typeface="Arial" panose="020B0604020202020204" pitchFamily="34" charset="0"/>
                <a:cs typeface="Arial" panose="020B0604020202020204" pitchFamily="34" charset="0"/>
              </a:defRPr>
            </a:lvl1pPr>
          </a:lstStyle>
          <a:p>
            <a:fld id="{37D2D656-E6CC-4D61-813A-AAF37DD8F272}" type="slidenum">
              <a:rPr lang="en-US" smtClean="0"/>
              <a:pPr/>
              <a:t>‹#›</a:t>
            </a:fld>
            <a:endParaRPr lang="en-US" dirty="0"/>
          </a:p>
        </p:txBody>
      </p:sp>
    </p:spTree>
    <p:extLst>
      <p:ext uri="{BB962C8B-B14F-4D97-AF65-F5344CB8AC3E}">
        <p14:creationId xmlns:p14="http://schemas.microsoft.com/office/powerpoint/2010/main" val="3800866330"/>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 id="2147483829" r:id="rId8"/>
    <p:sldLayoutId id="2147483830" r:id="rId9"/>
    <p:sldLayoutId id="2147483831" r:id="rId10"/>
    <p:sldLayoutId id="2147483832"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28650" y="6311899"/>
            <a:ext cx="2057400" cy="365125"/>
          </a:xfrm>
          <a:prstGeom prst="rect">
            <a:avLst/>
          </a:prstGeom>
        </p:spPr>
        <p:txBody>
          <a:bodyPr vert="horz" lIns="91440" tIns="45720" rIns="91440" bIns="45720" rtlCol="0" anchor="ctr"/>
          <a:lstStyle>
            <a:lvl1pPr algn="l">
              <a:defRPr sz="1200" i="0">
                <a:solidFill>
                  <a:schemeClr val="tx1">
                    <a:tint val="75000"/>
                  </a:schemeClr>
                </a:solidFill>
                <a:latin typeface="Arial" panose="020B0604020202020204" pitchFamily="34" charset="0"/>
                <a:cs typeface="Arial" panose="020B0604020202020204" pitchFamily="34" charset="0"/>
              </a:defRPr>
            </a:lvl1pPr>
          </a:lstStyle>
          <a:p>
            <a:fld id="{37D2D656-E6CC-4D61-813A-AAF37DD8F272}" type="slidenum">
              <a:rPr lang="en-US" smtClean="0"/>
              <a:pPr/>
              <a:t>‹#›</a:t>
            </a:fld>
            <a:endParaRPr lang="en-US" dirty="0"/>
          </a:p>
        </p:txBody>
      </p:sp>
    </p:spTree>
    <p:extLst>
      <p:ext uri="{BB962C8B-B14F-4D97-AF65-F5344CB8AC3E}">
        <p14:creationId xmlns:p14="http://schemas.microsoft.com/office/powerpoint/2010/main" val="2253363372"/>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28650" y="6311899"/>
            <a:ext cx="2057400" cy="365125"/>
          </a:xfrm>
          <a:prstGeom prst="rect">
            <a:avLst/>
          </a:prstGeom>
        </p:spPr>
        <p:txBody>
          <a:bodyPr vert="horz" lIns="91440" tIns="45720" rIns="91440" bIns="45720" rtlCol="0" anchor="ctr"/>
          <a:lstStyle>
            <a:lvl1pPr algn="l">
              <a:defRPr sz="1200" i="0">
                <a:solidFill>
                  <a:schemeClr val="tx1">
                    <a:tint val="75000"/>
                  </a:schemeClr>
                </a:solidFill>
                <a:latin typeface="Arial" panose="020B0604020202020204" pitchFamily="34" charset="0"/>
                <a:cs typeface="Arial" panose="020B0604020202020204" pitchFamily="34" charset="0"/>
              </a:defRPr>
            </a:lvl1pPr>
          </a:lstStyle>
          <a:p>
            <a:fld id="{37D2D656-E6CC-4D61-813A-AAF37DD8F272}" type="slidenum">
              <a:rPr lang="en-US" smtClean="0"/>
              <a:pPr/>
              <a:t>‹#›</a:t>
            </a:fld>
            <a:endParaRPr lang="en-US" dirty="0"/>
          </a:p>
        </p:txBody>
      </p:sp>
    </p:spTree>
    <p:extLst>
      <p:ext uri="{BB962C8B-B14F-4D97-AF65-F5344CB8AC3E}">
        <p14:creationId xmlns:p14="http://schemas.microsoft.com/office/powerpoint/2010/main" val="1308577806"/>
      </p:ext>
    </p:extLst>
  </p:cSld>
  <p:clrMap bg1="lt1" tx1="dk1" bg2="lt2" tx2="dk2" accent1="accent1" accent2="accent2" accent3="accent3" accent4="accent4" accent5="accent5" accent6="accent6" hlink="hlink" folHlink="folHlink"/>
  <p:sldLayoutIdLst>
    <p:sldLayoutId id="2147483846" r:id="rId1"/>
    <p:sldLayoutId id="2147483847" r:id="rId2"/>
    <p:sldLayoutId id="2147483848" r:id="rId3"/>
    <p:sldLayoutId id="2147483849" r:id="rId4"/>
    <p:sldLayoutId id="2147483850" r:id="rId5"/>
    <p:sldLayoutId id="2147483851" r:id="rId6"/>
    <p:sldLayoutId id="2147483852" r:id="rId7"/>
    <p:sldLayoutId id="2147483853" r:id="rId8"/>
    <p:sldLayoutId id="2147483854" r:id="rId9"/>
    <p:sldLayoutId id="2147483855" r:id="rId10"/>
    <p:sldLayoutId id="2147483856"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28650" y="6405336"/>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6DDA68-4277-4F53-8049-5D2EF4360011}" type="slidenum">
              <a:rPr lang="en-US" smtClean="0"/>
              <a:pPr/>
              <a:t>‹#›</a:t>
            </a:fld>
            <a:endParaRPr lang="en-US" dirty="0"/>
          </a:p>
        </p:txBody>
      </p:sp>
    </p:spTree>
    <p:extLst>
      <p:ext uri="{BB962C8B-B14F-4D97-AF65-F5344CB8AC3E}">
        <p14:creationId xmlns:p14="http://schemas.microsoft.com/office/powerpoint/2010/main" val="412499211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99"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28650" y="6380842"/>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FDD685-0178-4CDC-BE0F-FDF6C0ACD5A7}" type="slidenum">
              <a:rPr lang="en-US" smtClean="0"/>
              <a:pPr/>
              <a:t>‹#›</a:t>
            </a:fld>
            <a:endParaRPr lang="en-US" dirty="0"/>
          </a:p>
        </p:txBody>
      </p:sp>
    </p:spTree>
    <p:extLst>
      <p:ext uri="{BB962C8B-B14F-4D97-AF65-F5344CB8AC3E}">
        <p14:creationId xmlns:p14="http://schemas.microsoft.com/office/powerpoint/2010/main" val="27495441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8"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28650" y="6389008"/>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3C7B44-8E76-4112-AF81-173C15839EC8}" type="slidenum">
              <a:rPr lang="en-US" smtClean="0"/>
              <a:pPr/>
              <a:t>‹#›</a:t>
            </a:fld>
            <a:endParaRPr lang="en-US" dirty="0"/>
          </a:p>
        </p:txBody>
      </p:sp>
    </p:spTree>
    <p:extLst>
      <p:ext uri="{BB962C8B-B14F-4D97-AF65-F5344CB8AC3E}">
        <p14:creationId xmlns:p14="http://schemas.microsoft.com/office/powerpoint/2010/main" val="2440934440"/>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28650" y="6389008"/>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3C7B44-8E76-4112-AF81-173C15839EC8}" type="slidenum">
              <a:rPr lang="en-US" smtClean="0"/>
              <a:pPr/>
              <a:t>‹#›</a:t>
            </a:fld>
            <a:endParaRPr lang="en-US" dirty="0"/>
          </a:p>
        </p:txBody>
      </p:sp>
    </p:spTree>
    <p:extLst>
      <p:ext uri="{BB962C8B-B14F-4D97-AF65-F5344CB8AC3E}">
        <p14:creationId xmlns:p14="http://schemas.microsoft.com/office/powerpoint/2010/main" val="2685883236"/>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28650" y="6389008"/>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3C7B44-8E76-4112-AF81-173C15839EC8}" type="slidenum">
              <a:rPr lang="en-US" smtClean="0"/>
              <a:pPr/>
              <a:t>‹#›</a:t>
            </a:fld>
            <a:endParaRPr lang="en-US" dirty="0"/>
          </a:p>
        </p:txBody>
      </p:sp>
    </p:spTree>
    <p:extLst>
      <p:ext uri="{BB962C8B-B14F-4D97-AF65-F5344CB8AC3E}">
        <p14:creationId xmlns:p14="http://schemas.microsoft.com/office/powerpoint/2010/main" val="1574547189"/>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28650" y="6389008"/>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3C7B44-8E76-4112-AF81-173C15839EC8}" type="slidenum">
              <a:rPr lang="en-US" smtClean="0"/>
              <a:pPr/>
              <a:t>‹#›</a:t>
            </a:fld>
            <a:endParaRPr lang="en-US" dirty="0"/>
          </a:p>
        </p:txBody>
      </p:sp>
    </p:spTree>
    <p:extLst>
      <p:ext uri="{BB962C8B-B14F-4D97-AF65-F5344CB8AC3E}">
        <p14:creationId xmlns:p14="http://schemas.microsoft.com/office/powerpoint/2010/main" val="3377874032"/>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28650" y="6389008"/>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3C7B44-8E76-4112-AF81-173C15839EC8}" type="slidenum">
              <a:rPr lang="en-US" smtClean="0"/>
              <a:pPr/>
              <a:t>‹#›</a:t>
            </a:fld>
            <a:endParaRPr lang="en-US" dirty="0"/>
          </a:p>
        </p:txBody>
      </p:sp>
    </p:spTree>
    <p:extLst>
      <p:ext uri="{BB962C8B-B14F-4D97-AF65-F5344CB8AC3E}">
        <p14:creationId xmlns:p14="http://schemas.microsoft.com/office/powerpoint/2010/main" val="157084828"/>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28650" y="6316436"/>
            <a:ext cx="20574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fld id="{7A72D192-844B-4ECA-A687-7A66FE0BFAFA}" type="slidenum">
              <a:rPr lang="en-US" smtClean="0"/>
              <a:pPr/>
              <a:t>‹#›</a:t>
            </a:fld>
            <a:endParaRPr lang="en-US" dirty="0"/>
          </a:p>
        </p:txBody>
      </p:sp>
    </p:spTree>
    <p:extLst>
      <p:ext uri="{BB962C8B-B14F-4D97-AF65-F5344CB8AC3E}">
        <p14:creationId xmlns:p14="http://schemas.microsoft.com/office/powerpoint/2010/main" val="2053428181"/>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hudexchange.info/programs/home-arp/" TargetMode="External"/><Relationship Id="rId2" Type="http://schemas.openxmlformats.org/officeDocument/2006/relationships/hyperlink" Target="https://www.hud.gov/sites/dfiles/OCHCO/documents/2021-10cpdn.pdf"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Home ARP</a:t>
            </a:r>
          </a:p>
        </p:txBody>
      </p:sp>
      <p:sp>
        <p:nvSpPr>
          <p:cNvPr id="3" name="Subtitle 2"/>
          <p:cNvSpPr>
            <a:spLocks noGrp="1"/>
          </p:cNvSpPr>
          <p:nvPr>
            <p:ph type="subTitle" idx="1"/>
          </p:nvPr>
        </p:nvSpPr>
        <p:spPr/>
        <p:txBody>
          <a:bodyPr>
            <a:normAutofit lnSpcReduction="10000"/>
          </a:bodyPr>
          <a:lstStyle/>
          <a:p>
            <a:r>
              <a:rPr lang="en-US" dirty="0"/>
              <a:t>Consultation</a:t>
            </a:r>
          </a:p>
        </p:txBody>
      </p:sp>
    </p:spTree>
    <p:extLst>
      <p:ext uri="{BB962C8B-B14F-4D97-AF65-F5344CB8AC3E}">
        <p14:creationId xmlns:p14="http://schemas.microsoft.com/office/powerpoint/2010/main" val="7314916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 more information</a:t>
            </a:r>
          </a:p>
        </p:txBody>
      </p:sp>
      <p:sp>
        <p:nvSpPr>
          <p:cNvPr id="3" name="Content Placeholder 2"/>
          <p:cNvSpPr>
            <a:spLocks noGrp="1"/>
          </p:cNvSpPr>
          <p:nvPr>
            <p:ph idx="1"/>
          </p:nvPr>
        </p:nvSpPr>
        <p:spPr/>
        <p:txBody>
          <a:bodyPr/>
          <a:lstStyle/>
          <a:p>
            <a:r>
              <a:rPr lang="en-US" dirty="0">
                <a:hlinkClick r:id="rId2"/>
              </a:rPr>
              <a:t>https://www.hud.gov/sites/dfiles/OCHCO/documents/2021-10cpdn.pdf</a:t>
            </a:r>
            <a:endParaRPr lang="en-US" dirty="0"/>
          </a:p>
          <a:p>
            <a:endParaRPr lang="en-US" dirty="0"/>
          </a:p>
          <a:p>
            <a:r>
              <a:rPr lang="en-US" dirty="0">
                <a:hlinkClick r:id="rId3"/>
              </a:rPr>
              <a:t>https://www.hudexchange.info/programs/home-arp/</a:t>
            </a:r>
            <a:endParaRPr lang="en-US" dirty="0"/>
          </a:p>
          <a:p>
            <a:endParaRPr lang="en-US" dirty="0"/>
          </a:p>
          <a:p>
            <a:endParaRPr lang="en-US" dirty="0"/>
          </a:p>
        </p:txBody>
      </p:sp>
    </p:spTree>
    <p:extLst>
      <p:ext uri="{BB962C8B-B14F-4D97-AF65-F5344CB8AC3E}">
        <p14:creationId xmlns:p14="http://schemas.microsoft.com/office/powerpoint/2010/main" val="2474707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 ARP Overview</a:t>
            </a:r>
          </a:p>
        </p:txBody>
      </p:sp>
      <p:sp>
        <p:nvSpPr>
          <p:cNvPr id="3" name="Content Placeholder 2"/>
          <p:cNvSpPr>
            <a:spLocks noGrp="1"/>
          </p:cNvSpPr>
          <p:nvPr>
            <p:ph idx="1"/>
          </p:nvPr>
        </p:nvSpPr>
        <p:spPr/>
        <p:txBody>
          <a:bodyPr>
            <a:normAutofit fontScale="92500" lnSpcReduction="10000"/>
          </a:bodyPr>
          <a:lstStyle/>
          <a:p>
            <a:r>
              <a:rPr lang="en-US" dirty="0"/>
              <a:t>Purpose is to reduce homelessness and increase housing stability across the country</a:t>
            </a:r>
          </a:p>
          <a:p>
            <a:r>
              <a:rPr lang="en-US" dirty="0"/>
              <a:t>Maine’s Allocation</a:t>
            </a:r>
          </a:p>
          <a:p>
            <a:pPr marL="0" indent="0">
              <a:buNone/>
            </a:pPr>
            <a:r>
              <a:rPr lang="en-US" dirty="0"/>
              <a:t>	MaineHousing:  $15.7M </a:t>
            </a:r>
          </a:p>
          <a:p>
            <a:pPr marL="0" indent="0">
              <a:buNone/>
            </a:pPr>
            <a:r>
              <a:rPr lang="en-US" dirty="0"/>
              <a:t> 	Auburn/Lewiston:  $1.7M</a:t>
            </a:r>
          </a:p>
          <a:p>
            <a:pPr marL="0" indent="0">
              <a:buNone/>
            </a:pPr>
            <a:r>
              <a:rPr lang="en-US" dirty="0"/>
              <a:t>  	Portland/Cumberland Count y:  $3.6M</a:t>
            </a:r>
          </a:p>
          <a:p>
            <a:pPr marL="0" indent="0">
              <a:buNone/>
            </a:pPr>
            <a:endParaRPr lang="en-US" dirty="0"/>
          </a:p>
          <a:p>
            <a:r>
              <a:rPr lang="en-US" dirty="0"/>
              <a:t>Consult with interested partners</a:t>
            </a:r>
          </a:p>
          <a:p>
            <a:r>
              <a:rPr lang="en-US" dirty="0"/>
              <a:t>Submit a plan to HUD</a:t>
            </a:r>
          </a:p>
          <a:p>
            <a:r>
              <a:rPr lang="en-US" dirty="0"/>
              <a:t>Time frame</a:t>
            </a:r>
          </a:p>
          <a:p>
            <a:pPr marL="0" indent="0">
              <a:buNone/>
            </a:pPr>
            <a:endParaRPr lang="en-US" dirty="0"/>
          </a:p>
        </p:txBody>
      </p:sp>
    </p:spTree>
    <p:extLst>
      <p:ext uri="{BB962C8B-B14F-4D97-AF65-F5344CB8AC3E}">
        <p14:creationId xmlns:p14="http://schemas.microsoft.com/office/powerpoint/2010/main" val="3545636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benefits</a:t>
            </a:r>
          </a:p>
        </p:txBody>
      </p:sp>
      <p:sp>
        <p:nvSpPr>
          <p:cNvPr id="3" name="Content Placeholder 2"/>
          <p:cNvSpPr>
            <a:spLocks noGrp="1"/>
          </p:cNvSpPr>
          <p:nvPr>
            <p:ph idx="1"/>
          </p:nvPr>
        </p:nvSpPr>
        <p:spPr/>
        <p:txBody>
          <a:bodyPr>
            <a:normAutofit fontScale="92500"/>
          </a:bodyPr>
          <a:lstStyle/>
          <a:p>
            <a:r>
              <a:rPr lang="en-US" dirty="0"/>
              <a:t>Individuals and families that meet one of the Qualifying Populations </a:t>
            </a:r>
          </a:p>
          <a:p>
            <a:pPr lvl="1"/>
            <a:r>
              <a:rPr lang="en-US" dirty="0"/>
              <a:t>Homeless or at risk of homelessness</a:t>
            </a:r>
          </a:p>
          <a:p>
            <a:pPr lvl="1"/>
            <a:r>
              <a:rPr lang="en-US" dirty="0"/>
              <a:t>Fleeing domestic violence or other forms of violence</a:t>
            </a:r>
          </a:p>
          <a:p>
            <a:pPr lvl="1"/>
            <a:r>
              <a:rPr lang="en-US" dirty="0"/>
              <a:t>At greatest risk of housing instability</a:t>
            </a:r>
          </a:p>
          <a:p>
            <a:pPr marL="457200" lvl="1" indent="0">
              <a:buNone/>
            </a:pPr>
            <a:endParaRPr lang="en-US" dirty="0"/>
          </a:p>
          <a:p>
            <a:r>
              <a:rPr lang="en-US" dirty="0"/>
              <a:t>CHDOs and other nonprofit organizations that will carry out activities with HOME-ARP funds</a:t>
            </a:r>
          </a:p>
          <a:p>
            <a:pPr lvl="1"/>
            <a:r>
              <a:rPr lang="en-US" dirty="0"/>
              <a:t>Within 24 months of the award</a:t>
            </a:r>
          </a:p>
          <a:p>
            <a:pPr lvl="1"/>
            <a:r>
              <a:rPr lang="en-US" dirty="0"/>
              <a:t>Operating expense assistance</a:t>
            </a:r>
          </a:p>
          <a:p>
            <a:pPr lvl="1"/>
            <a:r>
              <a:rPr lang="en-US" dirty="0"/>
              <a:t>Capacity building</a:t>
            </a:r>
          </a:p>
        </p:txBody>
      </p:sp>
    </p:spTree>
    <p:extLst>
      <p:ext uri="{BB962C8B-B14F-4D97-AF65-F5344CB8AC3E}">
        <p14:creationId xmlns:p14="http://schemas.microsoft.com/office/powerpoint/2010/main" val="204058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Eligible Activities</a:t>
            </a:r>
          </a:p>
        </p:txBody>
      </p:sp>
      <p:sp>
        <p:nvSpPr>
          <p:cNvPr id="3" name="Content Placeholder 2"/>
          <p:cNvSpPr>
            <a:spLocks noGrp="1"/>
          </p:cNvSpPr>
          <p:nvPr>
            <p:ph idx="1"/>
          </p:nvPr>
        </p:nvSpPr>
        <p:spPr/>
        <p:txBody>
          <a:bodyPr>
            <a:normAutofit/>
          </a:bodyPr>
          <a:lstStyle/>
          <a:p>
            <a:r>
              <a:rPr lang="en-US" dirty="0"/>
              <a:t>Production or Preservation of Affordable Housing</a:t>
            </a:r>
          </a:p>
          <a:p>
            <a:r>
              <a:rPr lang="en-US" dirty="0"/>
              <a:t>Tenant-Based Rental Assistance (TBRA)</a:t>
            </a:r>
          </a:p>
          <a:p>
            <a:r>
              <a:rPr lang="en-US" dirty="0"/>
              <a:t>Supportive Services, Homeless Prevention Services, and Housing Counseling</a:t>
            </a:r>
          </a:p>
          <a:p>
            <a:r>
              <a:rPr lang="en-US" dirty="0"/>
              <a:t>Purchase and Development of Non-Congregate Shelter</a:t>
            </a:r>
          </a:p>
          <a:p>
            <a:pPr marL="0" indent="0">
              <a:buNone/>
            </a:pPr>
            <a:endParaRPr lang="en-US" dirty="0"/>
          </a:p>
        </p:txBody>
      </p:sp>
    </p:spTree>
    <p:extLst>
      <p:ext uri="{BB962C8B-B14F-4D97-AF65-F5344CB8AC3E}">
        <p14:creationId xmlns:p14="http://schemas.microsoft.com/office/powerpoint/2010/main" val="3421716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Pandemic Homelessness</a:t>
            </a:r>
          </a:p>
        </p:txBody>
      </p:sp>
      <p:sp>
        <p:nvSpPr>
          <p:cNvPr id="3" name="Content Placeholder 2"/>
          <p:cNvSpPr>
            <a:spLocks noGrp="1"/>
          </p:cNvSpPr>
          <p:nvPr>
            <p:ph idx="1"/>
          </p:nvPr>
        </p:nvSpPr>
        <p:spPr/>
        <p:txBody>
          <a:bodyPr/>
          <a:lstStyle/>
          <a:p>
            <a:r>
              <a:rPr lang="en-US" dirty="0"/>
              <a:t>Increased Need for Emergency Shelter</a:t>
            </a:r>
          </a:p>
          <a:p>
            <a:r>
              <a:rPr lang="en-US" dirty="0"/>
              <a:t>Reduced Shelter Capacity</a:t>
            </a:r>
          </a:p>
          <a:p>
            <a:r>
              <a:rPr lang="en-US" dirty="0"/>
              <a:t>Use of </a:t>
            </a:r>
            <a:r>
              <a:rPr lang="en-US" dirty="0" err="1"/>
              <a:t>NonCongregate</a:t>
            </a:r>
            <a:r>
              <a:rPr lang="en-US" dirty="0"/>
              <a:t> Housing (Hotels)</a:t>
            </a:r>
          </a:p>
          <a:p>
            <a:pPr lvl="1"/>
            <a:r>
              <a:rPr lang="en-US" dirty="0"/>
              <a:t>Portland:</a:t>
            </a:r>
          </a:p>
          <a:p>
            <a:pPr lvl="1"/>
            <a:r>
              <a:rPr lang="en-US" dirty="0"/>
              <a:t>Lewiston</a:t>
            </a:r>
          </a:p>
          <a:p>
            <a:pPr lvl="1"/>
            <a:r>
              <a:rPr lang="en-US" dirty="0"/>
              <a:t>Waterville</a:t>
            </a:r>
          </a:p>
          <a:p>
            <a:pPr lvl="1"/>
            <a:r>
              <a:rPr lang="en-US" dirty="0"/>
              <a:t>Bangor</a:t>
            </a:r>
          </a:p>
          <a:p>
            <a:pPr lvl="1"/>
            <a:r>
              <a:rPr lang="en-US" dirty="0"/>
              <a:t>Presque Isle</a:t>
            </a:r>
          </a:p>
          <a:p>
            <a:r>
              <a:rPr lang="en-US" dirty="0"/>
              <a:t>More Unsheltered</a:t>
            </a:r>
          </a:p>
        </p:txBody>
      </p:sp>
    </p:spTree>
    <p:extLst>
      <p:ext uri="{BB962C8B-B14F-4D97-AF65-F5344CB8AC3E}">
        <p14:creationId xmlns:p14="http://schemas.microsoft.com/office/powerpoint/2010/main" val="24813314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Greatest Risk of Homelessness or Housing Instability</a:t>
            </a:r>
          </a:p>
        </p:txBody>
      </p:sp>
      <p:sp>
        <p:nvSpPr>
          <p:cNvPr id="3" name="Content Placeholder 2"/>
          <p:cNvSpPr>
            <a:spLocks noGrp="1"/>
          </p:cNvSpPr>
          <p:nvPr>
            <p:ph idx="1"/>
          </p:nvPr>
        </p:nvSpPr>
        <p:spPr/>
        <p:txBody>
          <a:bodyPr/>
          <a:lstStyle/>
          <a:p>
            <a:r>
              <a:rPr lang="en-US" dirty="0"/>
              <a:t>NLHC 20,000 HHs in Maine</a:t>
            </a:r>
          </a:p>
          <a:p>
            <a:r>
              <a:rPr lang="en-US" dirty="0"/>
              <a:t>Centralized Wait list ##</a:t>
            </a:r>
          </a:p>
          <a:p>
            <a:r>
              <a:rPr lang="en-US" dirty="0"/>
              <a:t>Time to Lease Up</a:t>
            </a:r>
          </a:p>
          <a:p>
            <a:r>
              <a:rPr lang="en-US" dirty="0"/>
              <a:t>12,000 HHs receiving ERA</a:t>
            </a:r>
          </a:p>
          <a:p>
            <a:r>
              <a:rPr lang="en-US" dirty="0"/>
              <a:t>Decrease in exits to permanent housing</a:t>
            </a:r>
          </a:p>
          <a:p>
            <a:r>
              <a:rPr lang="en-US" dirty="0"/>
              <a:t>Increased length of stay in shelter</a:t>
            </a:r>
          </a:p>
          <a:p>
            <a:endParaRPr lang="en-US" dirty="0"/>
          </a:p>
        </p:txBody>
      </p:sp>
    </p:spTree>
    <p:extLst>
      <p:ext uri="{BB962C8B-B14F-4D97-AF65-F5344CB8AC3E}">
        <p14:creationId xmlns:p14="http://schemas.microsoft.com/office/powerpoint/2010/main" val="1694843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Fewer People Exiting Shelter to Permanent Housing</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128433757"/>
              </p:ext>
            </p:extLst>
          </p:nvPr>
        </p:nvGraphicFramePr>
        <p:xfrm>
          <a:off x="628650" y="1825625"/>
          <a:ext cx="7886700" cy="36607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255280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Recent Response	</a:t>
            </a:r>
          </a:p>
        </p:txBody>
      </p:sp>
      <p:sp>
        <p:nvSpPr>
          <p:cNvPr id="3" name="Content Placeholder 2"/>
          <p:cNvSpPr>
            <a:spLocks noGrp="1"/>
          </p:cNvSpPr>
          <p:nvPr>
            <p:ph idx="1"/>
          </p:nvPr>
        </p:nvSpPr>
        <p:spPr/>
        <p:txBody>
          <a:bodyPr/>
          <a:lstStyle/>
          <a:p>
            <a:r>
              <a:rPr lang="en-US" dirty="0"/>
              <a:t>Rapid Rehousing</a:t>
            </a:r>
          </a:p>
          <a:p>
            <a:r>
              <a:rPr lang="en-US" dirty="0"/>
              <a:t>Emergency Rental Assistance</a:t>
            </a:r>
          </a:p>
          <a:p>
            <a:r>
              <a:rPr lang="en-US" dirty="0"/>
              <a:t>Homeless Diversion</a:t>
            </a:r>
          </a:p>
          <a:p>
            <a:r>
              <a:rPr lang="en-US" dirty="0"/>
              <a:t>Eviction Prevention</a:t>
            </a:r>
          </a:p>
        </p:txBody>
      </p:sp>
    </p:spTree>
    <p:extLst>
      <p:ext uri="{BB962C8B-B14F-4D97-AF65-F5344CB8AC3E}">
        <p14:creationId xmlns:p14="http://schemas.microsoft.com/office/powerpoint/2010/main" val="1396785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System Bottlenecks</a:t>
            </a:r>
          </a:p>
        </p:txBody>
      </p:sp>
      <p:sp>
        <p:nvSpPr>
          <p:cNvPr id="3" name="Content Placeholder 2"/>
          <p:cNvSpPr>
            <a:spLocks noGrp="1"/>
          </p:cNvSpPr>
          <p:nvPr>
            <p:ph idx="1"/>
          </p:nvPr>
        </p:nvSpPr>
        <p:spPr/>
        <p:txBody>
          <a:bodyPr/>
          <a:lstStyle/>
          <a:p>
            <a:r>
              <a:rPr lang="en-US" dirty="0"/>
              <a:t>Strategic investment – where can HOME ARP have the greatest positive impact?</a:t>
            </a:r>
          </a:p>
          <a:p>
            <a:r>
              <a:rPr lang="en-US" dirty="0"/>
              <a:t>What is the greatest opportunity to reduce homelessness in Maine?</a:t>
            </a:r>
          </a:p>
          <a:p>
            <a:r>
              <a:rPr lang="en-US" dirty="0"/>
              <a:t>What is the greatest need?</a:t>
            </a:r>
          </a:p>
          <a:p>
            <a:r>
              <a:rPr lang="en-US" dirty="0"/>
              <a:t>Where are the gaps?</a:t>
            </a:r>
          </a:p>
          <a:p>
            <a:endParaRPr lang="en-US" dirty="0"/>
          </a:p>
        </p:txBody>
      </p:sp>
    </p:spTree>
    <p:extLst>
      <p:ext uri="{BB962C8B-B14F-4D97-AF65-F5344CB8AC3E}">
        <p14:creationId xmlns:p14="http://schemas.microsoft.com/office/powerpoint/2010/main" val="2923383626"/>
      </p:ext>
    </p:extLst>
  </p:cSld>
  <p:clrMapOvr>
    <a:masterClrMapping/>
  </p:clrMapOvr>
</p:sld>
</file>

<file path=ppt/theme/theme1.xml><?xml version="1.0" encoding="utf-8"?>
<a:theme xmlns:a="http://schemas.openxmlformats.org/drawingml/2006/main" name="MaineHousing-1a">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7F8E10EE-53B9-40DD-9075-5A5497849F93}"/>
    </a:ext>
  </a:extLst>
</a:theme>
</file>

<file path=ppt/theme/theme10.xml><?xml version="1.0" encoding="utf-8"?>
<a:theme xmlns:a="http://schemas.openxmlformats.org/drawingml/2006/main" name="MaineHousing-2b">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219FECB7-81A7-4730-A360-38D436D65BA6}"/>
    </a:ext>
  </a:extLst>
</a:theme>
</file>

<file path=ppt/theme/theme11.xml><?xml version="1.0" encoding="utf-8"?>
<a:theme xmlns:a="http://schemas.openxmlformats.org/drawingml/2006/main" name="MaineHousing-2c">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EBB6B894-5407-455B-979F-9D27FE2A0D5E}"/>
    </a:ext>
  </a:extLst>
</a:theme>
</file>

<file path=ppt/theme/theme12.xml><?xml version="1.0" encoding="utf-8"?>
<a:theme xmlns:a="http://schemas.openxmlformats.org/drawingml/2006/main" name="MaineHousing-2d">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440504EF-87CF-4EDB-889E-F8FE20355FB2}"/>
    </a:ext>
  </a:extLst>
</a:theme>
</file>

<file path=ppt/theme/theme13.xml><?xml version="1.0" encoding="utf-8"?>
<a:theme xmlns:a="http://schemas.openxmlformats.org/drawingml/2006/main" name="MaineHousing-2e">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40436653-06FF-4BDF-8A72-42EBF2B64ADC}"/>
    </a:ext>
  </a:extLst>
</a:theme>
</file>

<file path=ppt/theme/theme14.xml><?xml version="1.0" encoding="utf-8"?>
<a:theme xmlns:a="http://schemas.openxmlformats.org/drawingml/2006/main" name="MaineHousing-2f">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5D14C828-B582-410F-94DB-C97FBD63D597}"/>
    </a:ext>
  </a:extLst>
</a:theme>
</file>

<file path=ppt/theme/theme15.xml><?xml version="1.0" encoding="utf-8"?>
<a:theme xmlns:a="http://schemas.openxmlformats.org/drawingml/2006/main" name="MaineHousing-2g">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92442B94-DDC3-4D91-B514-7A76245B8A87}"/>
    </a:ext>
  </a:extLst>
</a:theme>
</file>

<file path=ppt/theme/theme16.xml><?xml version="1.0" encoding="utf-8"?>
<a:theme xmlns:a="http://schemas.openxmlformats.org/drawingml/2006/main" name="MaineHousing-2h">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1ED48BA5-ABA8-42A4-974C-F4C2108FE714}"/>
    </a:ext>
  </a:extLst>
</a:theme>
</file>

<file path=ppt/theme/theme1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aineHousing-1b">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21B09516-1F48-433A-87E1-89C4CC37505C}"/>
    </a:ext>
  </a:extLst>
</a:theme>
</file>

<file path=ppt/theme/theme3.xml><?xml version="1.0" encoding="utf-8"?>
<a:theme xmlns:a="http://schemas.openxmlformats.org/drawingml/2006/main" name="MaineHousing-1c">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AC73FC93-E15F-4A4A-A14D-6A2E8A9F3953}"/>
    </a:ext>
  </a:extLst>
</a:theme>
</file>

<file path=ppt/theme/theme4.xml><?xml version="1.0" encoding="utf-8"?>
<a:theme xmlns:a="http://schemas.openxmlformats.org/drawingml/2006/main" name="MaineHousing-1d">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69438075-E470-446F-9B7C-64AC0BF2987C}"/>
    </a:ext>
  </a:extLst>
</a:theme>
</file>

<file path=ppt/theme/theme5.xml><?xml version="1.0" encoding="utf-8"?>
<a:theme xmlns:a="http://schemas.openxmlformats.org/drawingml/2006/main" name="MaineHousing-1e">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844BBF17-0EEA-4885-81A4-B6A5961A6856}"/>
    </a:ext>
  </a:extLst>
</a:theme>
</file>

<file path=ppt/theme/theme6.xml><?xml version="1.0" encoding="utf-8"?>
<a:theme xmlns:a="http://schemas.openxmlformats.org/drawingml/2006/main" name="MaineHousing-1f">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07EFBB25-E1F0-4E8D-8CFF-709E51D236D2}"/>
    </a:ext>
  </a:extLst>
</a:theme>
</file>

<file path=ppt/theme/theme7.xml><?xml version="1.0" encoding="utf-8"?>
<a:theme xmlns:a="http://schemas.openxmlformats.org/drawingml/2006/main" name="MaineHousing-1g">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B5F7F193-F0CF-4E45-B97E-3CC32EBF9AA3}"/>
    </a:ext>
  </a:extLst>
</a:theme>
</file>

<file path=ppt/theme/theme8.xml><?xml version="1.0" encoding="utf-8"?>
<a:theme xmlns:a="http://schemas.openxmlformats.org/drawingml/2006/main" name="MaineHousing-1h">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2054B088-3B0A-4307-B724-1A6A03E2DAE3}"/>
    </a:ext>
  </a:extLst>
</a:theme>
</file>

<file path=ppt/theme/theme9.xml><?xml version="1.0" encoding="utf-8"?>
<a:theme xmlns:a="http://schemas.openxmlformats.org/drawingml/2006/main" name="MaineHousing-2a">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12D893B8-C5EE-4826-B9D1-321BEF5F1725}"/>
    </a:ext>
  </a:extLst>
</a:theme>
</file>

<file path=docProps/app.xml><?xml version="1.0" encoding="utf-8"?>
<Properties xmlns="http://schemas.openxmlformats.org/officeDocument/2006/extended-properties" xmlns:vt="http://schemas.openxmlformats.org/officeDocument/2006/docPropsVTypes">
  <Template>MaineHousing 2020 - 26 Edison Drive</Template>
  <TotalTime>975</TotalTime>
  <Words>300</Words>
  <Application>Microsoft Office PowerPoint</Application>
  <PresentationFormat>On-screen Show (4:3)</PresentationFormat>
  <Paragraphs>60</Paragraphs>
  <Slides>10</Slides>
  <Notes>0</Notes>
  <HiddenSlides>0</HiddenSlides>
  <MMClips>0</MMClips>
  <ScaleCrop>false</ScaleCrop>
  <HeadingPairs>
    <vt:vector size="6" baseType="variant">
      <vt:variant>
        <vt:lpstr>Fonts Used</vt:lpstr>
      </vt:variant>
      <vt:variant>
        <vt:i4>2</vt:i4>
      </vt:variant>
      <vt:variant>
        <vt:lpstr>Theme</vt:lpstr>
      </vt:variant>
      <vt:variant>
        <vt:i4>16</vt:i4>
      </vt:variant>
      <vt:variant>
        <vt:lpstr>Slide Titles</vt:lpstr>
      </vt:variant>
      <vt:variant>
        <vt:i4>10</vt:i4>
      </vt:variant>
    </vt:vector>
  </HeadingPairs>
  <TitlesOfParts>
    <vt:vector size="28" baseType="lpstr">
      <vt:lpstr>Arial</vt:lpstr>
      <vt:lpstr>Calibri</vt:lpstr>
      <vt:lpstr>MaineHousing-1a</vt:lpstr>
      <vt:lpstr>MaineHousing-1b</vt:lpstr>
      <vt:lpstr>MaineHousing-1c</vt:lpstr>
      <vt:lpstr>MaineHousing-1d</vt:lpstr>
      <vt:lpstr>MaineHousing-1e</vt:lpstr>
      <vt:lpstr>MaineHousing-1f</vt:lpstr>
      <vt:lpstr>MaineHousing-1g</vt:lpstr>
      <vt:lpstr>MaineHousing-1h</vt:lpstr>
      <vt:lpstr>MaineHousing-2a</vt:lpstr>
      <vt:lpstr>MaineHousing-2b</vt:lpstr>
      <vt:lpstr>MaineHousing-2c</vt:lpstr>
      <vt:lpstr>MaineHousing-2d</vt:lpstr>
      <vt:lpstr>MaineHousing-2e</vt:lpstr>
      <vt:lpstr>MaineHousing-2f</vt:lpstr>
      <vt:lpstr>MaineHousing-2g</vt:lpstr>
      <vt:lpstr>MaineHousing-2h</vt:lpstr>
      <vt:lpstr>Home ARP</vt:lpstr>
      <vt:lpstr>HOME ARP Overview</vt:lpstr>
      <vt:lpstr>Who benefits</vt:lpstr>
      <vt:lpstr>Eligible Activities</vt:lpstr>
      <vt:lpstr>Pandemic Homelessness</vt:lpstr>
      <vt:lpstr>Greatest Risk of Homelessness or Housing Instability</vt:lpstr>
      <vt:lpstr>Fewer People Exiting Shelter to Permanent Housing</vt:lpstr>
      <vt:lpstr>Recent Response </vt:lpstr>
      <vt:lpstr>System Bottlenecks</vt:lpstr>
      <vt:lpstr>For more information</vt:lpstr>
    </vt:vector>
  </TitlesOfParts>
  <Company>MaineHousing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Denise Lord</dc:creator>
  <cp:lastModifiedBy>Lauren Bustard</cp:lastModifiedBy>
  <cp:revision>22</cp:revision>
  <dcterms:created xsi:type="dcterms:W3CDTF">2021-09-29T13:26:26Z</dcterms:created>
  <dcterms:modified xsi:type="dcterms:W3CDTF">2021-10-19T18:03:24Z</dcterms:modified>
</cp:coreProperties>
</file>