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28"/>
  </p:handoutMasterIdLst>
  <p:sldIdLst>
    <p:sldId id="256" r:id="rId17"/>
    <p:sldId id="257" r:id="rId18"/>
    <p:sldId id="264" r:id="rId19"/>
    <p:sldId id="260" r:id="rId20"/>
    <p:sldId id="268" r:id="rId21"/>
    <p:sldId id="261" r:id="rId22"/>
    <p:sldId id="269" r:id="rId23"/>
    <p:sldId id="262" r:id="rId24"/>
    <p:sldId id="266" r:id="rId25"/>
    <p:sldId id="263" r:id="rId26"/>
    <p:sldId id="26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115" d="100"/>
          <a:sy n="115" d="100"/>
        </p:scale>
        <p:origin x="1242" y="108"/>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4/13/2021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Coordinated Entry in Maine</a:t>
            </a:r>
            <a:endParaRPr lang="en-US" dirty="0"/>
          </a:p>
        </p:txBody>
      </p:sp>
      <p:sp>
        <p:nvSpPr>
          <p:cNvPr id="3" name="Subtitle 2"/>
          <p:cNvSpPr>
            <a:spLocks noGrp="1"/>
          </p:cNvSpPr>
          <p:nvPr>
            <p:ph type="subTitle" idx="1"/>
          </p:nvPr>
        </p:nvSpPr>
        <p:spPr/>
        <p:txBody>
          <a:bodyPr>
            <a:normAutofit lnSpcReduction="10000"/>
          </a:bodyPr>
          <a:lstStyle/>
          <a:p>
            <a:r>
              <a:rPr lang="en-US" dirty="0" smtClean="0"/>
              <a:t>An overview</a:t>
            </a:r>
            <a:endParaRPr lang="en-US" dirty="0"/>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HUD Requirement</a:t>
            </a:r>
            <a:r>
              <a:rPr lang="en-US" dirty="0" smtClean="0"/>
              <a:t>	</a:t>
            </a:r>
            <a:endParaRPr lang="en-US" dirty="0"/>
          </a:p>
        </p:txBody>
      </p:sp>
      <p:sp>
        <p:nvSpPr>
          <p:cNvPr id="3" name="Content Placeholder 2"/>
          <p:cNvSpPr>
            <a:spLocks noGrp="1"/>
          </p:cNvSpPr>
          <p:nvPr>
            <p:ph idx="1"/>
          </p:nvPr>
        </p:nvSpPr>
        <p:spPr>
          <a:xfrm>
            <a:off x="628650" y="2856089"/>
            <a:ext cx="7886700" cy="3320874"/>
          </a:xfrm>
        </p:spPr>
        <p:txBody>
          <a:bodyPr/>
          <a:lstStyle/>
          <a:p>
            <a:r>
              <a:rPr lang="en-US" dirty="0" smtClean="0"/>
              <a:t>Clients with the highest priority are referred to appropriate housing resources</a:t>
            </a:r>
          </a:p>
          <a:p>
            <a:endParaRPr lang="en-US" dirty="0"/>
          </a:p>
        </p:txBody>
      </p:sp>
    </p:spTree>
    <p:extLst>
      <p:ext uri="{BB962C8B-B14F-4D97-AF65-F5344CB8AC3E}">
        <p14:creationId xmlns:p14="http://schemas.microsoft.com/office/powerpoint/2010/main" val="246854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a:t>
            </a:r>
            <a:r>
              <a:rPr lang="en-US" dirty="0" smtClean="0"/>
              <a:t>Procedures in Maine</a:t>
            </a:r>
            <a:endParaRPr lang="en-US" dirty="0"/>
          </a:p>
        </p:txBody>
      </p:sp>
      <p:sp>
        <p:nvSpPr>
          <p:cNvPr id="3" name="Content Placeholder 2"/>
          <p:cNvSpPr>
            <a:spLocks noGrp="1"/>
          </p:cNvSpPr>
          <p:nvPr>
            <p:ph idx="1"/>
          </p:nvPr>
        </p:nvSpPr>
        <p:spPr>
          <a:xfrm>
            <a:off x="628650" y="1512711"/>
            <a:ext cx="7886700" cy="4664251"/>
          </a:xfrm>
        </p:spPr>
        <p:txBody>
          <a:bodyPr/>
          <a:lstStyle/>
          <a:p>
            <a:r>
              <a:rPr lang="en-US" dirty="0" smtClean="0"/>
              <a:t>Will be managed at the Hub level, overseen by </a:t>
            </a:r>
            <a:r>
              <a:rPr lang="en-US" dirty="0" err="1" smtClean="0"/>
              <a:t>MaineHousing</a:t>
            </a:r>
            <a:endParaRPr lang="en-US" dirty="0" smtClean="0"/>
          </a:p>
          <a:p>
            <a:r>
              <a:rPr lang="en-US" dirty="0" smtClean="0"/>
              <a:t>Clients are prioritized and referred dynamically</a:t>
            </a:r>
          </a:p>
          <a:p>
            <a:r>
              <a:rPr lang="en-US" dirty="0" smtClean="0"/>
              <a:t>Clients can refuse any referral they do not want, does not impact eligibility for other referrals</a:t>
            </a:r>
          </a:p>
          <a:p>
            <a:r>
              <a:rPr lang="en-US" dirty="0" smtClean="0"/>
              <a:t>Programs can refuse referrals for eligibility reasons; for health and safety/ suitability, Case Conferencing group will review</a:t>
            </a:r>
            <a:endParaRPr lang="en-US" dirty="0"/>
          </a:p>
        </p:txBody>
      </p:sp>
    </p:spTree>
    <p:extLst>
      <p:ext uri="{BB962C8B-B14F-4D97-AF65-F5344CB8AC3E}">
        <p14:creationId xmlns:p14="http://schemas.microsoft.com/office/powerpoint/2010/main" val="159088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Coordinated Entry?</a:t>
            </a:r>
            <a:endParaRPr lang="en-US" dirty="0"/>
          </a:p>
        </p:txBody>
      </p:sp>
      <p:sp>
        <p:nvSpPr>
          <p:cNvPr id="3" name="Content Placeholder 2"/>
          <p:cNvSpPr>
            <a:spLocks noGrp="1"/>
          </p:cNvSpPr>
          <p:nvPr>
            <p:ph idx="1"/>
          </p:nvPr>
        </p:nvSpPr>
        <p:spPr/>
        <p:txBody>
          <a:bodyPr/>
          <a:lstStyle/>
          <a:p>
            <a:r>
              <a:rPr lang="en-US" dirty="0" smtClean="0"/>
              <a:t>A HUD mandated system used to move people experiencing homelessness into housing </a:t>
            </a:r>
          </a:p>
          <a:p>
            <a:r>
              <a:rPr lang="en-US" dirty="0" smtClean="0"/>
              <a:t>Requires all HUD funded homelessness programs to work in a coordinated way to achieve that goal</a:t>
            </a:r>
          </a:p>
          <a:p>
            <a:r>
              <a:rPr lang="en-US" dirty="0" smtClean="0"/>
              <a:t>Consists of four components- Access, Assessment, Prioritization, Referral</a:t>
            </a:r>
            <a:endParaRPr lang="en-US" dirty="0"/>
          </a:p>
        </p:txBody>
      </p:sp>
    </p:spTree>
    <p:extLst>
      <p:ext uri="{BB962C8B-B14F-4D97-AF65-F5344CB8AC3E}">
        <p14:creationId xmlns:p14="http://schemas.microsoft.com/office/powerpoint/2010/main" val="197699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Entry in Maine</a:t>
            </a:r>
            <a:endParaRPr lang="en-US" dirty="0"/>
          </a:p>
        </p:txBody>
      </p:sp>
      <p:sp>
        <p:nvSpPr>
          <p:cNvPr id="3" name="Content Placeholder 2"/>
          <p:cNvSpPr>
            <a:spLocks noGrp="1"/>
          </p:cNvSpPr>
          <p:nvPr>
            <p:ph idx="1"/>
          </p:nvPr>
        </p:nvSpPr>
        <p:spPr/>
        <p:txBody>
          <a:bodyPr/>
          <a:lstStyle/>
          <a:p>
            <a:r>
              <a:rPr lang="en-US" dirty="0" smtClean="0"/>
              <a:t>Coordinated Entry activities will be based in 9 Service Hubs throughout the state</a:t>
            </a:r>
          </a:p>
          <a:p>
            <a:pPr lvl="1"/>
            <a:r>
              <a:rPr lang="en-US" dirty="0" smtClean="0"/>
              <a:t>Prioritization lists will be maintained at the Hub level</a:t>
            </a:r>
          </a:p>
          <a:p>
            <a:pPr lvl="1"/>
            <a:r>
              <a:rPr lang="en-US" dirty="0" smtClean="0"/>
              <a:t>Case conferencing will occur within the Hubs</a:t>
            </a:r>
          </a:p>
          <a:p>
            <a:r>
              <a:rPr lang="en-US" dirty="0" err="1" smtClean="0"/>
              <a:t>MaineHousing</a:t>
            </a:r>
            <a:r>
              <a:rPr lang="en-US" dirty="0" smtClean="0"/>
              <a:t> will coordinate activities statewide</a:t>
            </a:r>
          </a:p>
          <a:p>
            <a:r>
              <a:rPr lang="en-US" dirty="0" smtClean="0"/>
              <a:t>The Statewide Homeless Council is working to define which agencies will lead the 9 Hubs</a:t>
            </a:r>
            <a:endParaRPr lang="en-US" dirty="0"/>
          </a:p>
        </p:txBody>
      </p:sp>
    </p:spTree>
    <p:extLst>
      <p:ext uri="{BB962C8B-B14F-4D97-AF65-F5344CB8AC3E}">
        <p14:creationId xmlns:p14="http://schemas.microsoft.com/office/powerpoint/2010/main" val="410146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HUD Requirements</a:t>
            </a:r>
            <a:endParaRPr lang="en-US" dirty="0"/>
          </a:p>
        </p:txBody>
      </p:sp>
      <p:sp>
        <p:nvSpPr>
          <p:cNvPr id="3" name="Content Placeholder 2"/>
          <p:cNvSpPr>
            <a:spLocks noGrp="1"/>
          </p:cNvSpPr>
          <p:nvPr>
            <p:ph idx="1"/>
          </p:nvPr>
        </p:nvSpPr>
        <p:spPr>
          <a:xfrm>
            <a:off x="628650" y="1930399"/>
            <a:ext cx="7886700" cy="4246563"/>
          </a:xfrm>
        </p:spPr>
        <p:txBody>
          <a:bodyPr/>
          <a:lstStyle/>
          <a:p>
            <a:r>
              <a:rPr lang="en-US" dirty="0" smtClean="0"/>
              <a:t>The engagement point for people experiencing a housing crisis</a:t>
            </a:r>
            <a:r>
              <a:rPr lang="en-US" dirty="0" smtClean="0"/>
              <a:t>.</a:t>
            </a:r>
          </a:p>
          <a:p>
            <a:r>
              <a:rPr lang="en-US" dirty="0" smtClean="0"/>
              <a:t>Must have equitable Access across the </a:t>
            </a:r>
            <a:r>
              <a:rPr lang="en-US" dirty="0" err="1" smtClean="0"/>
              <a:t>CoC’s</a:t>
            </a:r>
            <a:r>
              <a:rPr lang="en-US" dirty="0" smtClean="0"/>
              <a:t> entire geographic area</a:t>
            </a:r>
            <a:endParaRPr lang="en-US" dirty="0" smtClean="0"/>
          </a:p>
          <a:p>
            <a:r>
              <a:rPr lang="en-US" dirty="0" smtClean="0"/>
              <a:t>Access Points- agencies or locations that can conduct the appropriate assessments and transmit that data for inclusion on a prioritization list</a:t>
            </a:r>
            <a:endParaRPr lang="en-US" dirty="0"/>
          </a:p>
        </p:txBody>
      </p:sp>
    </p:spTree>
    <p:extLst>
      <p:ext uri="{BB962C8B-B14F-4D97-AF65-F5344CB8AC3E}">
        <p14:creationId xmlns:p14="http://schemas.microsoft.com/office/powerpoint/2010/main" val="509940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In Maine</a:t>
            </a:r>
            <a:endParaRPr lang="en-US" dirty="0"/>
          </a:p>
        </p:txBody>
      </p:sp>
      <p:sp>
        <p:nvSpPr>
          <p:cNvPr id="3" name="Content Placeholder 2"/>
          <p:cNvSpPr>
            <a:spLocks noGrp="1"/>
          </p:cNvSpPr>
          <p:nvPr>
            <p:ph idx="1"/>
          </p:nvPr>
        </p:nvSpPr>
        <p:spPr/>
        <p:txBody>
          <a:bodyPr/>
          <a:lstStyle/>
          <a:p>
            <a:r>
              <a:rPr lang="en-US" dirty="0" smtClean="0"/>
              <a:t>ESHAP shelters will be Access Points</a:t>
            </a:r>
          </a:p>
          <a:p>
            <a:r>
              <a:rPr lang="en-US" dirty="0" smtClean="0"/>
              <a:t>PATH and other outreach workers may be Access Points</a:t>
            </a:r>
          </a:p>
          <a:p>
            <a:r>
              <a:rPr lang="en-US" dirty="0" smtClean="0"/>
              <a:t>211 is being discussed to provide statewide coverage for initial screenings and </a:t>
            </a:r>
            <a:r>
              <a:rPr lang="en-US" dirty="0" smtClean="0"/>
              <a:t>triage</a:t>
            </a:r>
          </a:p>
          <a:p>
            <a:r>
              <a:rPr lang="en-US" dirty="0" smtClean="0"/>
              <a:t>People that present at places outside designated Access Points will be directed to the Service Hub </a:t>
            </a:r>
            <a:endParaRPr lang="en-US" dirty="0"/>
          </a:p>
        </p:txBody>
      </p:sp>
    </p:spTree>
    <p:extLst>
      <p:ext uri="{BB962C8B-B14F-4D97-AF65-F5344CB8AC3E}">
        <p14:creationId xmlns:p14="http://schemas.microsoft.com/office/powerpoint/2010/main" val="10129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HUD requirements</a:t>
            </a:r>
            <a:endParaRPr lang="en-US" dirty="0"/>
          </a:p>
        </p:txBody>
      </p:sp>
      <p:sp>
        <p:nvSpPr>
          <p:cNvPr id="3" name="Content Placeholder 2"/>
          <p:cNvSpPr>
            <a:spLocks noGrp="1"/>
          </p:cNvSpPr>
          <p:nvPr>
            <p:ph idx="1"/>
          </p:nvPr>
        </p:nvSpPr>
        <p:spPr/>
        <p:txBody>
          <a:bodyPr/>
          <a:lstStyle/>
          <a:p>
            <a:r>
              <a:rPr lang="en-US" dirty="0" smtClean="0"/>
              <a:t>All CE providers must use common assessment(s). Common assessments determine what appropriate housing resources a client can be referred to, and determines which clients have the greatest need</a:t>
            </a:r>
          </a:p>
          <a:p>
            <a:r>
              <a:rPr lang="en-US" dirty="0" smtClean="0"/>
              <a:t>Assessment criteria are determined by the Continuum of Care</a:t>
            </a:r>
            <a:endParaRPr lang="en-US" dirty="0"/>
          </a:p>
        </p:txBody>
      </p:sp>
    </p:spTree>
    <p:extLst>
      <p:ext uri="{BB962C8B-B14F-4D97-AF65-F5344CB8AC3E}">
        <p14:creationId xmlns:p14="http://schemas.microsoft.com/office/powerpoint/2010/main" val="81031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in Maine*</a:t>
            </a:r>
            <a:r>
              <a:rPr lang="en-US" dirty="0" smtClean="0"/>
              <a:t>		</a:t>
            </a:r>
            <a:endParaRPr lang="en-US" dirty="0"/>
          </a:p>
        </p:txBody>
      </p:sp>
      <p:sp>
        <p:nvSpPr>
          <p:cNvPr id="3" name="Content Placeholder 2"/>
          <p:cNvSpPr>
            <a:spLocks noGrp="1"/>
          </p:cNvSpPr>
          <p:nvPr>
            <p:ph idx="1"/>
          </p:nvPr>
        </p:nvSpPr>
        <p:spPr>
          <a:xfrm>
            <a:off x="628650" y="2156177"/>
            <a:ext cx="7886700" cy="4020785"/>
          </a:xfrm>
        </p:spPr>
        <p:txBody>
          <a:bodyPr/>
          <a:lstStyle/>
          <a:p>
            <a:r>
              <a:rPr lang="en-US" dirty="0" smtClean="0"/>
              <a:t>Initial Assessment/Diversion Questionnaire</a:t>
            </a:r>
          </a:p>
          <a:p>
            <a:r>
              <a:rPr lang="en-US" dirty="0"/>
              <a:t> </a:t>
            </a:r>
            <a:r>
              <a:rPr lang="en-US" strike="sngStrike" dirty="0" smtClean="0"/>
              <a:t>VI-SPDAT </a:t>
            </a:r>
            <a:r>
              <a:rPr lang="en-US" dirty="0" smtClean="0">
                <a:solidFill>
                  <a:srgbClr val="FF0000"/>
                </a:solidFill>
              </a:rPr>
              <a:t>New Vulnerability Assessment</a:t>
            </a:r>
          </a:p>
          <a:p>
            <a:r>
              <a:rPr lang="en-US" dirty="0" smtClean="0">
                <a:solidFill>
                  <a:schemeClr val="tx1">
                    <a:lumMod val="95000"/>
                    <a:lumOff val="5000"/>
                  </a:schemeClr>
                </a:solidFill>
              </a:rPr>
              <a:t>Length of Time Homeless (LOTH) Assessment</a:t>
            </a:r>
          </a:p>
          <a:p>
            <a:r>
              <a:rPr lang="en-US" dirty="0" smtClean="0">
                <a:solidFill>
                  <a:schemeClr val="tx1">
                    <a:lumMod val="95000"/>
                    <a:lumOff val="5000"/>
                  </a:schemeClr>
                </a:solidFill>
              </a:rPr>
              <a:t>Housing Barrier Assessment</a:t>
            </a:r>
          </a:p>
          <a:p>
            <a:endParaRPr lang="en-US" dirty="0">
              <a:solidFill>
                <a:schemeClr val="tx1">
                  <a:lumMod val="95000"/>
                  <a:lumOff val="5000"/>
                </a:schemeClr>
              </a:solidFill>
            </a:endParaRPr>
          </a:p>
          <a:p>
            <a:endParaRPr lang="en-US" dirty="0" smtClean="0">
              <a:solidFill>
                <a:schemeClr val="tx1">
                  <a:lumMod val="95000"/>
                  <a:lumOff val="5000"/>
                </a:schemeClr>
              </a:solidFill>
            </a:endParaRPr>
          </a:p>
          <a:p>
            <a:pPr marL="0" indent="0">
              <a:buNone/>
            </a:pPr>
            <a:endParaRPr lang="en-US" dirty="0">
              <a:solidFill>
                <a:schemeClr val="tx1">
                  <a:lumMod val="95000"/>
                  <a:lumOff val="5000"/>
                </a:schemeClr>
              </a:solidFill>
            </a:endParaRPr>
          </a:p>
          <a:p>
            <a:pPr marL="0" indent="0">
              <a:buNone/>
            </a:pPr>
            <a:r>
              <a:rPr lang="en-US" sz="1800" i="1" dirty="0" smtClean="0">
                <a:solidFill>
                  <a:schemeClr val="tx1">
                    <a:lumMod val="95000"/>
                    <a:lumOff val="5000"/>
                  </a:schemeClr>
                </a:solidFill>
              </a:rPr>
              <a:t>*As of now; Assessment work is starting soon</a:t>
            </a:r>
          </a:p>
        </p:txBody>
      </p:sp>
    </p:spTree>
    <p:extLst>
      <p:ext uri="{BB962C8B-B14F-4D97-AF65-F5344CB8AC3E}">
        <p14:creationId xmlns:p14="http://schemas.microsoft.com/office/powerpoint/2010/main" val="76944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Prioritization- HUD requirements</a:t>
            </a:r>
            <a:endParaRPr lang="en-US" dirty="0"/>
          </a:p>
        </p:txBody>
      </p:sp>
      <p:sp>
        <p:nvSpPr>
          <p:cNvPr id="3" name="Content Placeholder 2"/>
          <p:cNvSpPr>
            <a:spLocks noGrp="1"/>
          </p:cNvSpPr>
          <p:nvPr>
            <p:ph idx="1"/>
          </p:nvPr>
        </p:nvSpPr>
        <p:spPr/>
        <p:txBody>
          <a:bodyPr/>
          <a:lstStyle/>
          <a:p>
            <a:r>
              <a:rPr lang="en-US" dirty="0" smtClean="0"/>
              <a:t>If there are not sufficient housing resources, clients must be prioritized for the resources available</a:t>
            </a:r>
          </a:p>
          <a:p>
            <a:r>
              <a:rPr lang="en-US" dirty="0" smtClean="0"/>
              <a:t>Clients are prioritized based on their assessment scores</a:t>
            </a:r>
          </a:p>
          <a:p>
            <a:r>
              <a:rPr lang="en-US" dirty="0" smtClean="0"/>
              <a:t>Case conferencing groups review highest need clients to ensure accuracy</a:t>
            </a:r>
            <a:endParaRPr lang="en-US" dirty="0"/>
          </a:p>
        </p:txBody>
      </p:sp>
    </p:spTree>
    <p:extLst>
      <p:ext uri="{BB962C8B-B14F-4D97-AF65-F5344CB8AC3E}">
        <p14:creationId xmlns:p14="http://schemas.microsoft.com/office/powerpoint/2010/main" val="84881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Prioritization Criteria in Maine</a:t>
            </a:r>
            <a:endParaRPr lang="en-US" dirty="0"/>
          </a:p>
        </p:txBody>
      </p:sp>
      <p:sp>
        <p:nvSpPr>
          <p:cNvPr id="3" name="Content Placeholder 2"/>
          <p:cNvSpPr>
            <a:spLocks noGrp="1"/>
          </p:cNvSpPr>
          <p:nvPr>
            <p:ph idx="1"/>
          </p:nvPr>
        </p:nvSpPr>
        <p:spPr>
          <a:xfrm>
            <a:off x="628650" y="1690689"/>
            <a:ext cx="7886700" cy="4486274"/>
          </a:xfrm>
        </p:spPr>
        <p:txBody>
          <a:bodyPr>
            <a:normAutofit fontScale="92500" lnSpcReduction="10000"/>
          </a:bodyPr>
          <a:lstStyle/>
          <a:p>
            <a:pPr marL="0" indent="0">
              <a:buNone/>
            </a:pPr>
            <a:r>
              <a:rPr lang="en-US" b="1" dirty="0" smtClean="0"/>
              <a:t>Prioritization list will be organized at the Hub level; </a:t>
            </a:r>
            <a:r>
              <a:rPr lang="en-US" b="1" dirty="0" err="1" smtClean="0"/>
              <a:t>MaineHousing</a:t>
            </a:r>
            <a:r>
              <a:rPr lang="en-US" b="1" dirty="0" smtClean="0"/>
              <a:t> will generate initial lists that will be used by the Hubs for Case Conferencing</a:t>
            </a:r>
          </a:p>
          <a:p>
            <a:pPr marL="0" indent="0">
              <a:buNone/>
            </a:pPr>
            <a:endParaRPr lang="en-US" b="1" dirty="0"/>
          </a:p>
          <a:p>
            <a:pPr marL="0" indent="0">
              <a:buNone/>
            </a:pPr>
            <a:r>
              <a:rPr lang="en-US" b="1" dirty="0" smtClean="0"/>
              <a:t>Primary </a:t>
            </a:r>
            <a:r>
              <a:rPr lang="en-US" b="1" dirty="0" smtClean="0"/>
              <a:t>Criteria</a:t>
            </a:r>
          </a:p>
          <a:p>
            <a:r>
              <a:rPr lang="en-US" dirty="0" smtClean="0"/>
              <a:t>Vulnerability</a:t>
            </a:r>
          </a:p>
          <a:p>
            <a:r>
              <a:rPr lang="en-US" dirty="0" smtClean="0"/>
              <a:t>Length of time Homeless</a:t>
            </a:r>
          </a:p>
          <a:p>
            <a:pPr marL="0" indent="0">
              <a:buNone/>
            </a:pPr>
            <a:r>
              <a:rPr lang="en-US" b="1" dirty="0" smtClean="0"/>
              <a:t>Other Criteria</a:t>
            </a:r>
          </a:p>
          <a:p>
            <a:r>
              <a:rPr lang="en-US" dirty="0" smtClean="0"/>
              <a:t>Long-term stayer status</a:t>
            </a:r>
          </a:p>
          <a:p>
            <a:r>
              <a:rPr lang="en-US" dirty="0" smtClean="0"/>
              <a:t>Fleeing Domestic Violence</a:t>
            </a:r>
          </a:p>
        </p:txBody>
      </p:sp>
    </p:spTree>
    <p:extLst>
      <p:ext uri="{BB962C8B-B14F-4D97-AF65-F5344CB8AC3E}">
        <p14:creationId xmlns:p14="http://schemas.microsoft.com/office/powerpoint/2010/main" val="189655682"/>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335</TotalTime>
  <Words>425</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16</vt:i4>
      </vt:variant>
      <vt:variant>
        <vt:lpstr>Slide Titles</vt:lpstr>
      </vt:variant>
      <vt:variant>
        <vt:i4>11</vt:i4>
      </vt:variant>
    </vt:vector>
  </HeadingPairs>
  <TitlesOfParts>
    <vt:vector size="29" baseType="lpstr">
      <vt:lpstr>Arial</vt:lpstr>
      <vt:lpstr>Calibri</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Coordinated Entry in Maine</vt:lpstr>
      <vt:lpstr>What is Coordinated Entry?</vt:lpstr>
      <vt:lpstr>Coordinated Entry in Maine</vt:lpstr>
      <vt:lpstr>Access- HUD Requirements</vt:lpstr>
      <vt:lpstr>Access In Maine</vt:lpstr>
      <vt:lpstr>Assessment- HUD requirements</vt:lpstr>
      <vt:lpstr>Assessments in Maine*  </vt:lpstr>
      <vt:lpstr>Prioritization- HUD requirements</vt:lpstr>
      <vt:lpstr>Prioritization Criteria in Maine</vt:lpstr>
      <vt:lpstr>Referral- HUD Requirement </vt:lpstr>
      <vt:lpstr>Referral Procedures in Maine</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Entry in Maine</dc:title>
  <dc:creator>Michael Shaughnessy</dc:creator>
  <cp:lastModifiedBy>Michael Shaughnessy</cp:lastModifiedBy>
  <cp:revision>13</cp:revision>
  <dcterms:created xsi:type="dcterms:W3CDTF">2021-04-07T19:32:20Z</dcterms:created>
  <dcterms:modified xsi:type="dcterms:W3CDTF">2021-04-13T12:48:35Z</dcterms:modified>
</cp:coreProperties>
</file>