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35" r:id="rId5"/>
  </p:sldMasterIdLst>
  <p:notesMasterIdLst>
    <p:notesMasterId r:id="rId25"/>
  </p:notesMasterIdLst>
  <p:sldIdLst>
    <p:sldId id="263" r:id="rId6"/>
    <p:sldId id="323" r:id="rId7"/>
    <p:sldId id="320" r:id="rId8"/>
    <p:sldId id="308" r:id="rId9"/>
    <p:sldId id="317" r:id="rId10"/>
    <p:sldId id="318" r:id="rId11"/>
    <p:sldId id="319" r:id="rId12"/>
    <p:sldId id="329" r:id="rId13"/>
    <p:sldId id="330" r:id="rId14"/>
    <p:sldId id="325" r:id="rId15"/>
    <p:sldId id="337" r:id="rId16"/>
    <p:sldId id="340" r:id="rId17"/>
    <p:sldId id="335" r:id="rId18"/>
    <p:sldId id="338" r:id="rId19"/>
    <p:sldId id="331" r:id="rId20"/>
    <p:sldId id="336" r:id="rId21"/>
    <p:sldId id="339" r:id="rId22"/>
    <p:sldId id="332"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18A6586-DFDA-4FCD-9784-235A09F0B0E9}">
          <p14:sldIdLst>
            <p14:sldId id="263"/>
            <p14:sldId id="323"/>
            <p14:sldId id="320"/>
            <p14:sldId id="308"/>
            <p14:sldId id="317"/>
            <p14:sldId id="318"/>
            <p14:sldId id="319"/>
            <p14:sldId id="329"/>
            <p14:sldId id="330"/>
            <p14:sldId id="325"/>
            <p14:sldId id="337"/>
            <p14:sldId id="340"/>
            <p14:sldId id="335"/>
            <p14:sldId id="338"/>
            <p14:sldId id="331"/>
            <p14:sldId id="336"/>
            <p14:sldId id="339"/>
            <p14:sldId id="332"/>
            <p14:sldId id="307"/>
          </p14:sldIdLst>
        </p14:section>
        <p14:section name="For Reference" id="{225EC754-A192-4192-9799-5FD3E467D1D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mith" initials="AS" lastIdx="2" clrIdx="0">
    <p:extLst>
      <p:ext uri="{19B8F6BF-5375-455C-9EA6-DF929625EA0E}">
        <p15:presenceInfo xmlns:p15="http://schemas.microsoft.com/office/powerpoint/2012/main" userId="S-1-5-21-1399593236-398925748-1237804090-14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254"/>
    <a:srgbClr val="EAC53E"/>
    <a:srgbClr val="FE973C"/>
    <a:srgbClr val="EFD26A"/>
    <a:srgbClr val="7968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97FA7-36B9-7062-BBF7-8EC4E14BF964}" v="1394" dt="2021-02-04T20:51:26.003"/>
    <p1510:client id="{0DBEE63E-26AF-D1BB-07B3-31FAE7DA682E}" v="1" dt="2021-03-31T12:50:17.675"/>
    <p1510:client id="{10A3C034-48CB-E9A6-9F8A-96759C53B2E2}" v="143" dt="2021-02-03T18:04:00.671"/>
    <p1510:client id="{1265B99F-A026-B000-DC1E-F7CE93A81FBD}" v="3" dt="2021-03-30T17:19:28.509"/>
    <p1510:client id="{1AA22A72-8C00-ECA7-088E-63078F7FFF45}" v="27" dt="2020-12-02T18:05:14.679"/>
    <p1510:client id="{1D99AD4D-A54A-463D-BB64-7FE2F4374B67}" v="596" dt="2021-02-08T15:37:36.856"/>
    <p1510:client id="{245CF0E7-3AB3-5C58-5427-E698585A0221}" v="499" dt="2020-12-04T23:08:23.849"/>
    <p1510:client id="{38E66EA8-ED2D-E383-7194-AF0545B43E8F}" v="307" dt="2021-02-04T19:42:10.062"/>
    <p1510:client id="{39DE2723-DB82-8743-5BA5-B5C36D2B9931}" v="89" dt="2021-02-05T20:36:55.424"/>
    <p1510:client id="{41372317-5882-229F-3ADC-805FF38B7159}" v="182" dt="2021-02-05T18:17:17.068"/>
    <p1510:client id="{46E46EE0-8543-1045-A940-48B83BD5AF29}" v="215" dt="2021-01-11T16:53:34.388"/>
    <p1510:client id="{484328D6-DDAD-5449-091B-210BEC9D2B1C}" v="93" dt="2021-01-11T21:23:40.446"/>
    <p1510:client id="{4F4FBA9F-0067-B000-DA3B-CE6118A7E9EB}" v="2" dt="2021-04-02T13:33:37.533"/>
    <p1510:client id="{59F30B07-C1B5-71B2-6C6A-E929A3D0F4CD}" v="230" dt="2021-02-09T14:14:56.609"/>
    <p1510:client id="{6094BC48-FC7C-9B1E-1717-1D5E184454EF}" v="101" dt="2020-12-03T21:08:46.049"/>
    <p1510:client id="{66DB83EE-066D-B3DB-7280-F675FDDD8ADD}" v="406" dt="2021-02-08T15:16:08.575"/>
    <p1510:client id="{6D35D29C-DBE9-595D-D0AD-FACB82496471}" v="45" dt="2021-02-05T21:28:57.106"/>
    <p1510:client id="{75A8B99F-20CC-B000-C679-E07A827FEA9E}" v="63" dt="2021-03-31T12:59:46.848"/>
    <p1510:client id="{7B6BE25C-D3A6-1CE1-F6E5-96DD44E5793B}" v="1" dt="2021-01-06T19:58:27.026"/>
    <p1510:client id="{7D2BE1C8-7A14-8C70-D176-BC1233EC6D5E}" v="166" dt="2021-03-30T18:40:16.200"/>
    <p1510:client id="{824E63E6-B34C-3982-9CB6-46B5AEE520F3}" v="2" dt="2021-01-11T16:51:01.348"/>
    <p1510:client id="{8252C996-CBA0-409D-831D-98B83D9B0624}" v="3383" dt="2021-02-05T19:44:11.553"/>
    <p1510:client id="{8E5FCA3F-43EB-CA43-EFA0-EE9E20C9A450}" v="1" dt="2020-12-04T18:33:32.840"/>
    <p1510:client id="{9650EF5D-0E06-FE1D-4023-5322596692C2}" v="120" dt="2020-12-02T16:06:00.150"/>
    <p1510:client id="{973F72B7-24D1-B8BA-06F0-3DE51F22EC50}" v="236" dt="2020-12-04T20:02:35.703"/>
    <p1510:client id="{97C8D20E-94DE-00D5-93CB-1FFF5C50A9DE}" v="459" dt="2021-01-11T21:47:03.293"/>
    <p1510:client id="{AA53454E-E105-4E8F-76A7-0BC8DE871589}" v="763" dt="2021-02-04T21:11:01.981"/>
    <p1510:client id="{AA72B0ED-F35F-3990-002A-41CB0E2C6FC1}" v="1031" dt="2021-01-11T23:02:13.228"/>
    <p1510:client id="{AADC35C5-219D-C129-6F17-0C33154F8535}" v="174" dt="2021-01-07T16:59:00.091"/>
    <p1510:client id="{BACAA20A-B0E9-D8F6-0BD3-45FAC59B7BD7}" v="295" dt="2021-03-31T11:46:16.091"/>
    <p1510:client id="{BC31ACF7-565D-783C-E43C-B628CB1073F7}" v="16" dt="2020-12-04T20:54:11.588"/>
    <p1510:client id="{D8D76011-0BA6-97D2-3BE7-91E7EB303987}" v="86" dt="2020-12-04T20:57:58.816"/>
    <p1510:client id="{E5256BE7-B1A9-CE90-A5D9-13B54EC6E0B5}" v="12" dt="2020-12-02T16:13:40.198"/>
    <p1510:client id="{EC197E7D-0DC1-236E-6D7B-12EB7DC81001}" v="19" dt="2021-01-22T19:22:12.849"/>
    <p1510:client id="{EF28D724-9C34-ED29-81E7-867C2807B67D}" v="78" dt="2021-02-08T15:21:46.545"/>
    <p1510:client id="{EFE9D5B8-E61D-37C0-93A0-1B4A94CF0F22}" v="7" dt="2021-03-30T17:33:39.273"/>
    <p1510:client id="{F5827B8D-1397-BD76-5EA9-EA5EF0231F47}" v="276" dt="2020-12-04T23:21:43.959"/>
    <p1510:client id="{FE73B8B2-7097-6744-788A-3982150E7C17}" v="121" dt="2021-01-11T16:57:29.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3240" autoAdjust="0"/>
  </p:normalViewPr>
  <p:slideViewPr>
    <p:cSldViewPr snapToGrid="0">
      <p:cViewPr>
        <p:scale>
          <a:sx n="70" d="100"/>
          <a:sy n="70" d="100"/>
        </p:scale>
        <p:origin x="80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308A6-4D5E-4755-AE15-ECDF5ED0708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672C33-08B7-426B-8234-58404410A3D2}">
      <dgm:prSet/>
      <dgm:spPr/>
      <dgm:t>
        <a:bodyPr/>
        <a:lstStyle/>
        <a:p>
          <a:r>
            <a:rPr lang="en-US" b="1" dirty="0"/>
            <a:t>Provide the local foundation for the roll-out and operations of Coordinated Entry</a:t>
          </a:r>
          <a:endParaRPr lang="en-US" dirty="0"/>
        </a:p>
      </dgm:t>
    </dgm:pt>
    <dgm:pt modelId="{48FFC55A-1C81-4856-8523-516948D5A921}" type="parTrans" cxnId="{B0CC79AA-AE76-4F68-B336-43CF9BAC3C84}">
      <dgm:prSet/>
      <dgm:spPr/>
      <dgm:t>
        <a:bodyPr/>
        <a:lstStyle/>
        <a:p>
          <a:endParaRPr lang="en-US"/>
        </a:p>
      </dgm:t>
    </dgm:pt>
    <dgm:pt modelId="{896E386A-033C-4C0F-9503-02FA8A00DB89}" type="sibTrans" cxnId="{B0CC79AA-AE76-4F68-B336-43CF9BAC3C84}">
      <dgm:prSet/>
      <dgm:spPr/>
      <dgm:t>
        <a:bodyPr/>
        <a:lstStyle/>
        <a:p>
          <a:endParaRPr lang="en-US"/>
        </a:p>
      </dgm:t>
    </dgm:pt>
    <dgm:pt modelId="{C7FB520D-06AD-4912-AD4C-03E6B9897C79}">
      <dgm:prSet/>
      <dgm:spPr/>
      <dgm:t>
        <a:bodyPr/>
        <a:lstStyle/>
        <a:p>
          <a:pPr rtl="0"/>
          <a:r>
            <a:rPr lang="en-US" dirty="0">
              <a:latin typeface="+mn-lt"/>
            </a:rPr>
            <a:t>Coordinated Entry Point of Access</a:t>
          </a:r>
        </a:p>
      </dgm:t>
    </dgm:pt>
    <dgm:pt modelId="{61C3CF95-83B2-4200-8B27-B8974BEE8F13}" type="parTrans" cxnId="{98BC3D3A-2429-49F0-BC32-FC8B0F23485F}">
      <dgm:prSet/>
      <dgm:spPr/>
      <dgm:t>
        <a:bodyPr/>
        <a:lstStyle/>
        <a:p>
          <a:endParaRPr lang="en-US"/>
        </a:p>
      </dgm:t>
    </dgm:pt>
    <dgm:pt modelId="{C361344E-3886-4A0E-93A8-824097A91048}" type="sibTrans" cxnId="{98BC3D3A-2429-49F0-BC32-FC8B0F23485F}">
      <dgm:prSet/>
      <dgm:spPr/>
      <dgm:t>
        <a:bodyPr/>
        <a:lstStyle/>
        <a:p>
          <a:endParaRPr lang="en-US"/>
        </a:p>
      </dgm:t>
    </dgm:pt>
    <dgm:pt modelId="{F0C07FCA-DC4B-41BE-BE05-EA62B53F6FE8}">
      <dgm:prSet/>
      <dgm:spPr/>
      <dgm:t>
        <a:bodyPr/>
        <a:lstStyle/>
        <a:p>
          <a:pPr rtl="0"/>
          <a:r>
            <a:rPr lang="en-US" dirty="0">
              <a:latin typeface="+mn-lt"/>
            </a:rPr>
            <a:t>Diversion, Triage and Assessment</a:t>
          </a:r>
        </a:p>
      </dgm:t>
    </dgm:pt>
    <dgm:pt modelId="{CF9BC3ED-F9E2-4AC9-8A10-87B233760997}" type="parTrans" cxnId="{FDA442F1-005F-47EF-A20E-5E5DF7D169F7}">
      <dgm:prSet/>
      <dgm:spPr/>
      <dgm:t>
        <a:bodyPr/>
        <a:lstStyle/>
        <a:p>
          <a:endParaRPr lang="en-US"/>
        </a:p>
      </dgm:t>
    </dgm:pt>
    <dgm:pt modelId="{110F6F55-DF4F-4BE3-9005-D0797C6208B3}" type="sibTrans" cxnId="{FDA442F1-005F-47EF-A20E-5E5DF7D169F7}">
      <dgm:prSet/>
      <dgm:spPr/>
      <dgm:t>
        <a:bodyPr/>
        <a:lstStyle/>
        <a:p>
          <a:endParaRPr lang="en-US"/>
        </a:p>
      </dgm:t>
    </dgm:pt>
    <dgm:pt modelId="{A1FD637A-E63A-42E0-9CFD-BF5E05514157}">
      <dgm:prSet/>
      <dgm:spPr/>
      <dgm:t>
        <a:bodyPr/>
        <a:lstStyle/>
        <a:p>
          <a:r>
            <a:rPr lang="en-US" dirty="0">
              <a:latin typeface="+mn-lt"/>
            </a:rPr>
            <a:t>Prioritization – maintain BNL</a:t>
          </a:r>
        </a:p>
      </dgm:t>
    </dgm:pt>
    <dgm:pt modelId="{74754E0C-73EB-4B64-9D8E-9D43D2B639A9}" type="parTrans" cxnId="{2CF1DD74-CC02-4661-B24C-9BCF5BEECA59}">
      <dgm:prSet/>
      <dgm:spPr/>
      <dgm:t>
        <a:bodyPr/>
        <a:lstStyle/>
        <a:p>
          <a:endParaRPr lang="en-US"/>
        </a:p>
      </dgm:t>
    </dgm:pt>
    <dgm:pt modelId="{D72C5389-EC3E-4C12-B0AB-27CF01D41FDA}" type="sibTrans" cxnId="{2CF1DD74-CC02-4661-B24C-9BCF5BEECA59}">
      <dgm:prSet/>
      <dgm:spPr/>
      <dgm:t>
        <a:bodyPr/>
        <a:lstStyle/>
        <a:p>
          <a:endParaRPr lang="en-US"/>
        </a:p>
      </dgm:t>
    </dgm:pt>
    <dgm:pt modelId="{2DDC53FC-AF93-4D37-ACE0-2AF1EFE9D6ED}">
      <dgm:prSet/>
      <dgm:spPr/>
      <dgm:t>
        <a:bodyPr/>
        <a:lstStyle/>
        <a:p>
          <a:r>
            <a:rPr lang="en-US" dirty="0">
              <a:latin typeface="+mn-lt"/>
            </a:rPr>
            <a:t>Referral - Housing matching and case conferencing</a:t>
          </a:r>
          <a:r>
            <a:rPr lang="en-US" dirty="0"/>
            <a:t> </a:t>
          </a:r>
        </a:p>
      </dgm:t>
    </dgm:pt>
    <dgm:pt modelId="{21D1831B-4A4B-48D3-A710-47DDB18E7614}" type="parTrans" cxnId="{86588E2E-68B0-4F73-B5AE-DAA91937AD66}">
      <dgm:prSet/>
      <dgm:spPr/>
      <dgm:t>
        <a:bodyPr/>
        <a:lstStyle/>
        <a:p>
          <a:endParaRPr lang="en-US"/>
        </a:p>
      </dgm:t>
    </dgm:pt>
    <dgm:pt modelId="{07A5151D-289A-4485-BFF0-DF13B9F31B16}" type="sibTrans" cxnId="{86588E2E-68B0-4F73-B5AE-DAA91937AD66}">
      <dgm:prSet/>
      <dgm:spPr/>
      <dgm:t>
        <a:bodyPr/>
        <a:lstStyle/>
        <a:p>
          <a:endParaRPr lang="en-US"/>
        </a:p>
      </dgm:t>
    </dgm:pt>
    <dgm:pt modelId="{EA95F0B6-23C9-4275-AFA8-B17DFB4025AA}">
      <dgm:prSet/>
      <dgm:spPr/>
      <dgm:t>
        <a:bodyPr/>
        <a:lstStyle/>
        <a:p>
          <a:r>
            <a:rPr lang="en-US" b="1"/>
            <a:t>Support regional coordination and resource alignment</a:t>
          </a:r>
          <a:endParaRPr lang="en-US"/>
        </a:p>
      </dgm:t>
    </dgm:pt>
    <dgm:pt modelId="{D616CEE4-ADE9-4957-9C19-3BC64FE2445B}" type="parTrans" cxnId="{14E19115-EB14-4C16-ABEC-1AE62EB10A96}">
      <dgm:prSet/>
      <dgm:spPr/>
      <dgm:t>
        <a:bodyPr/>
        <a:lstStyle/>
        <a:p>
          <a:endParaRPr lang="en-US"/>
        </a:p>
      </dgm:t>
    </dgm:pt>
    <dgm:pt modelId="{0D8110FE-D24D-4D46-B6F4-AEEA0A6ED8A6}" type="sibTrans" cxnId="{14E19115-EB14-4C16-ABEC-1AE62EB10A96}">
      <dgm:prSet/>
      <dgm:spPr/>
      <dgm:t>
        <a:bodyPr/>
        <a:lstStyle/>
        <a:p>
          <a:endParaRPr lang="en-US"/>
        </a:p>
      </dgm:t>
    </dgm:pt>
    <dgm:pt modelId="{B024AB28-47D3-4D08-A95D-5FF83ADC4658}">
      <dgm:prSet/>
      <dgm:spPr/>
      <dgm:t>
        <a:bodyPr/>
        <a:lstStyle/>
        <a:p>
          <a:r>
            <a:rPr lang="en-US" b="1"/>
            <a:t>Community level dashboard to track data to improve performance</a:t>
          </a:r>
          <a:endParaRPr lang="en-US"/>
        </a:p>
      </dgm:t>
    </dgm:pt>
    <dgm:pt modelId="{1E6A2C3F-5394-41B7-A167-2A4D9B20270E}" type="parTrans" cxnId="{51505DFB-9161-4F8B-8624-7C78659C394D}">
      <dgm:prSet/>
      <dgm:spPr/>
      <dgm:t>
        <a:bodyPr/>
        <a:lstStyle/>
        <a:p>
          <a:endParaRPr lang="en-US"/>
        </a:p>
      </dgm:t>
    </dgm:pt>
    <dgm:pt modelId="{6BD8C90E-9E08-4A45-AEBB-B7C265E5207C}" type="sibTrans" cxnId="{51505DFB-9161-4F8B-8624-7C78659C394D}">
      <dgm:prSet/>
      <dgm:spPr/>
      <dgm:t>
        <a:bodyPr/>
        <a:lstStyle/>
        <a:p>
          <a:endParaRPr lang="en-US"/>
        </a:p>
      </dgm:t>
    </dgm:pt>
    <dgm:pt modelId="{8BD9A9BB-594C-4331-A8DE-8869B2EB6C9A}" type="pres">
      <dgm:prSet presAssocID="{E5C308A6-4D5E-4755-AE15-ECDF5ED07089}" presName="linear" presStyleCnt="0">
        <dgm:presLayoutVars>
          <dgm:animLvl val="lvl"/>
          <dgm:resizeHandles val="exact"/>
        </dgm:presLayoutVars>
      </dgm:prSet>
      <dgm:spPr/>
    </dgm:pt>
    <dgm:pt modelId="{A9A9B698-985A-49A3-B2DE-7A4FB6FB7121}" type="pres">
      <dgm:prSet presAssocID="{6B672C33-08B7-426B-8234-58404410A3D2}" presName="parentText" presStyleLbl="node1" presStyleIdx="0" presStyleCnt="3">
        <dgm:presLayoutVars>
          <dgm:chMax val="0"/>
          <dgm:bulletEnabled val="1"/>
        </dgm:presLayoutVars>
      </dgm:prSet>
      <dgm:spPr/>
    </dgm:pt>
    <dgm:pt modelId="{48C53881-6B19-4799-9C4D-31586CC43697}" type="pres">
      <dgm:prSet presAssocID="{6B672C33-08B7-426B-8234-58404410A3D2}" presName="childText" presStyleLbl="revTx" presStyleIdx="0" presStyleCnt="1">
        <dgm:presLayoutVars>
          <dgm:bulletEnabled val="1"/>
        </dgm:presLayoutVars>
      </dgm:prSet>
      <dgm:spPr/>
    </dgm:pt>
    <dgm:pt modelId="{18D2A711-7922-4D62-9D27-EAF05C2AAA33}" type="pres">
      <dgm:prSet presAssocID="{EA95F0B6-23C9-4275-AFA8-B17DFB4025AA}" presName="parentText" presStyleLbl="node1" presStyleIdx="1" presStyleCnt="3">
        <dgm:presLayoutVars>
          <dgm:chMax val="0"/>
          <dgm:bulletEnabled val="1"/>
        </dgm:presLayoutVars>
      </dgm:prSet>
      <dgm:spPr/>
    </dgm:pt>
    <dgm:pt modelId="{8FCA8235-C50E-4DFE-9B7E-0CE41FDBD47B}" type="pres">
      <dgm:prSet presAssocID="{0D8110FE-D24D-4D46-B6F4-AEEA0A6ED8A6}" presName="spacer" presStyleCnt="0"/>
      <dgm:spPr/>
    </dgm:pt>
    <dgm:pt modelId="{21533B53-A7C5-4783-805F-4DB0A4172A7A}" type="pres">
      <dgm:prSet presAssocID="{B024AB28-47D3-4D08-A95D-5FF83ADC4658}" presName="parentText" presStyleLbl="node1" presStyleIdx="2" presStyleCnt="3" custLinFactNeighborX="-371" custLinFactNeighborY="4368">
        <dgm:presLayoutVars>
          <dgm:chMax val="0"/>
          <dgm:bulletEnabled val="1"/>
        </dgm:presLayoutVars>
      </dgm:prSet>
      <dgm:spPr/>
    </dgm:pt>
  </dgm:ptLst>
  <dgm:cxnLst>
    <dgm:cxn modelId="{3CC1A504-CCCB-4249-A1D2-BC26C7A891E4}" type="presOf" srcId="{E5C308A6-4D5E-4755-AE15-ECDF5ED07089}" destId="{8BD9A9BB-594C-4331-A8DE-8869B2EB6C9A}" srcOrd="0" destOrd="0" presId="urn:microsoft.com/office/officeart/2005/8/layout/vList2"/>
    <dgm:cxn modelId="{C5C1520B-CDDB-4AC4-9FAB-4402237E5E9E}" type="presOf" srcId="{B024AB28-47D3-4D08-A95D-5FF83ADC4658}" destId="{21533B53-A7C5-4783-805F-4DB0A4172A7A}" srcOrd="0" destOrd="0" presId="urn:microsoft.com/office/officeart/2005/8/layout/vList2"/>
    <dgm:cxn modelId="{D76C610E-EF00-4203-BDAA-9E107ECA30B3}" type="presOf" srcId="{6B672C33-08B7-426B-8234-58404410A3D2}" destId="{A9A9B698-985A-49A3-B2DE-7A4FB6FB7121}" srcOrd="0" destOrd="0" presId="urn:microsoft.com/office/officeart/2005/8/layout/vList2"/>
    <dgm:cxn modelId="{14E19115-EB14-4C16-ABEC-1AE62EB10A96}" srcId="{E5C308A6-4D5E-4755-AE15-ECDF5ED07089}" destId="{EA95F0B6-23C9-4275-AFA8-B17DFB4025AA}" srcOrd="1" destOrd="0" parTransId="{D616CEE4-ADE9-4957-9C19-3BC64FE2445B}" sibTransId="{0D8110FE-D24D-4D46-B6F4-AEEA0A6ED8A6}"/>
    <dgm:cxn modelId="{86588E2E-68B0-4F73-B5AE-DAA91937AD66}" srcId="{6B672C33-08B7-426B-8234-58404410A3D2}" destId="{2DDC53FC-AF93-4D37-ACE0-2AF1EFE9D6ED}" srcOrd="3" destOrd="0" parTransId="{21D1831B-4A4B-48D3-A710-47DDB18E7614}" sibTransId="{07A5151D-289A-4485-BFF0-DF13B9F31B16}"/>
    <dgm:cxn modelId="{98BC3D3A-2429-49F0-BC32-FC8B0F23485F}" srcId="{6B672C33-08B7-426B-8234-58404410A3D2}" destId="{C7FB520D-06AD-4912-AD4C-03E6B9897C79}" srcOrd="0" destOrd="0" parTransId="{61C3CF95-83B2-4200-8B27-B8974BEE8F13}" sibTransId="{C361344E-3886-4A0E-93A8-824097A91048}"/>
    <dgm:cxn modelId="{6514D367-47E2-46B4-AFA7-9F2D48478082}" type="presOf" srcId="{EA95F0B6-23C9-4275-AFA8-B17DFB4025AA}" destId="{18D2A711-7922-4D62-9D27-EAF05C2AAA33}" srcOrd="0" destOrd="0" presId="urn:microsoft.com/office/officeart/2005/8/layout/vList2"/>
    <dgm:cxn modelId="{C1D4CE4C-7F7B-493D-877A-94832C8494B1}" type="presOf" srcId="{F0C07FCA-DC4B-41BE-BE05-EA62B53F6FE8}" destId="{48C53881-6B19-4799-9C4D-31586CC43697}" srcOrd="0" destOrd="1" presId="urn:microsoft.com/office/officeart/2005/8/layout/vList2"/>
    <dgm:cxn modelId="{2CF1DD74-CC02-4661-B24C-9BCF5BEECA59}" srcId="{6B672C33-08B7-426B-8234-58404410A3D2}" destId="{A1FD637A-E63A-42E0-9CFD-BF5E05514157}" srcOrd="2" destOrd="0" parTransId="{74754E0C-73EB-4B64-9D8E-9D43D2B639A9}" sibTransId="{D72C5389-EC3E-4C12-B0AB-27CF01D41FDA}"/>
    <dgm:cxn modelId="{85545197-AF4D-4DAD-A209-EA1FF7C48CBC}" type="presOf" srcId="{A1FD637A-E63A-42E0-9CFD-BF5E05514157}" destId="{48C53881-6B19-4799-9C4D-31586CC43697}" srcOrd="0" destOrd="2" presId="urn:microsoft.com/office/officeart/2005/8/layout/vList2"/>
    <dgm:cxn modelId="{241D8198-5A17-4DE3-B85D-058D64E269BC}" type="presOf" srcId="{2DDC53FC-AF93-4D37-ACE0-2AF1EFE9D6ED}" destId="{48C53881-6B19-4799-9C4D-31586CC43697}" srcOrd="0" destOrd="3" presId="urn:microsoft.com/office/officeart/2005/8/layout/vList2"/>
    <dgm:cxn modelId="{B0CC79AA-AE76-4F68-B336-43CF9BAC3C84}" srcId="{E5C308A6-4D5E-4755-AE15-ECDF5ED07089}" destId="{6B672C33-08B7-426B-8234-58404410A3D2}" srcOrd="0" destOrd="0" parTransId="{48FFC55A-1C81-4856-8523-516948D5A921}" sibTransId="{896E386A-033C-4C0F-9503-02FA8A00DB89}"/>
    <dgm:cxn modelId="{2C034AC9-0212-4245-A299-AB5B5F4206F5}" type="presOf" srcId="{C7FB520D-06AD-4912-AD4C-03E6B9897C79}" destId="{48C53881-6B19-4799-9C4D-31586CC43697}" srcOrd="0" destOrd="0" presId="urn:microsoft.com/office/officeart/2005/8/layout/vList2"/>
    <dgm:cxn modelId="{FDA442F1-005F-47EF-A20E-5E5DF7D169F7}" srcId="{6B672C33-08B7-426B-8234-58404410A3D2}" destId="{F0C07FCA-DC4B-41BE-BE05-EA62B53F6FE8}" srcOrd="1" destOrd="0" parTransId="{CF9BC3ED-F9E2-4AC9-8A10-87B233760997}" sibTransId="{110F6F55-DF4F-4BE3-9005-D0797C6208B3}"/>
    <dgm:cxn modelId="{51505DFB-9161-4F8B-8624-7C78659C394D}" srcId="{E5C308A6-4D5E-4755-AE15-ECDF5ED07089}" destId="{B024AB28-47D3-4D08-A95D-5FF83ADC4658}" srcOrd="2" destOrd="0" parTransId="{1E6A2C3F-5394-41B7-A167-2A4D9B20270E}" sibTransId="{6BD8C90E-9E08-4A45-AEBB-B7C265E5207C}"/>
    <dgm:cxn modelId="{4FB3F524-C8CC-4E0A-B579-A3FF424AABFB}" type="presParOf" srcId="{8BD9A9BB-594C-4331-A8DE-8869B2EB6C9A}" destId="{A9A9B698-985A-49A3-B2DE-7A4FB6FB7121}" srcOrd="0" destOrd="0" presId="urn:microsoft.com/office/officeart/2005/8/layout/vList2"/>
    <dgm:cxn modelId="{9573C702-2ADD-4BF8-B2B6-966610C283F0}" type="presParOf" srcId="{8BD9A9BB-594C-4331-A8DE-8869B2EB6C9A}" destId="{48C53881-6B19-4799-9C4D-31586CC43697}" srcOrd="1" destOrd="0" presId="urn:microsoft.com/office/officeart/2005/8/layout/vList2"/>
    <dgm:cxn modelId="{7E8AC71C-7DB8-4B29-9DED-AAD1CC746D2B}" type="presParOf" srcId="{8BD9A9BB-594C-4331-A8DE-8869B2EB6C9A}" destId="{18D2A711-7922-4D62-9D27-EAF05C2AAA33}" srcOrd="2" destOrd="0" presId="urn:microsoft.com/office/officeart/2005/8/layout/vList2"/>
    <dgm:cxn modelId="{C65B21D2-A142-4E0D-BF8E-BD54D2A9C6E8}" type="presParOf" srcId="{8BD9A9BB-594C-4331-A8DE-8869B2EB6C9A}" destId="{8FCA8235-C50E-4DFE-9B7E-0CE41FDBD47B}" srcOrd="3" destOrd="0" presId="urn:microsoft.com/office/officeart/2005/8/layout/vList2"/>
    <dgm:cxn modelId="{99A3AAF5-0757-44DC-9F8A-5822018673EF}" type="presParOf" srcId="{8BD9A9BB-594C-4331-A8DE-8869B2EB6C9A}" destId="{21533B53-A7C5-4783-805F-4DB0A4172A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2FF0C-CCE8-4730-8E3D-3B2731B2AD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BE39B9-EA12-4F45-9D53-F7EAFB4EBCEE}">
      <dgm:prSet phldrT="[Text]" phldr="0"/>
      <dgm:spPr/>
      <dgm:t>
        <a:bodyPr/>
        <a:lstStyle/>
        <a:p>
          <a:pPr rtl="0"/>
          <a:r>
            <a:rPr lang="en-US">
              <a:latin typeface="Calibri"/>
              <a:cs typeface="Calibri"/>
            </a:rPr>
            <a:t>Statewide Homeless Council and COC</a:t>
          </a:r>
        </a:p>
      </dgm:t>
    </dgm:pt>
    <dgm:pt modelId="{9164802B-22F9-4B77-80D8-B994F1C3126E}" type="parTrans" cxnId="{740DC181-57FA-4DC4-A8FC-3A54B86BF203}">
      <dgm:prSet/>
      <dgm:spPr/>
      <dgm:t>
        <a:bodyPr/>
        <a:lstStyle/>
        <a:p>
          <a:endParaRPr lang="en-US"/>
        </a:p>
      </dgm:t>
    </dgm:pt>
    <dgm:pt modelId="{4281CDF2-FB4C-4912-85C0-0A9633B4005E}" type="sibTrans" cxnId="{740DC181-57FA-4DC4-A8FC-3A54B86BF203}">
      <dgm:prSet/>
      <dgm:spPr/>
      <dgm:t>
        <a:bodyPr/>
        <a:lstStyle/>
        <a:p>
          <a:endParaRPr lang="en-US"/>
        </a:p>
      </dgm:t>
    </dgm:pt>
    <dgm:pt modelId="{9C4BB453-DE25-410A-BD37-257685ECCFF2}">
      <dgm:prSet phldrT="[Text]" phldr="0"/>
      <dgm:spPr/>
      <dgm:t>
        <a:bodyPr/>
        <a:lstStyle/>
        <a:p>
          <a:pPr rtl="0"/>
          <a:r>
            <a:rPr lang="en-US">
              <a:latin typeface="Calibri"/>
              <a:cs typeface="Calibri"/>
            </a:rPr>
            <a:t>Regional Homeless Councils</a:t>
          </a:r>
        </a:p>
      </dgm:t>
    </dgm:pt>
    <dgm:pt modelId="{93772AF5-47A9-4646-B43B-924F3FFC06BE}" type="parTrans" cxnId="{3883731C-3C94-4479-99EB-49AEA6F0FDCA}">
      <dgm:prSet/>
      <dgm:spPr/>
      <dgm:t>
        <a:bodyPr/>
        <a:lstStyle/>
        <a:p>
          <a:endParaRPr lang="en-US"/>
        </a:p>
      </dgm:t>
    </dgm:pt>
    <dgm:pt modelId="{23E9F6B2-2058-48B1-AB65-D2924CB9594D}" type="sibTrans" cxnId="{3883731C-3C94-4479-99EB-49AEA6F0FDCA}">
      <dgm:prSet/>
      <dgm:spPr/>
      <dgm:t>
        <a:bodyPr/>
        <a:lstStyle/>
        <a:p>
          <a:endParaRPr lang="en-US"/>
        </a:p>
      </dgm:t>
    </dgm:pt>
    <dgm:pt modelId="{3587A652-0940-4ACB-A410-C4A026F89E28}">
      <dgm:prSet phldrT="[Text]" phldr="0"/>
      <dgm:spPr/>
      <dgm:t>
        <a:bodyPr/>
        <a:lstStyle/>
        <a:p>
          <a:pPr rtl="0"/>
          <a:r>
            <a:rPr lang="en-US">
              <a:latin typeface="Calibri"/>
              <a:cs typeface="Calibri"/>
            </a:rPr>
            <a:t>Program, advocacy and policy-level work</a:t>
          </a:r>
        </a:p>
      </dgm:t>
    </dgm:pt>
    <dgm:pt modelId="{AA3DB43D-BBB3-484B-9835-68B7BEF62423}" type="parTrans" cxnId="{F662B33D-5A32-40FC-97D2-6795365A1EF7}">
      <dgm:prSet/>
      <dgm:spPr/>
      <dgm:t>
        <a:bodyPr/>
        <a:lstStyle/>
        <a:p>
          <a:endParaRPr lang="en-US"/>
        </a:p>
      </dgm:t>
    </dgm:pt>
    <dgm:pt modelId="{B31FE8F2-4328-4290-B256-F87768E45538}" type="sibTrans" cxnId="{F662B33D-5A32-40FC-97D2-6795365A1EF7}">
      <dgm:prSet/>
      <dgm:spPr/>
      <dgm:t>
        <a:bodyPr/>
        <a:lstStyle/>
        <a:p>
          <a:endParaRPr lang="en-US"/>
        </a:p>
      </dgm:t>
    </dgm:pt>
    <dgm:pt modelId="{0F027BE5-23BF-4B4C-9A9F-8B306CCDD059}">
      <dgm:prSet phldrT="[Text]" phldr="0"/>
      <dgm:spPr/>
      <dgm:t>
        <a:bodyPr/>
        <a:lstStyle/>
        <a:p>
          <a:pPr rtl="0"/>
          <a:r>
            <a:rPr lang="en-US">
              <a:latin typeface="Calibri"/>
              <a:cs typeface="Calibri"/>
            </a:rPr>
            <a:t>Local Service Hubs</a:t>
          </a:r>
        </a:p>
      </dgm:t>
    </dgm:pt>
    <dgm:pt modelId="{DBA309A9-7269-413C-9168-724015A9F24F}" type="parTrans" cxnId="{F129D5C2-6F83-45B8-AEEF-F5031FA40C9C}">
      <dgm:prSet/>
      <dgm:spPr/>
      <dgm:t>
        <a:bodyPr/>
        <a:lstStyle/>
        <a:p>
          <a:endParaRPr lang="en-US"/>
        </a:p>
      </dgm:t>
    </dgm:pt>
    <dgm:pt modelId="{FDE58703-A9D0-46DF-ACBA-FA59090F3B69}" type="sibTrans" cxnId="{F129D5C2-6F83-45B8-AEEF-F5031FA40C9C}">
      <dgm:prSet/>
      <dgm:spPr/>
      <dgm:t>
        <a:bodyPr/>
        <a:lstStyle/>
        <a:p>
          <a:endParaRPr lang="en-US"/>
        </a:p>
      </dgm:t>
    </dgm:pt>
    <dgm:pt modelId="{EAC6ADA8-8C7F-43B8-BBAD-64149986FCA7}">
      <dgm:prSet phldr="0"/>
      <dgm:spPr/>
      <dgm:t>
        <a:bodyPr/>
        <a:lstStyle/>
        <a:p>
          <a:pPr rtl="0"/>
          <a:r>
            <a:rPr lang="en-US">
              <a:latin typeface="Calibri"/>
              <a:cs typeface="Calibri"/>
            </a:rPr>
            <a:t>Systems-level policy recommendations</a:t>
          </a:r>
        </a:p>
      </dgm:t>
    </dgm:pt>
    <dgm:pt modelId="{BD3B82AD-0FD8-4340-9163-C0C9F725276E}" type="parTrans" cxnId="{780054CE-E7FC-4787-B8BE-16630099066E}">
      <dgm:prSet/>
      <dgm:spPr/>
    </dgm:pt>
    <dgm:pt modelId="{1C7CD17E-9ABF-4BFF-9262-F73FC3E4A3DC}" type="sibTrans" cxnId="{780054CE-E7FC-4787-B8BE-16630099066E}">
      <dgm:prSet/>
      <dgm:spPr/>
    </dgm:pt>
    <dgm:pt modelId="{D018EC9C-7CA9-44C7-8562-4B3E0722E381}">
      <dgm:prSet phldr="0"/>
      <dgm:spPr/>
      <dgm:t>
        <a:bodyPr/>
        <a:lstStyle/>
        <a:p>
          <a:pPr rtl="0"/>
          <a:r>
            <a:rPr lang="en-US">
              <a:latin typeface="Calibri"/>
              <a:cs typeface="Calibri"/>
            </a:rPr>
            <a:t>Membership: Voting Members, EDs, State Agency Leadership, PWLE</a:t>
          </a:r>
        </a:p>
      </dgm:t>
    </dgm:pt>
    <dgm:pt modelId="{F89FF87A-EB72-4AC3-88D2-CFA1F20E04B1}" type="parTrans" cxnId="{D21EF432-FA95-4707-9224-7201EB1A7731}">
      <dgm:prSet/>
      <dgm:spPr/>
    </dgm:pt>
    <dgm:pt modelId="{77FB05A2-D376-4BAB-A3E0-DE032CE41E5C}" type="sibTrans" cxnId="{D21EF432-FA95-4707-9224-7201EB1A7731}">
      <dgm:prSet/>
      <dgm:spPr/>
    </dgm:pt>
    <dgm:pt modelId="{CEF4A5B3-A310-49CE-806E-4CB57FAB09B8}">
      <dgm:prSet phldr="0"/>
      <dgm:spPr/>
      <dgm:t>
        <a:bodyPr/>
        <a:lstStyle/>
        <a:p>
          <a:pPr rtl="0"/>
          <a:r>
            <a:rPr lang="en-US">
              <a:latin typeface="Calibri"/>
              <a:cs typeface="Calibri"/>
            </a:rPr>
            <a:t>Membership: Regional Reps and Senior/Executive Leadership, PWLE</a:t>
          </a:r>
        </a:p>
      </dgm:t>
    </dgm:pt>
    <dgm:pt modelId="{1B3ED936-F2E0-492A-A632-2A076543A625}" type="parTrans" cxnId="{42B9F6CE-8D34-44F8-AAD7-B74347F5D037}">
      <dgm:prSet/>
      <dgm:spPr/>
    </dgm:pt>
    <dgm:pt modelId="{14E19CC2-51B2-4D4D-9820-46BD43BC72FB}" type="sibTrans" cxnId="{42B9F6CE-8D34-44F8-AAD7-B74347F5D037}">
      <dgm:prSet/>
      <dgm:spPr/>
    </dgm:pt>
    <dgm:pt modelId="{1990A448-5EF1-499A-93B8-AE40C4E9174F}">
      <dgm:prSet phldr="0"/>
      <dgm:spPr/>
      <dgm:t>
        <a:bodyPr/>
        <a:lstStyle/>
        <a:p>
          <a:pPr rtl="0"/>
          <a:r>
            <a:rPr lang="en-US">
              <a:latin typeface="Calibri"/>
              <a:cs typeface="Calibri"/>
            </a:rPr>
            <a:t>Access, Assessment, Prioritization and Coordination for homeless response system; community level dashboards</a:t>
          </a:r>
        </a:p>
      </dgm:t>
    </dgm:pt>
    <dgm:pt modelId="{D17BF2FC-AAFE-46C7-82F5-615B273EFEDD}" type="parTrans" cxnId="{43E7BD51-248C-4D7E-9C81-D20728876BAF}">
      <dgm:prSet/>
      <dgm:spPr/>
    </dgm:pt>
    <dgm:pt modelId="{ECB71ABD-EF24-47D2-88B4-798AC2B8FFF5}" type="sibTrans" cxnId="{43E7BD51-248C-4D7E-9C81-D20728876BAF}">
      <dgm:prSet/>
      <dgm:spPr/>
    </dgm:pt>
    <dgm:pt modelId="{AAD077BB-D0C0-4287-ACFB-300EF0AE5737}">
      <dgm:prSet phldr="0"/>
      <dgm:spPr/>
      <dgm:t>
        <a:bodyPr/>
        <a:lstStyle/>
        <a:p>
          <a:pPr rtl="0"/>
          <a:r>
            <a:rPr lang="en-US">
              <a:latin typeface="Calibri"/>
              <a:cs typeface="Calibri"/>
            </a:rPr>
            <a:t>Membership: Housing Navigators and Direct Service Staff</a:t>
          </a:r>
        </a:p>
      </dgm:t>
    </dgm:pt>
    <dgm:pt modelId="{CAF5BFCB-FDD8-4794-B9F7-CE26A3C25CE7}" type="parTrans" cxnId="{D8CAEE23-256B-4CBF-ADFB-F68D9DE65A5A}">
      <dgm:prSet/>
      <dgm:spPr/>
    </dgm:pt>
    <dgm:pt modelId="{4DEAB5A8-E575-4186-9F7E-F57F0A650388}" type="sibTrans" cxnId="{D8CAEE23-256B-4CBF-ADFB-F68D9DE65A5A}">
      <dgm:prSet/>
      <dgm:spPr/>
    </dgm:pt>
    <dgm:pt modelId="{1D9E327D-8693-4600-8C5C-A59CD72E2587}" type="pres">
      <dgm:prSet presAssocID="{7BB2FF0C-CCE8-4730-8E3D-3B2731B2AD34}" presName="linearFlow" presStyleCnt="0">
        <dgm:presLayoutVars>
          <dgm:dir/>
          <dgm:animLvl val="lvl"/>
          <dgm:resizeHandles val="exact"/>
        </dgm:presLayoutVars>
      </dgm:prSet>
      <dgm:spPr/>
    </dgm:pt>
    <dgm:pt modelId="{795F03DC-A393-4A98-8478-DB4589FB20E4}" type="pres">
      <dgm:prSet presAssocID="{AFBE39B9-EA12-4F45-9D53-F7EAFB4EBCEE}" presName="composite" presStyleCnt="0"/>
      <dgm:spPr/>
    </dgm:pt>
    <dgm:pt modelId="{0054C77E-41EF-448C-A342-E7EF0F2B61BA}" type="pres">
      <dgm:prSet presAssocID="{AFBE39B9-EA12-4F45-9D53-F7EAFB4EBCEE}" presName="parentText" presStyleLbl="alignNode1" presStyleIdx="0" presStyleCnt="3">
        <dgm:presLayoutVars>
          <dgm:chMax val="1"/>
          <dgm:bulletEnabled val="1"/>
        </dgm:presLayoutVars>
      </dgm:prSet>
      <dgm:spPr/>
    </dgm:pt>
    <dgm:pt modelId="{A4640EF9-A532-43D0-87F4-921927CB7F69}" type="pres">
      <dgm:prSet presAssocID="{AFBE39B9-EA12-4F45-9D53-F7EAFB4EBCEE}" presName="descendantText" presStyleLbl="alignAcc1" presStyleIdx="0" presStyleCnt="3">
        <dgm:presLayoutVars>
          <dgm:bulletEnabled val="1"/>
        </dgm:presLayoutVars>
      </dgm:prSet>
      <dgm:spPr/>
    </dgm:pt>
    <dgm:pt modelId="{CA6EB89D-5305-4518-9925-74A03DD44172}" type="pres">
      <dgm:prSet presAssocID="{4281CDF2-FB4C-4912-85C0-0A9633B4005E}" presName="sp" presStyleCnt="0"/>
      <dgm:spPr/>
    </dgm:pt>
    <dgm:pt modelId="{1DD75B63-3642-4CC4-988B-9C3898AF58A3}" type="pres">
      <dgm:prSet presAssocID="{9C4BB453-DE25-410A-BD37-257685ECCFF2}" presName="composite" presStyleCnt="0"/>
      <dgm:spPr/>
    </dgm:pt>
    <dgm:pt modelId="{D5C05E08-6B6B-4F39-A257-F5F5547B4C75}" type="pres">
      <dgm:prSet presAssocID="{9C4BB453-DE25-410A-BD37-257685ECCFF2}" presName="parentText" presStyleLbl="alignNode1" presStyleIdx="1" presStyleCnt="3">
        <dgm:presLayoutVars>
          <dgm:chMax val="1"/>
          <dgm:bulletEnabled val="1"/>
        </dgm:presLayoutVars>
      </dgm:prSet>
      <dgm:spPr/>
    </dgm:pt>
    <dgm:pt modelId="{DE1354C7-D484-4DB9-B553-213169BE0712}" type="pres">
      <dgm:prSet presAssocID="{9C4BB453-DE25-410A-BD37-257685ECCFF2}" presName="descendantText" presStyleLbl="alignAcc1" presStyleIdx="1" presStyleCnt="3">
        <dgm:presLayoutVars>
          <dgm:bulletEnabled val="1"/>
        </dgm:presLayoutVars>
      </dgm:prSet>
      <dgm:spPr/>
    </dgm:pt>
    <dgm:pt modelId="{7424D6DB-6B20-405F-A911-1F92296E46D8}" type="pres">
      <dgm:prSet presAssocID="{23E9F6B2-2058-48B1-AB65-D2924CB9594D}" presName="sp" presStyleCnt="0"/>
      <dgm:spPr/>
    </dgm:pt>
    <dgm:pt modelId="{0A2D0A43-5EA1-4E42-B771-73724110E81A}" type="pres">
      <dgm:prSet presAssocID="{0F027BE5-23BF-4B4C-9A9F-8B306CCDD059}" presName="composite" presStyleCnt="0"/>
      <dgm:spPr/>
    </dgm:pt>
    <dgm:pt modelId="{34B8793A-5CD9-4D94-82DE-CEBA70A56E6A}" type="pres">
      <dgm:prSet presAssocID="{0F027BE5-23BF-4B4C-9A9F-8B306CCDD059}" presName="parentText" presStyleLbl="alignNode1" presStyleIdx="2" presStyleCnt="3">
        <dgm:presLayoutVars>
          <dgm:chMax val="1"/>
          <dgm:bulletEnabled val="1"/>
        </dgm:presLayoutVars>
      </dgm:prSet>
      <dgm:spPr/>
    </dgm:pt>
    <dgm:pt modelId="{BB17A141-DAC8-458C-BD98-A8C78BCBFEC4}" type="pres">
      <dgm:prSet presAssocID="{0F027BE5-23BF-4B4C-9A9F-8B306CCDD059}" presName="descendantText" presStyleLbl="alignAcc1" presStyleIdx="2" presStyleCnt="3">
        <dgm:presLayoutVars>
          <dgm:bulletEnabled val="1"/>
        </dgm:presLayoutVars>
      </dgm:prSet>
      <dgm:spPr/>
    </dgm:pt>
  </dgm:ptLst>
  <dgm:cxnLst>
    <dgm:cxn modelId="{B9D1E80C-569A-478B-B4FB-B8B1C6458B34}" type="presOf" srcId="{3587A652-0940-4ACB-A410-C4A026F89E28}" destId="{DE1354C7-D484-4DB9-B553-213169BE0712}" srcOrd="0" destOrd="0" presId="urn:microsoft.com/office/officeart/2005/8/layout/chevron2"/>
    <dgm:cxn modelId="{EB62DA1A-E82D-4806-B453-DF565F6434A2}" type="presOf" srcId="{AAD077BB-D0C0-4287-ACFB-300EF0AE5737}" destId="{BB17A141-DAC8-458C-BD98-A8C78BCBFEC4}" srcOrd="0" destOrd="1" presId="urn:microsoft.com/office/officeart/2005/8/layout/chevron2"/>
    <dgm:cxn modelId="{3883731C-3C94-4479-99EB-49AEA6F0FDCA}" srcId="{7BB2FF0C-CCE8-4730-8E3D-3B2731B2AD34}" destId="{9C4BB453-DE25-410A-BD37-257685ECCFF2}" srcOrd="1" destOrd="0" parTransId="{93772AF5-47A9-4646-B43B-924F3FFC06BE}" sibTransId="{23E9F6B2-2058-48B1-AB65-D2924CB9594D}"/>
    <dgm:cxn modelId="{D8CAEE23-256B-4CBF-ADFB-F68D9DE65A5A}" srcId="{0F027BE5-23BF-4B4C-9A9F-8B306CCDD059}" destId="{AAD077BB-D0C0-4287-ACFB-300EF0AE5737}" srcOrd="1" destOrd="0" parTransId="{CAF5BFCB-FDD8-4794-B9F7-CE26A3C25CE7}" sibTransId="{4DEAB5A8-E575-4186-9F7E-F57F0A650388}"/>
    <dgm:cxn modelId="{D21EF432-FA95-4707-9224-7201EB1A7731}" srcId="{AFBE39B9-EA12-4F45-9D53-F7EAFB4EBCEE}" destId="{D018EC9C-7CA9-44C7-8562-4B3E0722E381}" srcOrd="1" destOrd="0" parTransId="{F89FF87A-EB72-4AC3-88D2-CFA1F20E04B1}" sibTransId="{77FB05A2-D376-4BAB-A3E0-DE032CE41E5C}"/>
    <dgm:cxn modelId="{F662B33D-5A32-40FC-97D2-6795365A1EF7}" srcId="{9C4BB453-DE25-410A-BD37-257685ECCFF2}" destId="{3587A652-0940-4ACB-A410-C4A026F89E28}" srcOrd="0" destOrd="0" parTransId="{AA3DB43D-BBB3-484B-9835-68B7BEF62423}" sibTransId="{B31FE8F2-4328-4290-B256-F87768E45538}"/>
    <dgm:cxn modelId="{DC63AC42-5031-443B-8459-9A89D516AC16}" type="presOf" srcId="{AFBE39B9-EA12-4F45-9D53-F7EAFB4EBCEE}" destId="{0054C77E-41EF-448C-A342-E7EF0F2B61BA}" srcOrd="0" destOrd="0" presId="urn:microsoft.com/office/officeart/2005/8/layout/chevron2"/>
    <dgm:cxn modelId="{687F1744-EEB5-46F0-96FE-0E8103185537}" type="presOf" srcId="{9C4BB453-DE25-410A-BD37-257685ECCFF2}" destId="{D5C05E08-6B6B-4F39-A257-F5F5547B4C75}" srcOrd="0" destOrd="0" presId="urn:microsoft.com/office/officeart/2005/8/layout/chevron2"/>
    <dgm:cxn modelId="{5E6A9066-BF1B-40D3-965A-0D163BA56CC1}" type="presOf" srcId="{0F027BE5-23BF-4B4C-9A9F-8B306CCDD059}" destId="{34B8793A-5CD9-4D94-82DE-CEBA70A56E6A}" srcOrd="0" destOrd="0" presId="urn:microsoft.com/office/officeart/2005/8/layout/chevron2"/>
    <dgm:cxn modelId="{43E7BD51-248C-4D7E-9C81-D20728876BAF}" srcId="{0F027BE5-23BF-4B4C-9A9F-8B306CCDD059}" destId="{1990A448-5EF1-499A-93B8-AE40C4E9174F}" srcOrd="0" destOrd="0" parTransId="{D17BF2FC-AAFE-46C7-82F5-615B273EFEDD}" sibTransId="{ECB71ABD-EF24-47D2-88B4-798AC2B8FFF5}"/>
    <dgm:cxn modelId="{740DC181-57FA-4DC4-A8FC-3A54B86BF203}" srcId="{7BB2FF0C-CCE8-4730-8E3D-3B2731B2AD34}" destId="{AFBE39B9-EA12-4F45-9D53-F7EAFB4EBCEE}" srcOrd="0" destOrd="0" parTransId="{9164802B-22F9-4B77-80D8-B994F1C3126E}" sibTransId="{4281CDF2-FB4C-4912-85C0-0A9633B4005E}"/>
    <dgm:cxn modelId="{AF573383-4520-4320-BA92-03B7F37874EC}" type="presOf" srcId="{7BB2FF0C-CCE8-4730-8E3D-3B2731B2AD34}" destId="{1D9E327D-8693-4600-8C5C-A59CD72E2587}" srcOrd="0" destOrd="0" presId="urn:microsoft.com/office/officeart/2005/8/layout/chevron2"/>
    <dgm:cxn modelId="{102F5388-4C55-4EA6-904B-5BBE42B51097}" type="presOf" srcId="{CEF4A5B3-A310-49CE-806E-4CB57FAB09B8}" destId="{DE1354C7-D484-4DB9-B553-213169BE0712}" srcOrd="0" destOrd="1" presId="urn:microsoft.com/office/officeart/2005/8/layout/chevron2"/>
    <dgm:cxn modelId="{9B160099-B39B-42B6-9F1B-6C32C234C32E}" type="presOf" srcId="{EAC6ADA8-8C7F-43B8-BBAD-64149986FCA7}" destId="{A4640EF9-A532-43D0-87F4-921927CB7F69}" srcOrd="0" destOrd="0" presId="urn:microsoft.com/office/officeart/2005/8/layout/chevron2"/>
    <dgm:cxn modelId="{A61CACA5-1B57-4A4A-8B5A-F60C8B837BA8}" type="presOf" srcId="{D018EC9C-7CA9-44C7-8562-4B3E0722E381}" destId="{A4640EF9-A532-43D0-87F4-921927CB7F69}" srcOrd="0" destOrd="1" presId="urn:microsoft.com/office/officeart/2005/8/layout/chevron2"/>
    <dgm:cxn modelId="{F129D5C2-6F83-45B8-AEEF-F5031FA40C9C}" srcId="{7BB2FF0C-CCE8-4730-8E3D-3B2731B2AD34}" destId="{0F027BE5-23BF-4B4C-9A9F-8B306CCDD059}" srcOrd="2" destOrd="0" parTransId="{DBA309A9-7269-413C-9168-724015A9F24F}" sibTransId="{FDE58703-A9D0-46DF-ACBA-FA59090F3B69}"/>
    <dgm:cxn modelId="{780054CE-E7FC-4787-B8BE-16630099066E}" srcId="{AFBE39B9-EA12-4F45-9D53-F7EAFB4EBCEE}" destId="{EAC6ADA8-8C7F-43B8-BBAD-64149986FCA7}" srcOrd="0" destOrd="0" parTransId="{BD3B82AD-0FD8-4340-9163-C0C9F725276E}" sibTransId="{1C7CD17E-9ABF-4BFF-9262-F73FC3E4A3DC}"/>
    <dgm:cxn modelId="{42B9F6CE-8D34-44F8-AAD7-B74347F5D037}" srcId="{9C4BB453-DE25-410A-BD37-257685ECCFF2}" destId="{CEF4A5B3-A310-49CE-806E-4CB57FAB09B8}" srcOrd="1" destOrd="0" parTransId="{1B3ED936-F2E0-492A-A632-2A076543A625}" sibTransId="{14E19CC2-51B2-4D4D-9820-46BD43BC72FB}"/>
    <dgm:cxn modelId="{D77D6BDE-0F2F-4B40-88F3-3CD062123C19}" type="presOf" srcId="{1990A448-5EF1-499A-93B8-AE40C4E9174F}" destId="{BB17A141-DAC8-458C-BD98-A8C78BCBFEC4}" srcOrd="0" destOrd="0" presId="urn:microsoft.com/office/officeart/2005/8/layout/chevron2"/>
    <dgm:cxn modelId="{54FCE2F0-6694-40ED-996E-B9FE5568881D}" type="presParOf" srcId="{1D9E327D-8693-4600-8C5C-A59CD72E2587}" destId="{795F03DC-A393-4A98-8478-DB4589FB20E4}" srcOrd="0" destOrd="0" presId="urn:microsoft.com/office/officeart/2005/8/layout/chevron2"/>
    <dgm:cxn modelId="{0D0A42DE-D607-4A0E-8FBC-5D81C06EAB3C}" type="presParOf" srcId="{795F03DC-A393-4A98-8478-DB4589FB20E4}" destId="{0054C77E-41EF-448C-A342-E7EF0F2B61BA}" srcOrd="0" destOrd="0" presId="urn:microsoft.com/office/officeart/2005/8/layout/chevron2"/>
    <dgm:cxn modelId="{25DEF637-17E2-41EB-AE86-31E969D49FFD}" type="presParOf" srcId="{795F03DC-A393-4A98-8478-DB4589FB20E4}" destId="{A4640EF9-A532-43D0-87F4-921927CB7F69}" srcOrd="1" destOrd="0" presId="urn:microsoft.com/office/officeart/2005/8/layout/chevron2"/>
    <dgm:cxn modelId="{E76A937D-0E7A-4DC7-B5B4-962AC6B05083}" type="presParOf" srcId="{1D9E327D-8693-4600-8C5C-A59CD72E2587}" destId="{CA6EB89D-5305-4518-9925-74A03DD44172}" srcOrd="1" destOrd="0" presId="urn:microsoft.com/office/officeart/2005/8/layout/chevron2"/>
    <dgm:cxn modelId="{0A9D26B7-943E-44A9-89A4-B275B9FD70EA}" type="presParOf" srcId="{1D9E327D-8693-4600-8C5C-A59CD72E2587}" destId="{1DD75B63-3642-4CC4-988B-9C3898AF58A3}" srcOrd="2" destOrd="0" presId="urn:microsoft.com/office/officeart/2005/8/layout/chevron2"/>
    <dgm:cxn modelId="{696714BD-CDF6-4DD2-A916-A0ADC3E94FDA}" type="presParOf" srcId="{1DD75B63-3642-4CC4-988B-9C3898AF58A3}" destId="{D5C05E08-6B6B-4F39-A257-F5F5547B4C75}" srcOrd="0" destOrd="0" presId="urn:microsoft.com/office/officeart/2005/8/layout/chevron2"/>
    <dgm:cxn modelId="{4472B4EE-B77D-48C2-839B-623196D6B0F1}" type="presParOf" srcId="{1DD75B63-3642-4CC4-988B-9C3898AF58A3}" destId="{DE1354C7-D484-4DB9-B553-213169BE0712}" srcOrd="1" destOrd="0" presId="urn:microsoft.com/office/officeart/2005/8/layout/chevron2"/>
    <dgm:cxn modelId="{A8BA1E56-D2BB-422A-A7EC-C51845106504}" type="presParOf" srcId="{1D9E327D-8693-4600-8C5C-A59CD72E2587}" destId="{7424D6DB-6B20-405F-A911-1F92296E46D8}" srcOrd="3" destOrd="0" presId="urn:microsoft.com/office/officeart/2005/8/layout/chevron2"/>
    <dgm:cxn modelId="{376A9DEC-A6DA-443C-BF79-394DFF592CA3}" type="presParOf" srcId="{1D9E327D-8693-4600-8C5C-A59CD72E2587}" destId="{0A2D0A43-5EA1-4E42-B771-73724110E81A}" srcOrd="4" destOrd="0" presId="urn:microsoft.com/office/officeart/2005/8/layout/chevron2"/>
    <dgm:cxn modelId="{F4E23B72-1FAC-4CF9-89A5-4A48FDC10A05}" type="presParOf" srcId="{0A2D0A43-5EA1-4E42-B771-73724110E81A}" destId="{34B8793A-5CD9-4D94-82DE-CEBA70A56E6A}" srcOrd="0" destOrd="0" presId="urn:microsoft.com/office/officeart/2005/8/layout/chevron2"/>
    <dgm:cxn modelId="{EC37942D-D7D7-419F-BB50-3085B8299411}" type="presParOf" srcId="{0A2D0A43-5EA1-4E42-B771-73724110E81A}" destId="{BB17A141-DAC8-458C-BD98-A8C78BCBFE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9B698-985A-49A3-B2DE-7A4FB6FB7121}">
      <dsp:nvSpPr>
        <dsp:cNvPr id="0" name=""/>
        <dsp:cNvSpPr/>
      </dsp:nvSpPr>
      <dsp:spPr>
        <a:xfrm>
          <a:off x="0" y="9349"/>
          <a:ext cx="7777376"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Provide the local foundation for the roll-out and operations of Coordinated Entry</a:t>
          </a:r>
          <a:endParaRPr lang="en-US" sz="2800" kern="1200" dirty="0"/>
        </a:p>
      </dsp:txBody>
      <dsp:txXfrm>
        <a:off x="54373" y="63722"/>
        <a:ext cx="7668630" cy="1005094"/>
      </dsp:txXfrm>
    </dsp:sp>
    <dsp:sp modelId="{48C53881-6B19-4799-9C4D-31586CC43697}">
      <dsp:nvSpPr>
        <dsp:cNvPr id="0" name=""/>
        <dsp:cNvSpPr/>
      </dsp:nvSpPr>
      <dsp:spPr>
        <a:xfrm>
          <a:off x="0" y="1123189"/>
          <a:ext cx="7777376"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3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latin typeface="+mn-lt"/>
            </a:rPr>
            <a:t>Coordinated Entry Point of Access</a:t>
          </a:r>
        </a:p>
        <a:p>
          <a:pPr marL="228600" lvl="1" indent="-228600" algn="l" defTabSz="977900" rtl="0">
            <a:lnSpc>
              <a:spcPct val="90000"/>
            </a:lnSpc>
            <a:spcBef>
              <a:spcPct val="0"/>
            </a:spcBef>
            <a:spcAft>
              <a:spcPct val="20000"/>
            </a:spcAft>
            <a:buChar char="•"/>
          </a:pPr>
          <a:r>
            <a:rPr lang="en-US" sz="2200" kern="1200" dirty="0">
              <a:latin typeface="+mn-lt"/>
            </a:rPr>
            <a:t>Diversion, Triage and Assessment</a:t>
          </a:r>
        </a:p>
        <a:p>
          <a:pPr marL="228600" lvl="1" indent="-228600" algn="l" defTabSz="977900">
            <a:lnSpc>
              <a:spcPct val="90000"/>
            </a:lnSpc>
            <a:spcBef>
              <a:spcPct val="0"/>
            </a:spcBef>
            <a:spcAft>
              <a:spcPct val="20000"/>
            </a:spcAft>
            <a:buChar char="•"/>
          </a:pPr>
          <a:r>
            <a:rPr lang="en-US" sz="2200" kern="1200" dirty="0">
              <a:latin typeface="+mn-lt"/>
            </a:rPr>
            <a:t>Prioritization – maintain BNL</a:t>
          </a:r>
        </a:p>
        <a:p>
          <a:pPr marL="228600" lvl="1" indent="-228600" algn="l" defTabSz="977900">
            <a:lnSpc>
              <a:spcPct val="90000"/>
            </a:lnSpc>
            <a:spcBef>
              <a:spcPct val="0"/>
            </a:spcBef>
            <a:spcAft>
              <a:spcPct val="20000"/>
            </a:spcAft>
            <a:buChar char="•"/>
          </a:pPr>
          <a:r>
            <a:rPr lang="en-US" sz="2200" kern="1200" dirty="0">
              <a:latin typeface="+mn-lt"/>
            </a:rPr>
            <a:t>Referral - Housing matching and case conferencing</a:t>
          </a:r>
          <a:r>
            <a:rPr lang="en-US" sz="2200" kern="1200" dirty="0"/>
            <a:t> </a:t>
          </a:r>
        </a:p>
      </dsp:txBody>
      <dsp:txXfrm>
        <a:off x="0" y="1123189"/>
        <a:ext cx="7777376" cy="1506960"/>
      </dsp:txXfrm>
    </dsp:sp>
    <dsp:sp modelId="{18D2A711-7922-4D62-9D27-EAF05C2AAA33}">
      <dsp:nvSpPr>
        <dsp:cNvPr id="0" name=""/>
        <dsp:cNvSpPr/>
      </dsp:nvSpPr>
      <dsp:spPr>
        <a:xfrm>
          <a:off x="0" y="2630149"/>
          <a:ext cx="7777376" cy="1113840"/>
        </a:xfrm>
        <a:prstGeom prst="roundRect">
          <a:avLst/>
        </a:prstGeom>
        <a:solidFill>
          <a:schemeClr val="accent2">
            <a:hueOff val="3919902"/>
            <a:satOff val="-25771"/>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Support regional coordination and resource alignment</a:t>
          </a:r>
          <a:endParaRPr lang="en-US" sz="2800" kern="1200"/>
        </a:p>
      </dsp:txBody>
      <dsp:txXfrm>
        <a:off x="54373" y="2684522"/>
        <a:ext cx="7668630" cy="1005094"/>
      </dsp:txXfrm>
    </dsp:sp>
    <dsp:sp modelId="{21533B53-A7C5-4783-805F-4DB0A4172A7A}">
      <dsp:nvSpPr>
        <dsp:cNvPr id="0" name=""/>
        <dsp:cNvSpPr/>
      </dsp:nvSpPr>
      <dsp:spPr>
        <a:xfrm>
          <a:off x="0" y="3828151"/>
          <a:ext cx="7777376" cy="1113840"/>
        </a:xfrm>
        <a:prstGeom prst="roundRect">
          <a:avLst/>
        </a:prstGeom>
        <a:solidFill>
          <a:schemeClr val="accent2">
            <a:hueOff val="7839803"/>
            <a:satOff val="-51542"/>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Community level dashboard to track data to improve performance</a:t>
          </a:r>
          <a:endParaRPr lang="en-US" sz="2800" kern="1200"/>
        </a:p>
      </dsp:txBody>
      <dsp:txXfrm>
        <a:off x="54373" y="3882524"/>
        <a:ext cx="7668630" cy="1005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C77E-41EF-448C-A342-E7EF0F2B61BA}">
      <dsp:nvSpPr>
        <dsp:cNvPr id="0" name=""/>
        <dsp:cNvSpPr/>
      </dsp:nvSpPr>
      <dsp:spPr>
        <a:xfrm rot="5400000">
          <a:off x="-282862" y="283690"/>
          <a:ext cx="1885752" cy="13200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cs typeface="Calibri"/>
            </a:rPr>
            <a:t>Statewide Homeless Council and COC</a:t>
          </a:r>
        </a:p>
      </dsp:txBody>
      <dsp:txXfrm rot="-5400000">
        <a:off x="1" y="660840"/>
        <a:ext cx="1320026" cy="565726"/>
      </dsp:txXfrm>
    </dsp:sp>
    <dsp:sp modelId="{A4640EF9-A532-43D0-87F4-921927CB7F69}">
      <dsp:nvSpPr>
        <dsp:cNvPr id="0" name=""/>
        <dsp:cNvSpPr/>
      </dsp:nvSpPr>
      <dsp:spPr>
        <a:xfrm rot="5400000">
          <a:off x="5460807" y="-4139953"/>
          <a:ext cx="1225738" cy="95073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alibri"/>
              <a:cs typeface="Calibri"/>
            </a:rPr>
            <a:t>Systems-level policy recommendations</a:t>
          </a:r>
        </a:p>
        <a:p>
          <a:pPr marL="228600" lvl="1" indent="-228600" algn="l" defTabSz="1066800" rtl="0">
            <a:lnSpc>
              <a:spcPct val="90000"/>
            </a:lnSpc>
            <a:spcBef>
              <a:spcPct val="0"/>
            </a:spcBef>
            <a:spcAft>
              <a:spcPct val="15000"/>
            </a:spcAft>
            <a:buChar char="•"/>
          </a:pPr>
          <a:r>
            <a:rPr lang="en-US" sz="2400" kern="1200">
              <a:latin typeface="Calibri"/>
              <a:cs typeface="Calibri"/>
            </a:rPr>
            <a:t>Membership: Voting Members, EDs, State Agency Leadership, PWLE</a:t>
          </a:r>
        </a:p>
      </dsp:txBody>
      <dsp:txXfrm rot="-5400000">
        <a:off x="1320026" y="60664"/>
        <a:ext cx="9447464" cy="1106066"/>
      </dsp:txXfrm>
    </dsp:sp>
    <dsp:sp modelId="{D5C05E08-6B6B-4F39-A257-F5F5547B4C75}">
      <dsp:nvSpPr>
        <dsp:cNvPr id="0" name=""/>
        <dsp:cNvSpPr/>
      </dsp:nvSpPr>
      <dsp:spPr>
        <a:xfrm rot="5400000">
          <a:off x="-282862" y="1977978"/>
          <a:ext cx="1885752" cy="13200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cs typeface="Calibri"/>
            </a:rPr>
            <a:t>Regional Homeless Councils</a:t>
          </a:r>
        </a:p>
      </dsp:txBody>
      <dsp:txXfrm rot="-5400000">
        <a:off x="1" y="2355128"/>
        <a:ext cx="1320026" cy="565726"/>
      </dsp:txXfrm>
    </dsp:sp>
    <dsp:sp modelId="{DE1354C7-D484-4DB9-B553-213169BE0712}">
      <dsp:nvSpPr>
        <dsp:cNvPr id="0" name=""/>
        <dsp:cNvSpPr/>
      </dsp:nvSpPr>
      <dsp:spPr>
        <a:xfrm rot="5400000">
          <a:off x="5460807" y="-2445664"/>
          <a:ext cx="1225738" cy="95073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alibri"/>
              <a:cs typeface="Calibri"/>
            </a:rPr>
            <a:t>Program, advocacy and policy-level work</a:t>
          </a:r>
        </a:p>
        <a:p>
          <a:pPr marL="228600" lvl="1" indent="-228600" algn="l" defTabSz="1066800" rtl="0">
            <a:lnSpc>
              <a:spcPct val="90000"/>
            </a:lnSpc>
            <a:spcBef>
              <a:spcPct val="0"/>
            </a:spcBef>
            <a:spcAft>
              <a:spcPct val="15000"/>
            </a:spcAft>
            <a:buChar char="•"/>
          </a:pPr>
          <a:r>
            <a:rPr lang="en-US" sz="2400" kern="1200">
              <a:latin typeface="Calibri"/>
              <a:cs typeface="Calibri"/>
            </a:rPr>
            <a:t>Membership: Regional Reps and Senior/Executive Leadership, PWLE</a:t>
          </a:r>
        </a:p>
      </dsp:txBody>
      <dsp:txXfrm rot="-5400000">
        <a:off x="1320026" y="1754953"/>
        <a:ext cx="9447464" cy="1106066"/>
      </dsp:txXfrm>
    </dsp:sp>
    <dsp:sp modelId="{34B8793A-5CD9-4D94-82DE-CEBA70A56E6A}">
      <dsp:nvSpPr>
        <dsp:cNvPr id="0" name=""/>
        <dsp:cNvSpPr/>
      </dsp:nvSpPr>
      <dsp:spPr>
        <a:xfrm rot="5400000">
          <a:off x="-282862" y="3672267"/>
          <a:ext cx="1885752" cy="13200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a:cs typeface="Calibri"/>
            </a:rPr>
            <a:t>Local Service Hubs</a:t>
          </a:r>
        </a:p>
      </dsp:txBody>
      <dsp:txXfrm rot="-5400000">
        <a:off x="1" y="4049417"/>
        <a:ext cx="1320026" cy="565726"/>
      </dsp:txXfrm>
    </dsp:sp>
    <dsp:sp modelId="{BB17A141-DAC8-458C-BD98-A8C78BCBFEC4}">
      <dsp:nvSpPr>
        <dsp:cNvPr id="0" name=""/>
        <dsp:cNvSpPr/>
      </dsp:nvSpPr>
      <dsp:spPr>
        <a:xfrm rot="5400000">
          <a:off x="5460807" y="-751376"/>
          <a:ext cx="1225738" cy="95073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alibri"/>
              <a:cs typeface="Calibri"/>
            </a:rPr>
            <a:t>Access, Assessment, Prioritization and Coordination for homeless response system; community level dashboards</a:t>
          </a:r>
        </a:p>
        <a:p>
          <a:pPr marL="228600" lvl="1" indent="-228600" algn="l" defTabSz="1066800" rtl="0">
            <a:lnSpc>
              <a:spcPct val="90000"/>
            </a:lnSpc>
            <a:spcBef>
              <a:spcPct val="0"/>
            </a:spcBef>
            <a:spcAft>
              <a:spcPct val="15000"/>
            </a:spcAft>
            <a:buChar char="•"/>
          </a:pPr>
          <a:r>
            <a:rPr lang="en-US" sz="2400" kern="1200">
              <a:latin typeface="Calibri"/>
              <a:cs typeface="Calibri"/>
            </a:rPr>
            <a:t>Membership: Housing Navigators and Direct Service Staff</a:t>
          </a:r>
        </a:p>
      </dsp:txBody>
      <dsp:txXfrm rot="-5400000">
        <a:off x="1320026" y="3449241"/>
        <a:ext cx="9447464" cy="11060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B6DDD-D434-437F-B43C-B6977955B3BA}"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AD1A3-2A29-417B-83FB-523303760556}" type="slidenum">
              <a:rPr lang="en-US" smtClean="0"/>
              <a:t>‹#›</a:t>
            </a:fld>
            <a:endParaRPr lang="en-US"/>
          </a:p>
        </p:txBody>
      </p:sp>
    </p:spTree>
    <p:extLst>
      <p:ext uri="{BB962C8B-B14F-4D97-AF65-F5344CB8AC3E}">
        <p14:creationId xmlns:p14="http://schemas.microsoft.com/office/powerpoint/2010/main" val="32905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C14AD1A3-2A29-417B-83FB-523303760556}" type="slidenum">
              <a:rPr lang="en-US" smtClean="0"/>
              <a:t>3</a:t>
            </a:fld>
            <a:endParaRPr lang="en-US"/>
          </a:p>
        </p:txBody>
      </p:sp>
    </p:spTree>
    <p:extLst>
      <p:ext uri="{BB962C8B-B14F-4D97-AF65-F5344CB8AC3E}">
        <p14:creationId xmlns:p14="http://schemas.microsoft.com/office/powerpoint/2010/main" val="167129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has a special session to dive into the hub design</a:t>
            </a:r>
          </a:p>
          <a:p>
            <a:r>
              <a:rPr lang="en-US">
                <a:cs typeface="Calibri"/>
              </a:rPr>
              <a:t>Creating a person centered design</a:t>
            </a:r>
          </a:p>
        </p:txBody>
      </p:sp>
      <p:sp>
        <p:nvSpPr>
          <p:cNvPr id="4" name="Slide Number Placeholder 3"/>
          <p:cNvSpPr>
            <a:spLocks noGrp="1"/>
          </p:cNvSpPr>
          <p:nvPr>
            <p:ph type="sldNum" sz="quarter" idx="5"/>
          </p:nvPr>
        </p:nvSpPr>
        <p:spPr/>
        <p:txBody>
          <a:bodyPr/>
          <a:lstStyle/>
          <a:p>
            <a:fld id="{C14AD1A3-2A29-417B-83FB-523303760556}" type="slidenum">
              <a:rPr lang="en-US" smtClean="0"/>
              <a:t>4</a:t>
            </a:fld>
            <a:endParaRPr lang="en-US"/>
          </a:p>
        </p:txBody>
      </p:sp>
    </p:spTree>
    <p:extLst>
      <p:ext uri="{BB962C8B-B14F-4D97-AF65-F5344CB8AC3E}">
        <p14:creationId xmlns:p14="http://schemas.microsoft.com/office/powerpoint/2010/main" val="28876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There were three main categories of themes that surfaced.</a:t>
            </a:r>
            <a:endParaRPr lang="en-US"/>
          </a:p>
        </p:txBody>
      </p:sp>
      <p:sp>
        <p:nvSpPr>
          <p:cNvPr id="4" name="Slide Number Placeholder 3"/>
          <p:cNvSpPr>
            <a:spLocks noGrp="1"/>
          </p:cNvSpPr>
          <p:nvPr>
            <p:ph type="sldNum" sz="quarter" idx="5"/>
          </p:nvPr>
        </p:nvSpPr>
        <p:spPr/>
        <p:txBody>
          <a:bodyPr/>
          <a:lstStyle/>
          <a:p>
            <a:fld id="{C14AD1A3-2A29-417B-83FB-523303760556}" type="slidenum">
              <a:rPr lang="en-US" smtClean="0"/>
              <a:t>10</a:t>
            </a:fld>
            <a:endParaRPr lang="en-US"/>
          </a:p>
        </p:txBody>
      </p:sp>
    </p:spTree>
    <p:extLst>
      <p:ext uri="{BB962C8B-B14F-4D97-AF65-F5344CB8AC3E}">
        <p14:creationId xmlns:p14="http://schemas.microsoft.com/office/powerpoint/2010/main" val="350563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There were three main categories of themes that surfaced.</a:t>
            </a:r>
            <a:endParaRPr lang="en-US"/>
          </a:p>
        </p:txBody>
      </p:sp>
      <p:sp>
        <p:nvSpPr>
          <p:cNvPr id="4" name="Slide Number Placeholder 3"/>
          <p:cNvSpPr>
            <a:spLocks noGrp="1"/>
          </p:cNvSpPr>
          <p:nvPr>
            <p:ph type="sldNum" sz="quarter" idx="5"/>
          </p:nvPr>
        </p:nvSpPr>
        <p:spPr/>
        <p:txBody>
          <a:bodyPr/>
          <a:lstStyle/>
          <a:p>
            <a:fld id="{C14AD1A3-2A29-417B-83FB-523303760556}" type="slidenum">
              <a:rPr lang="en-US" smtClean="0"/>
              <a:t>13</a:t>
            </a:fld>
            <a:endParaRPr lang="en-US"/>
          </a:p>
        </p:txBody>
      </p:sp>
    </p:spTree>
    <p:extLst>
      <p:ext uri="{BB962C8B-B14F-4D97-AF65-F5344CB8AC3E}">
        <p14:creationId xmlns:p14="http://schemas.microsoft.com/office/powerpoint/2010/main" val="297844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Char char="•"/>
            </a:pPr>
            <a:r>
              <a:rPr lang="en-US" sz="1600" dirty="0">
                <a:cs typeface="Calibri"/>
              </a:rPr>
              <a:t>Envisioning that this group would get together to plan, go back to your community, implementation, and then coming back together  </a:t>
            </a:r>
          </a:p>
          <a:p>
            <a:pPr lvl="2">
              <a:buChar char="•"/>
            </a:pPr>
            <a:r>
              <a:rPr lang="en-US" sz="1600" dirty="0">
                <a:cs typeface="Calibri"/>
              </a:rPr>
              <a:t>How would this happen? What would the timeline be? Would this group meet monthly? </a:t>
            </a:r>
          </a:p>
          <a:p>
            <a:endParaRPr lang="en-US" dirty="0"/>
          </a:p>
        </p:txBody>
      </p:sp>
      <p:sp>
        <p:nvSpPr>
          <p:cNvPr id="4" name="Slide Number Placeholder 3"/>
          <p:cNvSpPr>
            <a:spLocks noGrp="1"/>
          </p:cNvSpPr>
          <p:nvPr>
            <p:ph type="sldNum" sz="quarter" idx="10"/>
          </p:nvPr>
        </p:nvSpPr>
        <p:spPr/>
        <p:txBody>
          <a:bodyPr/>
          <a:lstStyle/>
          <a:p>
            <a:fld id="{C14AD1A3-2A29-417B-83FB-523303760556}" type="slidenum">
              <a:rPr lang="en-US" smtClean="0"/>
              <a:t>14</a:t>
            </a:fld>
            <a:endParaRPr lang="en-US"/>
          </a:p>
        </p:txBody>
      </p:sp>
    </p:spTree>
    <p:extLst>
      <p:ext uri="{BB962C8B-B14F-4D97-AF65-F5344CB8AC3E}">
        <p14:creationId xmlns:p14="http://schemas.microsoft.com/office/powerpoint/2010/main" val="153411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Service Hubs will meet regularly to review the By-Name List and match clients to available housing resources. However, dependent on local circumstances, not all </a:t>
            </a:r>
            <a:r>
              <a:rPr lang="en-US" i="1"/>
              <a:t>Referral Partners </a:t>
            </a:r>
            <a:r>
              <a:rPr lang="en-US"/>
              <a:t>will need to attend every case conferencing meeting. Nonetheless, they are critical partners within the spectrum of Hub services and should participate as needed to provide guidance, feedback to improve overall Service Hub activities and coordination.</a:t>
            </a:r>
          </a:p>
          <a:p>
            <a:endParaRPr lang="en-US">
              <a:cs typeface="Calibri"/>
            </a:endParaRPr>
          </a:p>
        </p:txBody>
      </p:sp>
      <p:sp>
        <p:nvSpPr>
          <p:cNvPr id="4" name="Slide Number Placeholder 3"/>
          <p:cNvSpPr>
            <a:spLocks noGrp="1"/>
          </p:cNvSpPr>
          <p:nvPr>
            <p:ph type="sldNum" sz="quarter" idx="5"/>
          </p:nvPr>
        </p:nvSpPr>
        <p:spPr/>
        <p:txBody>
          <a:bodyPr/>
          <a:lstStyle/>
          <a:p>
            <a:fld id="{C14AD1A3-2A29-417B-83FB-523303760556}" type="slidenum">
              <a:rPr lang="en-US" smtClean="0"/>
              <a:t>15</a:t>
            </a:fld>
            <a:endParaRPr lang="en-US"/>
          </a:p>
        </p:txBody>
      </p:sp>
    </p:spTree>
    <p:extLst>
      <p:ext uri="{BB962C8B-B14F-4D97-AF65-F5344CB8AC3E}">
        <p14:creationId xmlns:p14="http://schemas.microsoft.com/office/powerpoint/2010/main" val="55084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There were three main categories of themes that surfaced.</a:t>
            </a:r>
            <a:endParaRPr lang="en-US"/>
          </a:p>
        </p:txBody>
      </p:sp>
      <p:sp>
        <p:nvSpPr>
          <p:cNvPr id="4" name="Slide Number Placeholder 3"/>
          <p:cNvSpPr>
            <a:spLocks noGrp="1"/>
          </p:cNvSpPr>
          <p:nvPr>
            <p:ph type="sldNum" sz="quarter" idx="5"/>
          </p:nvPr>
        </p:nvSpPr>
        <p:spPr/>
        <p:txBody>
          <a:bodyPr/>
          <a:lstStyle/>
          <a:p>
            <a:fld id="{C14AD1A3-2A29-417B-83FB-523303760556}" type="slidenum">
              <a:rPr lang="en-US" smtClean="0"/>
              <a:t>16</a:t>
            </a:fld>
            <a:endParaRPr lang="en-US"/>
          </a:p>
        </p:txBody>
      </p:sp>
    </p:spTree>
    <p:extLst>
      <p:ext uri="{BB962C8B-B14F-4D97-AF65-F5344CB8AC3E}">
        <p14:creationId xmlns:p14="http://schemas.microsoft.com/office/powerpoint/2010/main" val="271205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38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800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4965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07498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25176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54327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154441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144614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3649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384168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51826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253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528060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716077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41255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77793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1742712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334398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676330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859244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2048476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1102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7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272184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68294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67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3746338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4120552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303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53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941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210022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315416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800587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636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104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222816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2031755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324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530969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70783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103812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84590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92063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2440828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508000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052528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714048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011853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64188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853083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82837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2233568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3071362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412031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099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66848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250329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07055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556981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487171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286575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6088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1910251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95051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913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18059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30983299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8279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821519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FCAi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L/iL8QtY8OeJ5NLs7WzkhWJHDSqxbJHPQ16hXz/8b/8Akfp/+veL+VNCZe/4W/4i/wCfHTf++H/+Ko/4W/4i/wCfHTf++H/+KrzmimK56N/wt/xF/wA+Om/98P8A/FUf8Lf8Rf8APjpv/fD/APxVec0UBc9G/wCFv+Iv+fHTf++H/wDiqP8Ahb/iL/nx03/vh/8A4qvOaKAuejf8Lf8AEX/Pjpv/AHw//wAVR/wt/wARf8+Om/8AfD//ABVec0UBc9G/4W/4i/58dN/74f8A+Ko/4W/4i/58dN/74f8A+KrzmigLno3/AAt/xF/z46b/AN8P/wDFUf8AC3/EX/Pjpv8A3w//AMVXnNFAXPRv+Fv+Iv8Anx03/vh//iqP+Fv+Iv8Anx03/vh//iq85ooC56N/wt/xF/z46b/3w/8A8VR/wt/xF/z46b/3w/8A8VXnNFAXPRv+Fv8AiL/nx03/AL4f/wCKo/4W/wCIv+fHTf8Avh//AIqvOaKAuejf8Lf8Rf8APjpv/fD/APxVH/C3/EX/AD46b/3w/wD8VXnNFAXPRv8Ahb/iL/nx03/vh/8A4qj/AIW/4i/58dN/74f/AOKrzmigLno3/C3/ABF/z46b/wB8P/8AFUf8Lf8AEX/Pjpv/AHw//wAVXnNFAXPRv+Fv+Iv+fHTf++H/APiqP+Fv+Iv+fHTf++H/APiq85o7GgV2fVHhq+l1Lw/YahMqrLcW6SuF6AkZ4rQrF8Cf8iXo3/XlF/6CK2qksKKKKACiiigAooooAKKKKACiiigAooooAKKKKACiiigAooooAKKKKACiiigAooooAKKKKACiiigAooooAKKKKACiiigAooooAKKKKACiiigAr5/+N/8AyP0//XvF/KvoCuS8T/D7QvEOrPqd/JeidkVD5UoVcDpxg0CZ86UV7x/wqPwr/wA9dT/7/r/8TR/wqPwr/wA9dT/7/r/8TTuKzPB6K94/4VH4V/566n/3/X/4mj/hUfhX/nrqf/f9f/iaLhZng9Fe8f8ACo/Cv/PXU/8Av+v/AMTR/wAKj8K/89dT/wC/6/8AxNFwszweiveP+FR+Ff8Anrqf/f8AX/4mj/hUfhX/AJ66n/3/AF/+JouFmeD0V7x/wqPwr/z11P8A7/r/APE0f8Kj8K/89dT/AO/6/wDxNFwszweiveP+FR+Ff+eup/8Af9f/AImj/hUfhX/nrqf/AH/X/wCJouFmeD0V7x/wqPwr/wA9dT/7/r/8TR/wqPwr/wA9dT/7/r/8TRcLM8Hor3j/AIVH4V/566n/AN/1/wDiaP8AhUfhX/nrqf8A3/X/AOJouFmeD0V7x/wqPwr/AM9dT/7/AK//ABNH/Co/Cv8Az11P/v8Ar/8AE0XCzPB6K94/4VH4V/566n/3/X/4mj/hUfhX/nrqf/f9f/iaLhZng9Fe8f8ACo/Cv/PXU/8Av+v/AMTR/wAKj8K/89dT/wC/6/8AxNFwszweiveP+FR+Ff8Anrqf/f8AX/4mj/hUfhX/AJ66n/3/AF/+JouFmeD0dq94/wCFR+Ff+eup/wDf9f8A4mk/4VH4V/57an/3/X/4mi4WZ0/gP/kS9G/68ov/AEEVtVW0qyh03TbbT7cuYbeNY0LnJwBgZqzSKCiiigAooooAKKKKACiiigAooooAKKKKACiiigAooooAKKKKACiiigAooooAKKKKACiiigAooooAKKKKAEzz3oz9a8c+KuoahbeMpore+uoY/JjO2OZlGcegNcr/AGxq/wD0Fb//AMCX/wAa+TxXFVPD150XTb5W1v2PpcNw3Ur0Y1VUSur7H0bn60Z+tfOX9sav/wBBW/8A/Al/8aP7Y1f/AKCt/wD+BL/41z/65Uv+fT+//gG3+qtT/n4vu/4J9G5+tGfrXzl/bGr/APQVv/8AwJf/ABo/tjV/+grf/wDgS/8AjR/rlS/59P7/APgB/qrU/wCfi+7/AIJ9G5+tGfrXzl/bGr/9BW//APAl/wDGj+2NX/6Ct/8A+BL/AONH+uVL/n0/v/4Af6q1P+fi+7/gn0bn60Z+tfOX9sav/wBBW/8A/Al/8aP7Y1f/AKCt/wD+BL/40f65Uv8An0/v/wCAH+qtT/n4vu/4J9G7qN31rzj4LXd3dHVftV1PcbfK2+bIXx97pmsb4sahf23i5o7a+uoI/s8Z2xzMozz2Br1amfQhgI43k0bta/m1+h5sMmnPGywnPqle/wB3+Z7Bn60Z+tfOX9sav/0Fb/8A8CX/AMaP7Y1f/oK3/wD4Ev8A415X+uVL/n0/v/4B6X+qtT/n4vu/4J9G5+tGfrXzl/bGr/8AQVv/APwJf/Gj+2NX/wCgrf8A/gS/+NH+uVL/AJ9P7/8AgB/qrU/5+L7v+CfRufrRn6185f2xq/8A0Fb/AP8AAl/8aP7Y1f8A6Ct//wCBL/40f65Uv+fT+/8A4Af6q1P+fi+7/gn0bn60Z+tfOX9sav8A9BW//wDAl/8AGj+2NX/6Ct//AOBL/wCNH+uVL/n0/v8A+AH+qtT/AJ+L7v8Agn0bn60Zr5y/tjV/+grf/wDgS/8AjXofwXvLy6m1P7Vd3FxtWPb5shfHLdM125fxNTxuIjQVNq/W/lc5cbw/PCUJVnNO3l52PS6KKK+nPngooooAKKKKACiiuW+IPxC8GeAdP+2eLPENlpisMxxu+6WX/cjGWb8BQB1NFfIvjz9tjR7WR7fwV4TudQIOBdajL5KH3Ea5Yj6kV4/r37XPxi1J3+yahpWkoei2lgrY/GTcaAP0aor8wJP2j/jZIxZvH18D/s28Cj8glXNN/ae+Ntk4Y+M2uQP4bixgYf8AoANAH6Z0V8F+Ev20/HVi6J4k8O6NrEIPzNBvtpSPrll/8dr6B+GP7Ufwv8aSxWV1fy+G9RkIUQanhI2b0WUfL/31tPtQB7nRTY3SRA8bBlYAqwOQQe4p1ABRRRQAUUVV1TUbDS7CbUNTvbeytIV3Sz3EgjjQepY8CgC1RXzX8Sf2wfh/4ells/C9neeKLpMjzYj5Frn/AH2BZvwXHvXhviX9sr4oahKw0iy0LRov4dlu0zj6s5wf++RQB+g1FfmVc/tO/G6Z9w8bPFz0jsLYD9Y6s2H7U3xstWBbxXFc47TafAQfyQUAfpZRXwP4Z/bT+IFkyrrugaFq0Y6tGr28h/EFl/8AHa9t+Hv7X3w08Qyx2uvx3/he6fjdcr5tvn/ronI+rKBQB9F0VU0jU9O1jT4tQ0m/tr+zmXdFPbyiSNx7MODVugAoorzH9pb4mX3wo+HUfijT9LttSma/itTDPIyLh1c5yOc/L+tAHp1FfDf/AA294o/6EXR//AuT/Cup+En7W3iDxt8StB8KXPhHS7SHU7tbd5o7mRmQEHkAjHagD67ooooAKKKKACiiigAoorzr9or4iXnwv+GVz4tsdOg1CaG5hhEEzlVIdsE5HNAHotFfDf8Aw2/4o/6EbR//AALk/wAK6T4Xftd+IvGHxF0DwvceD9LtYdUv4rV5o7mQsgdsEgEYJoA+wKKKKACiiigAooooA8S+L3/I7zf9cI/5VyNdd8Xv+R3m/wCuEf8AKuRr8fzf/fq3+J/mfqOV/wC50vRfkFFFFead4UUUUAFFFFABRRRQB6b8DOur/wDbH/2esP4wf8jk3/XvH/Wtz4GddX/7Y/8As9Yfxg/5HJv+veP+tfX4j/knqX+L9ZHy9D/keVPT9InHUUUV8gfUBRRRQAUUUUAFFFFABXpPwN/1+q/7sf8ANq82r0n4G/6/Vf8Adj/m1e3w5/yMqXz/ACZ4+ff7hU+X5o9Sooor9XPzcKKKKACmTyxwwvNLIkcaKWd2OAqjqST0FK7BFLMwVQMkk4AFfA/7YP7Qk/i6/ufA/gu9eLw3buY766ibB1FweVB/55Aj/gXXpigDuP2iP2tks5rjw38LXinmUmOfW5FDRqemIFPDf7549AetfHGvaxquu6rPqmtajdajfTtuluLmUyOx9yaoUqgswVQSScADvQAlLXv/AMHP2VvH3jiCHVNb2+FtHkAZZLuMtcSr6rDwQPdiv419OeDP2S/hHoUUbalp994huVHzSX1yyoT7JHtGPY5oA/OOiv1cs/g18KLSLy4fh54a2/7dhG5/NgTWZrn7P3wc1iJ47nwFpUJYfftFa3YfQxkUAfltS19tfEz9izSp4Zbv4feIp7O4Aytlqf7yJj6CVRuX8Q1fJHxC8D+KfAOutovivR7jTroZKbxmOVf7yOOGHuDQB6H8BP2hvGXwvuobGWeTWvDe4CTTbiQkxL3MLH7h9vun071+hXw08eeGviH4Yg8Q+GNQW6tZPlkQ/LJA/dJF/hYfkeoyOa/I6vQPgV8Ute+FPjOLW9KZprOXEeoWLNhLmLPT2YdVbsfYkEA/ViisTwN4o0bxn4U0/wAS6BdC50++iEkbfxKe6sOzA5BHYitpmVVLMwVQMknoBQByHxb+Inh34Z+D5/EniK42xr8lvboR5t1LjiNB6+p6Acmvzf8Ajb8ZPGHxV1drjWrxrfTEcm10uByIIR2JH8b+rHn0wOK1P2qPilc/Ez4n3dxb3DNoOmO9rpcWflKA4aXHq5Gc+m0dq8joAWkr0b4H/B3xZ8Wtae00KJbawtiPtuo3APkwZ7cfefHRR+OBzX2d4C/ZG+Feg28ba5DfeJb0D53upmiiz/sxxkcexLUAfnXRX6qw/A/4RQwmJPh34e2n+9aKx/M81k61+zj8F9ViKS+BrK2J6PaSyQEf98sBQB+YFKDX3H48/Yp8O3cUk/gvxRfabP1W31FRPET6blAZfyavln4r/CDx58Mrnb4n0WRLRm2xX9ufNtpT7OOh9mwfagCr8Lfih41+G2rLfeFdZltoywM1pId9vOPR4zwfqMEdiK+//wBnf4/eG/ixZiwcR6T4mhTdPpzvkSgdXhY/eX1HUd8jmvzMr2n9kb4X658QPiVa6jZ3V5pmlaJMlzeahbsUdWBysUbf32wfoMn0BAP0vr50/wCChf8AyQOH/sN23/oEtfRYFfOn/BQv/kgcP/Ybtv8A0CWgD88q9K/Zc/5OD8Ff9hSP+RrzWvSv2XP+Tg/BX/YUj/kaAP1OooooAKKKKACiiigArwP9vb/k3bUP+wha/wDoyvfK8D/b2/5N21D/ALCFr/6MoA/OOvQf2bv+S9+B/wDsN23/AKGK8+r0H9m7/kvfgf8A7Ddt/wChigD9V6KKKACiiigAooooA8S+L3/I7zf9cI/5VyNdd8Xv+R3m/wCuEf8AKuRr8fzf/fq3+J/mfqOV/wC50vRfkFFFFead4UUUUAFFFFABRRRQB6b8DOur/wDbH/2esP4wf8jk3/XvH/Wtz4GddX/7Y/8As9Yfxg/5HJv+veP+tfX4j/knqX+L9ZHy9D/keVPT9InHUUUV8gfUBRRRQAUUUUAFFFFABXpPwN/1+q/7sf8ANq82r0n4G/6/Vf8Adj/m1e3w5/yMqXz/ACZ5Gff7hU+X5o9Sooor9XPzYKKKrarf2ul6ZdalfSiG1tIXnmkPRUUEsfyFAHzT+3f8XZPC3hmPwBoN0Y9X1mEtfSRt80Focjb7NIQR/uhvUV8DV1PxY8YXvj34h6z4svi2+/uWeJCf9VEOI0H0UKK5agCS3hmuLiO3t4nlmlYJHGilmdicAADqSa++/wBlT9m3T/Btla+LvHFnFe+JpFElvaSgPFp4PTjo0vqei9BzzXnX7AXwli1O+l+J2u2oe3spDBo8brw0w+/Njvt+6vvk9QK+3hQACiiigAooooAK5j4meA/DXxE8MT+H/E+npdW0gJjkAxLbvjiSNv4WH69DkV09FAH5UfHf4Xa18KfG8ugamTcWkoMun3qrhbmHPX2YdGHY+xBrpPg1+zl8Q/iMYb5bL+wtEfB/tC/QrvX1jj+8/wBeF96/RzxD4Y8PeIbjT7jXNFsdSl06YzWbXMIk8lyMFlz3/wAB6VrKAAAABgUAcD8Dfhbo/wAJ/CTaDo+oahfCaXz55bqTIaTGCUQcIOBwPTkmov2lPEE3hj4FeLtYt5DHOuntBEw6q8pEQI9wXz+FeiV4x+2xDJN+zb4mMef3ZtnbHdRcR/40AfmfT7eKSedIYlLSSMFQDuScAVHU9hcPZ30F3HgvBIsi59VII/lQB+sXwc8E6f8AD34daP4X0+JE+zQKblwOZp2GZJCe5LZ/AAdq6+sXwN4j0/xb4Q0rxJpcyy2mo2qToVOcEjlT7g5BHqDW1QAUUUUAFVdV06x1bTp9O1Ozt72zuEKTQTxh45FPYqeDVqigD4o+OP7Il7/wltle/DMoNJ1G6WO6tJ5P+QduPMik8tEPTlh05zx9W/CrwLofw68E2PhbQYtsFuuZZmHz3Ep+/I/uT+QwBwK6qigAr50/4KF/8kDh/wCw3bf+gS19F186f8FC/wDkgcP/AGG7b/0CWgD88q9K/Zc/5OD8Ff8AYUj/AJGvNa9K/Zc/5OD8Ff8AYUj/AJGgD9TqKKKACiiigAooooAK8D/b2/5N21D/ALCFr/6Mr3yvA/29v+TdtQ/7CFr/AOjKAPzjr0H9m7/kvfgf/sN23/oYrz6vQf2bv+S9+B/+w3bf+higD9V6KKKACiiigAooooA8S+L3/I7zf9cI/wCVcjXXfF3/AJHab/rhH/KuRr8fzf8A36t/if5n6jlf+50vRfkFFFFead4UUUUAFFFFABRRRQB6b8DOur/9sv8A2esP4wf8jk3/AF7x/wBa2/gZ11f/ALY/+z1ifGD/AJHJv+veP+tfX4j/AJJ6l/i/WR8vQ/5HlT0/SJx1FFFfIH1AUUUUAFFFFABRRRQAV6T8Df8AX6r/ALsf82rzavSfgb/r9V/3Y/5tXt8Of8jKl8/yZ4+ff7hU+X5o9Sooor9XPzcK8P8A23/EzeHP2f8AVoYZNlxrE0WnIQcHa53Sf+OIw/GvcK+QP+ClepMmh+DNHVvllubm5ce6Kiqf/H2oA+Jqs6XZXGpana6daR+Zc3UyQQp/edmCqPzIqtXq37I+irrn7Q/hK1kQNHBdNdvkZH7mNpB/48ooA/SL4c+F7PwX4F0bwtYKBBptokGQMb2A+d/qzFifrXQUUUAFFFFABRRRQAUUUUAFFFFABXMfFbw1/wAJj8N/EPhjgPqOnywxE9BIV+Q/gwU109FAH423ttPZ3c1ndQvDcQSNHLG4wyOpwQfcEGoa+yv21vgDdz3158TPBtm04kHmazYRLlgw63CAdQf4h/wL1x8a0Aeyfs9fH/xP8JZTp6xDV/Ds0m+bTpXKmNj1eJudhPcYIPpnmvtb4bftG/CnxtHFHD4ij0e/fANnquLd8+gYnY34NX5i0UAfsrDLFNEs0MiSRsMq6NkEeoIp9fkZ4R8e+NPCUgfw14p1bSwD9y3umWM/VM7T+Ir2jwV+2D8UdF2R65HpXiOAcMbiHyZiPZ48D81NAH6F0V80eBf2yPh1rBjg8S6fqfhydsBpGX7TAD/vJ83/AI5XvnhHxb4Z8XWAv/DOvafq1vjlrWdX2+zAcqfYgUAbdFFFABXzp/wUL/5IHD/2G7b/ANAlr6Lr50/4KF/8kDh/7Ddt/wCgS0AfnlXpX7Ln/Jwfgr/sKR/yNea10Pw58UXHgrxvpHiuztorq40y5FxHDKSEcjscc96AP13or4V/4bc8Zf8AQmaB/wB/Zv8AGj/htzxl/wBCZoH/AH9m/wAaAPuqivhX/htzxl/0Jmgf9/Zv8aP+G3PGX/QmaB/39m/xoA+6qK+Ff+G3PGX/AEJmgf8Af2b/ABo/4bc8Zf8AQmaB/wB/Zv8AGgD7qrwP9vb/AJN21D/sIWv/AKMrxH/htzxl/wBCZoH/AH9m/wAa4r40/tNeIvih4En8J6l4b0qwt5p45jNbySFwUOQPmOKAPBq9B/Zu/wCS9+B/+w3bf+hivPq9B/Zu/wCS9+B/+w3bf+higD9V6KKKACiiigAooooAxtV8L6Dql615f2CTzkBSxZhwOnQ1V/4Qfwp/0CIv++2/xrzj4tyyp41mVJZFHkx8KxA6VyXnz/8APeb/AL7NfC47PMJRxM6csLGTTavpr5/CfYYPJ8TVoQnHENJpaa6fie6f8IP4U/6BEX/fbf40f8IP4U/6BEX/AH23+NeF+fP/AM95v++zR58//Peb/vs1y/6w4L/oEj+H/wAidP8AYeL/AOgqX4//ACR7p/wg/hT/AKBEX/fbf40f8IP4U/6BEX/fbf414X58/wDz3m/77NHnz/8APeb/AL7NH+sOC/6BI/h/8iH9h4v/AKCpfj/8ke6f8IP4U/6BEX/fbf40f8IP4U/6BEX/AH23+NeF+fP/AM95v++zR58//Peb/vs0f6w4L/oEj+H/AMiH9h4v/oKl+P8A8ke6f8IP4U/6BEX/AH23+NH/AAg/hT/oERf99t/jXhfnz/8APeb/AL7NHnz/APPeb/vs0f6w4L/oEj+H/wAiH9h4v/oKl+P/AMkfQmi6FpOjmX+zLVbfzceZtYnOM46n3NQ6r4Z0LVbw3eoWCTzlQu8sw4HToa4v4HvI51bfI7/6rG5icffrF+L0sqeMWVJZFH2ePhWIHevcq5ph45XDEOguVv4dLLV+Xl2PHp5dXlmMqCrPmS+LW70Xn+p6J/wg/hT/AKBEX/fbf40f8IP4U/6BEX/fbf414X58/wDz3m/77NHnz/8APeb/AL7NeH/rDgv+gSP4f/Insf2Hi/8AoKl+P/yR7p/wg/hT/oERf99t/jR/wg/hT/oERf8Afbf414X58/8Az3m/77NHnz/895v++zR/rDgv+gSP4f8AyIf2Hi/+gqX4/wDyR7p/wg/hT/oERf8Afbf40f8ACD+FP+gRF/323+NeF+fP/wA95v8Avs0efP8A895v++zR/rDgv+gSP4f/ACIf2Hi/+gqX4/8AyR7p/wAIP4U/6BEX/fbf40f8IP4U/wCgRF/323+NeF+fP/z3m/77NHnz/wDPeb/vs0f6w4L/AKBI/h/8iH9h4v8A6Cpfj/8AJHun/CD+FP8AoERf99t/jWho2g6To7StploluZQA+1ic46dT7189+fP/AM95v++zXo/wQkkebVd8jvhY8bmJ7tXoZVnOFxOLhShhlFu+qtpo/JHDmWVYmhhpVJ13JK2mvdeZ6hRRRX2h8oFfEv8AwUtZv+Eg8FLk7fst0cds746+2q+OP+ClunsbXwVqgBKh7u3Y46EiJh/JvyoA+Lq9+/YHVG/aHsix+ZdOuin12f4ZrwGvYv2MtWXSf2jfDDSNtjunmtG+skThR/31toA/TaiiigAooooAKKKKACiiigAooooAKKKKAEIzXzl8df2UvCnja4n1vwnPH4a1uUl5EWPNpcMepZByhPqvH+ya+jqKAPyt+JHwT+JXgCSRte8M3b2aH/j+s18+3I9dy/d/4EAa86PWv2XIBBBGQe1ee+OPgr8LvGZkk13wbpr3D9bm2T7PMT6l48E/jmgD8qaK+6PGf7FHhe73y+FPFepaW55WG9iW5jz6ZG1gPzrxHxv+yd8XPDokmsNPsvENuvO/TrgF8f8AXN9rH6DNAHgtaGga3rHh/Uo9S0PU7zTb2I5Se1maNx+INJrej6tod89hrWmXmm3afehuoGicfgwBqhQB9ffAr9sDULa4t9F+KMS3dqxCLrFtFtlj95Y14Ye6gH2NfaGkajY6vplvqemXkF5ZXMYkgnhcOkinoQR1r8ch1r6H/Y1+Nl14D8WW/hHXbtn8L6rOIx5jZFjOxwsi+iE4DDp/F2OQD9EK+dP+Chf/ACQOH/sN23/oEtfRYr50/wCChf8AyQOH/sN23/oEtAH55UUV2XwS8N6d4v8Aiv4c8M6sZxYajerBP5L7X2kHocHB4oA42iv0O/4Y5+EX/PTxH/4Hr/8AEUf8Mc/CL/np4j/8D1/+IoA/PGiv0O/4Y5+EX/PTxH/4Hr/8RR/wxz8Iv+eniP8A8D1/+IoA/PGiv0O/4Y5+EX/PTxH/AOB6/wDxFH/DHPwi/wCeniP/AMD1/wDiKAPzxor9Dv8Ahjn4Rf8APTxH/wCB6/8AxFeXftR/s6/D74b/AAkuvFHh19YN/FdQRL9puldNrtg8BR/OgD5Cr0H9m7/kvfgf/sN23/oYrz6vQf2bv+S9+B/+w3bf+higD9V6KKKACiiigAooooA8S+L3/I7zf9cI/wCVcjXXfF7/AJHeb/rhH/KuRr8fzf8A36t/if5n6jlf+50vRfkFFFFead4UUUUAFFFFABRRRQB6b8DOur/9sf8A2esP4wf8jk3/AF7x/wBa3PgZ11f/ALZf+z1h/GD/AJHJv+veP+tfX4j/AJJ6l/i/WR8vQ/5HlT0/SJx1FFFfIH1AUUUUAFFFFABRRRQAV6T8Df8AX6r/ALsf82rzavSfgb/r9V/3Y/5tXt8Of8jKl8/yZ5Gff7hU+X5o9Sooor9XPzYK+fP2+vDj618B5dShjLy6Lfw3Zx1EbZjb/wBDB/CvoOsnxjoVn4n8K6r4d1BQ1pqVpJay8ZwHUjI9xnP4UAfj7Wn4V1i58P8AibTNesyRcaddxXUf+8jhgP0p3i7Qr/wx4o1Pw9qcZjvNOupLaYY/iU4yPY9R7GsqgD9iPDOsWXiDw9p2u6dIJLPULaO5hYHOVdQw/nWhXyZ/wT8+KUepeH5vhnq9zi90/dcaUXP+tgJy8Y90Yk49G/2a+s6ACiiigAooooAKKKKACikLKCASAT096WgAooooAKKMiigAooooAKKKKAMXxf4T8N+LtMbTfE2h2Oq2rD7lzCG2+6nqp9wQa+I/2p/2ZB4H0y58ZeBXnudBhO68sZSXls1J++rdXjHfPK9ckZI+9qr6lZ2uo6fc6feQrNbXMTQzRsMh0YYYH6gmgD8b6UHB44rX8b6SNA8Z61oatuXT7+e1U+oSRlB/SsegD9V/2cfFEvjH4JeFteuZPMupLFYbhz1aWImNifclM/jXmv8AwUL/AOSBw/8AYbtv/QJavfsDuzfs72SsxITUbpV9hvz/ADJqj/wUL/5IHD/2G7b/ANAloA/PKvSv2XP+Tg/BX/YUj/ka81r0r9lz/k4PwV/2FI/5GgD9TqKKKACiiigAooooAK8D/b2/5N21D/sIWv8A6Mr3yvA/29v+TdtQ/wCwha/+jKAPzjr0H9m7/kvfgf8A7Ddt/wChivPq9B/Zu/5L34H/AOw3bf8AoYoA/VeiiigAooooAKKKKAPEvi9/yO83/XCP+VcjXXfF7/kd5v8ArhH/ACrka/H83/36t/if5n6jlf8AudL0X5BRRRXmneFFFFABRRRQAUUUUAem/Azrq/8A2x/9nrD+MH/I5N/17x/1rc+BnXV/+2P/ALPWH8YP+Ryb/r3j/rX1+I/5J6l/i/WR8vQ/5HlT0/SJx1FFFfIH1AUUUUAFFFFABRRRQAV6T8Df9fqv+7H/ADavNq9J+Bv+v1X/AHY/5tXt8Of8jKl8/wAmeRn3+4VPl+aPUqKKK/Vz82CiiigD4w/4KB/CmTz4fino1qWRgltrKoPukcRTH2xhCf8Ad96+N6/YzWNNsdY0u60vU7WO6srqJoZ4ZFysiMMEEfSvzV/ad+Cep/CfxQ01rHNdeF72QnT7wjPl9/JkPZx2P8Q59QADy7wzreqeHNfstc0a8ks9QspVmt5kPKMP5jsR3BIr9Kf2cPjfoXxY8PRxmSGy8S20Y+36eWwSR1liz95D+a5wexP5iVe0PVtT0PVbbVtHvriwv7ZxJBcQSFHjb1BFAH7FUV8YfBv9soxW8Ol/E7TJJWUBf7WsEGT7yRcfiU/75r6d8G/FT4d+L4kfw94w0i8d8YhNwI5h7GN8MPyoA7KikVlYZUgj1Bqrqep6dplu1xqWoWllCvWS4mWNR+LEUAW6p61qmn6LpVzqurXsFlY2sZlnuJnCpGo6kk1418Sv2o/hX4QhlhsdUPiXUFBC2+mYdM/7Up+QD6Fj7V8V/HL45eM/itd+Tqky2Gixvug0u1YiIEdGc9ZG9zwOwFAHRftL/HvVviB4+trnwvfX2laLosjf2W0MrRSySdDcHByCRwB2X3Jru/gz+2Jrmk+RpfxIsjrVmMKNStVVLpB6unCyfhtP1r5ProPh74P13x14ssvDPh2za5v7t8D+7Gv8Ujn+FQOSf60Afqr8P/HHhXx7oo1jwnrNtqdpkLJ5Zw8TEZ2uh+ZD7EVr63qlhoukXerapdR2ljZwtNcTyHCxooySa5T4K/DnR/hf4DtPDWkgSSKPMvLorhrmcj5nPt2A7AAV82f8FD/HHii3fTfAtvZXNjoF1GLqe8x8l84PEQI/hTgkHkkg4wBkA868T/tS+L5Pjc3jPQ5HXQbYG0t9ImYiOe13ZJcdpGI3buq8DkDn7W+DvxT8J/FLw6uq+HL0eeij7XYSkCe1f0Ze49GHB/SvygrV8LeItc8La1BrXh7VLrTNQgOY57d9rD2PYg9wcg0AfsHRXxj8Jv2zikUVh8StFaRhhf7T01Rk+7wk/qp/4DX0l4O+Mfwx8Wxo2h+NNIlkYf6iacQTD/gEmG/SgDvKKZFJHKgeORHU8gqcg0SyRxIXkkVFAySxAAoAfWV4w8Qab4V8L6l4i1edYbHT7dp5mJ7KOg9ycAD1IrjPiB8cvhf4Jt5G1fxZYTXKjizsZBcTsfTamcf8CIHvXw9+0p+0FrfxYnGk2VvJpHheCTfHZ78yXLDo8xHBx2UcD3PNAHkHiXVJtc8RalrVwMTX93LcuM9GdyxH61n0V1/wd8D6h8RfiJpPhTT1b/SpgbmUDiGBeZJD9Fz9SQO9AH6E/sbaJJof7O3hmKZSst5HJesCO0sjMv8A47trlP8AgoX/AMkDh/7Ddt/6BLX0FpVja6ZplrptlEIrW1hSCGMdERFCqPwAFfPv/BQv/kgcP/Ybtv8A0CWgD88q9K/Zc/5OD8Ff9hSP+RrzWvSv2XP+Tg/BX/YUj/kaAP1OooooAKKKKACiiigArwP9vb/k3bUP+wha/wDoyvfK8D/b2/5N21D/ALCFr/6MoA/OOvQf2bv+S9+B/wDsN23/AKGK8+r0H9m7/kvfgf8A7Ddt/wChigD9V6KKKACiiigAooooA8S+L3/I7zf9cI/5VyNdd8Xf+R2n/wCuEf8AKuRr8fzf/fq3+J/mfqOV/wC50v8ACvyCiiivNO8KKKKACiiigAooooA9N+BnXV/+2P8A7PWH8YP+Ryb/AK94/wCtbfwMPOr/APbH/wBnrE+MH/I5t/17R/1r6/Ef8k9S/wAX6yPl6H/I8qen6ROOooor5A+oCiiigAooooAKKKKACvSfgb/r9V/3Y/5tXm1ek/A3/Xar/ux/+zV7fDn/ACMqXz/Jnj57/uFT5fmj1Kiiiv1c/NwooooAKy/Ffh/RvFOgXWg6/p8GoaddpsmglXII7EdwR1BHIPIrUooA/PD9oj9mHxJ4Dmudc8Jx3OveGclzsXdc2a+kij7yj++PxAr53NfsueleLfF39mr4b/EGSW+Fi2gaxJlje6coQO3rJH91vrwT60AfmhRX0h48/Y9+JmiPJL4dm03xLarkqIpRBPj3R+M/RjXkGv8Awt+JGguy6t4G8QWwXq5sJGT/AL6UFf1oA5+21zWrWMR22sahDGOix3LqPyBqte3t5eyeZeXU9w/96WQufzNWG0PWlYq2kagCOoNs/wDhVqw8JeKtQkEdh4Z1m6duiw2Mrk/ktAGLRXrfhL9nH4x+I5EEPg6606Fus2pMtsqj6Md35Ka+g/hf+xdpdnLFffELXzqTLhjp+nAxxE+jSn5mH0C/WgD5U+FHwz8XfEvX10nwvprzAEfaLuQFbe2X+879B9BknsK/Rn4AfBvw78I/DhtNOxe6tdKDf6lImHmI/hUfwxjsv4nJruPC/h3Q/C+jQ6P4f0q00zT4R8kFvGFUH1Pqfc8mtSgArm/iP4I8OfEDwvceHfE9gt3ZS8qRxJC/aSNv4WHr+ByOK6SigD80Pj9+zz4v+GF1NqFvDLrXhrcTHqMEeTCOwmUfcP8AtfdPqOleLkV+ysiJIjRyIrIwIZWGQQexrwb4q/srfDbxpJLfaXBJ4X1OQljLp6jyHb1aE/L/AN87aAPzior6N8bfsffFDRnkk0GTS/EduOV8iYQTEe6SYGfoxryjXvhJ8TtDYjU/AfiGEDq62LyJ/wB9ICP1oA5ez1fVLJdtnqV7bL6RXDIP0NF5q+q3qbLzU724X0lnZx+pqSXQNdhfZLoupRt6NauD/Kn23hvxFcuEttB1SZicAR2cjH9BQBlUV6L4b+Bvxb8QOi6f4B1tVc8SXUH2ZPrul2ivbfh1+xZ4jvZYrjx14gtNKtsgta2H7+cj0LnCL9RuoA+Y/Cfh3W/FWvWuh+HtOn1HUbltsUEK5J9SewA7k8Cv0d/Ze+CVj8JfDMk148V34m1FF+33KjKxL1EMZ/ug9T/Eeewx2fwt+GPgv4a6UbDwno8VqzgCe6f57ifHd3PJ+gwB2FdlQAV86f8ABQv/AJIHD/2G7b/0CWvouvG/2wPAfiX4ifCaPw/4Us47vUBqcNwY3nSIbFWQE5YgfxCgD8y69K/Zc/5OD8Ff9hSP+RrqP+GUPjb/ANC3Z/8Agzg/+KrtfgV+zj8WfCvxf8MeIta0G1g06wv0muJFv4XKoAedobJ/CgD7xooooAKKKKACiiigArwP9vb/AJN21D/sIWv/AKMr3yvJv2svBXiHx/8ABy78OeF7RLvUpLu3lWN5ljBVXyx3MQOlAH5gV6D+zd/yXvwP/wBhu2/9DFdj/wAMofG3/oW7P/wZwf8AxVdf8F/2bfi54Z+LPhbxBq+g2sOn6fqcNxcyLqELlUVgScBsn8KAPveiiigAooooAKKKKAM2/wBB0W/uTc3ul2txMwALyRgkgdKg/wCEU8N/9AOw/wC/IrZornlhKEnzSgm/RG8cTWirKbt6sxv+EU8N/wDQDsP+/Io/4RTw3/0A7D/vyK2aKX1LDf8APuP3If1uv/O/vZjf8Ip4b/6Adh/35FH/AAinhv8A6Adh/wB+RWzRR9Sw3/PuP3IPrdf+d/ezG/4RTw3/ANAOw/78ij/hFPDf/QDsP+/IrZoo+pYb/n3H7kH1uv8Azv72Y3/CKeG/+gHYf9+RR/winhv/AKAdh/35FbNFH1LDf8+4/cg+t1/5397KWmaTpmmGT+z7GC18zG/ykC7sdM/nUd/oOjahcG4vtMtbiYgLvkjDHA6CtGoZbq1ifZLcwxt6M4Bq3h6Thycqt2toZqtUUufmd+99TM/4RTw3/wBAOw/78ij/AIRTw3/0A7D/AL8itH7dY/8AP5b/APf1f8aPt1j/AM/lv/39X/Go+pYb/n3H7kafW6/87+9md/winhv/AKAdh/35FH/CKeG/+gHYf9+RWj9usf8An8t/+/q/40fbrH/n8t/+/q/40fUsN/z7j9yD63X/AJ397M7/AIRTw3/0A7D/AL8ij/hFPDf/AEA7D/vyK0ft1j/z+W//AH9X/Gj7dY/8/lv/AN/V/wAaPqWG/wCfcfuQfW6/87+9md/winhv/oB2H/fkUf8ACKeG/wDoB2H/AH5FaP26x/5/Lf8A7+r/AI0fbrH/AJ/Lf/v6v+NH1LDf8+4/cg+t1/5397M7/hFPDf8A0A7D/vyKt6bpGl6aztp9hb2pkAD+UgXdjpnFTfbrH/n8t/8Av6v+NH26x/5/Lf8A7+r/AI1UMLQg+aMEn6ImWIqzXLKba9SxRVf7dY/8/lv/AN/V/wAaPt1j/wA/lv8A9/V/xrcxLFFV/t1j/wA/lv8A9/V/xo+3WP8Az+W//f1f8aALFFV/t1j/AM/lv/39X/Gj7dY/8/lv/wB/V/xoAsUVX+3WP/P5b/8Af1f8aPt1j/z+W/8A39X/ABoAsEUVX+3WP/P5b/8Af1f8aPt1j/z+W/8A39X/ABoAsYHpRVf7dY/8/lv/AN/V/wAaPt1j/wA/lv8A9/V/xoAsUVX+3WP/AD+W/wD39X/Gj7dY/wDP5b/9/V/xoAsUVX+3WP8Az+W//f1f8aPt1j/z+W//AH9X/GgCxRSIyuoZGDKRkEHINLQAUUUUAFFFFABRRRQAUUUUAFFFFABRRRQAUY5oooAKKKKACiiigAooooAKKKKACjFFFABRRRQAUUUUAFFFFABRRRQAUUUUAFFFFABRRRQAUUUUAFfP3xvA/wCE/n6H/R4v5V9A18//ABv/AOR+n/694v5U0JnDYHoKMD0FLRTJEwPQUYHoKWigBMD0FGB6ClooATA9BRgegpaKAEwPQUYHoKWigBMD0FGB6ClooATA9BRgegpaKAEwPQUYHoKWigBMD0FGB6ClooATA9BRgegpaKAEwPQUYHoKWigBMD0FGB6ClooATA9BRtGOgpaOxoA+nvAf/Il6N/15Rf8AoIrarF8Cf8iXo3/XlF/6CK2qksKKKKACiiigAooooAKKKKACiiigAooooAKKKKACiiigAooooAKKKKACiiigAooooAKKKKACiiigAooooAKKKKACiiigAooooAKKKKACiiigAr5/+N//ACP0/wD17xfyr6Ar5/8Ajf8A8j9P/wBe8X8qaEzh6KKKZIUUUUAFFFFABRRRQAUUUUAFFFFABRRRQAUUUUAFFFFABRRRQAUUUUAFFFFABR2NFHY0AfT3gT/kS9G/68ov/QRW1WL4E/5EvRv+vKL/ANBFbVSWFFFFABRRRQAUUUUAFFFFABRRRQAUUUUAFFFFABRRRQAUUUUAFFFFABRRRQAUUUUAFFFFABRRRQAUUUUAFFFFABRRRQAUUUUAFFFFABRRRQAV8/8Axv8A+R+n/wCveL+VfQFeH/GHQ9av/G01xY6VeXMJgjAkihLKSBzyKaEzzeitj/hFvEv/AEAdS/8AAdv8KP8AhFvEv/QB1L/wHb/CmSY9FbH/AAi3iX/oA6l/4Dt/hR/wi3iX/oA6l/4Dt/hQBj0Vsf8ACLeJf+gDqX/gO3+FH/CLeJf+gDqX/gO3+FAGPRWx/wAIt4l/6AOpf+A7f4Uf8It4l/6AOpf+A7f4UAY9FbH/AAi3iX/oA6l/4Dt/hR/wi3iX/oA6l/4Dt/hQBj0Vsf8ACLeJf+gDqX/gO3+FH/CLeJf+gDqX/gO3+FAGPRWx/wAIt4l/6AOpf+A7f4Uf8It4l/6AOpf+A7f4UAY9FbH/AAi3iX/oA6l/4Dt/hR/wi3iX/oA6l/4Dt/hQBj0Vsf8ACLeJf+gDqX/gO3+FH/CLeJf+gDqX/gO3+FAGPRWx/wAIt4l/6AOpf+A7f4Uf8It4l/6AOpf+A7f4UAY9FbH/AAi3iX/oA6l/4Dt/hR/wi3iX/oA6l/4Dt/hQBj0Vsf8ACLeJf+gDqX/gO3+FH/CLeJf+gDqX/gO3+FAGPR2NbH/CLeJf+gDqX/gO3+FH/CLeJcf8gHUv/Adv8KAPobwJ/wAiXo3/AF5Rf+gitqsjwXDNb+EdJgnjaKVLSNXRhgqQoyCK16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type="ctrTitle"/>
          </p:nvPr>
        </p:nvSpPr>
        <p:spPr bwMode="auto">
          <a:xfrm>
            <a:off x="1314824" y="735106"/>
            <a:ext cx="10053763" cy="292847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b" anchorCtr="0" compatLnSpc="1">
            <a:prstTxWarp prst="textNoShape">
              <a:avLst/>
            </a:prstTxWarp>
            <a:normAutofit/>
          </a:bodyPr>
          <a:lstStyle/>
          <a:p>
            <a:r>
              <a:rPr lang="en-US" sz="4800" dirty="0">
                <a:solidFill>
                  <a:srgbClr val="FFFFFF"/>
                </a:solidFill>
              </a:rPr>
              <a:t>Maine Statewide Homeless System Re-Design </a:t>
            </a:r>
            <a:br>
              <a:rPr lang="en-US" sz="4800" dirty="0">
                <a:solidFill>
                  <a:srgbClr val="FFFFFF"/>
                </a:solidFill>
              </a:rPr>
            </a:br>
            <a:r>
              <a:rPr lang="en-US" sz="4800" b="0" dirty="0">
                <a:solidFill>
                  <a:srgbClr val="FFFFFF"/>
                </a:solidFill>
              </a:rPr>
              <a:t>Service Hub Brainstorm Meeting </a:t>
            </a:r>
          </a:p>
        </p:txBody>
      </p:sp>
      <p:sp>
        <p:nvSpPr>
          <p:cNvPr id="3" name="Subtitle 2"/>
          <p:cNvSpPr>
            <a:spLocks noGrp="1"/>
          </p:cNvSpPr>
          <p:nvPr>
            <p:ph type="subTitle" idx="1"/>
          </p:nvPr>
        </p:nvSpPr>
        <p:spPr>
          <a:xfrm>
            <a:off x="1350682" y="4870824"/>
            <a:ext cx="10005951" cy="1458258"/>
          </a:xfrm>
        </p:spPr>
        <p:txBody>
          <a:bodyPr lIns="91440" tIns="45720" rIns="91440" bIns="45720" anchor="ctr">
            <a:normAutofit/>
          </a:bodyPr>
          <a:lstStyle/>
          <a:p>
            <a:r>
              <a:rPr lang="en-US" i="1">
                <a:latin typeface="+mj-lt"/>
              </a:rPr>
              <a:t>Corporation for Supportive Housing</a:t>
            </a:r>
          </a:p>
          <a:p>
            <a:r>
              <a:rPr lang="en-US">
                <a:latin typeface="+mj-lt"/>
              </a:rPr>
              <a:t>February 9, 2021</a:t>
            </a:r>
          </a:p>
        </p:txBody>
      </p:sp>
      <p:pic>
        <p:nvPicPr>
          <p:cNvPr id="2" name="Picture 5">
            <a:extLst>
              <a:ext uri="{FF2B5EF4-FFF2-40B4-BE49-F238E27FC236}">
                <a16:creationId xmlns:a16="http://schemas.microsoft.com/office/drawing/2014/main" id="{4CC162B2-EDC9-4D01-995C-12355E003999}"/>
              </a:ext>
            </a:extLst>
          </p:cNvPr>
          <p:cNvPicPr>
            <a:picLocks noChangeAspect="1"/>
          </p:cNvPicPr>
          <p:nvPr/>
        </p:nvPicPr>
        <p:blipFill>
          <a:blip r:embed="rId2"/>
          <a:stretch>
            <a:fillRect/>
          </a:stretch>
        </p:blipFill>
        <p:spPr>
          <a:xfrm>
            <a:off x="8700655" y="5158322"/>
            <a:ext cx="2743200" cy="1390446"/>
          </a:xfrm>
          <a:prstGeom prst="rect">
            <a:avLst/>
          </a:prstGeom>
        </p:spPr>
      </p:pic>
      <p:sp>
        <p:nvSpPr>
          <p:cNvPr id="4" name="TextBox 3"/>
          <p:cNvSpPr txBox="1"/>
          <p:nvPr/>
        </p:nvSpPr>
        <p:spPr>
          <a:xfrm>
            <a:off x="637953" y="4954771"/>
            <a:ext cx="3317359" cy="400110"/>
          </a:xfrm>
          <a:prstGeom prst="rect">
            <a:avLst/>
          </a:prstGeom>
          <a:noFill/>
        </p:spPr>
        <p:txBody>
          <a:bodyPr wrap="square" rtlCol="0">
            <a:spAutoFit/>
          </a:bodyPr>
          <a:lstStyle/>
          <a:p>
            <a:r>
              <a:rPr lang="en-US" sz="2000" b="1">
                <a:latin typeface="+mj-lt"/>
              </a:rPr>
              <a:t>March 31, 2021</a:t>
            </a:r>
          </a:p>
        </p:txBody>
      </p:sp>
    </p:spTree>
    <p:extLst>
      <p:ext uri="{BB962C8B-B14F-4D97-AF65-F5344CB8AC3E}">
        <p14:creationId xmlns:p14="http://schemas.microsoft.com/office/powerpoint/2010/main" val="1736218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700" kern="1200">
                <a:solidFill>
                  <a:srgbClr val="FFFFFF"/>
                </a:solidFill>
                <a:latin typeface="+mj-lt"/>
                <a:ea typeface="+mj-ea"/>
                <a:cs typeface="+mj-cs"/>
              </a:rPr>
              <a:t>Hub Structure</a:t>
            </a:r>
          </a:p>
        </p:txBody>
      </p:sp>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269359" y="1935036"/>
            <a:ext cx="11773786" cy="4585359"/>
          </a:xfrm>
        </p:spPr>
        <p:txBody>
          <a:bodyPr vert="horz" lIns="91440" tIns="45720" rIns="91440" bIns="45720" rtlCol="0" anchor="ctr">
            <a:noAutofit/>
          </a:bodyPr>
          <a:lstStyle/>
          <a:p>
            <a:pPr marL="0" indent="0">
              <a:buNone/>
            </a:pPr>
            <a:r>
              <a:rPr lang="en-US" sz="2200" b="1" u="sng" dirty="0">
                <a:solidFill>
                  <a:schemeClr val="tx1"/>
                </a:solidFill>
                <a:latin typeface="Century Gothic"/>
              </a:rPr>
              <a:t>What do you think should be consistent across the service hubs?</a:t>
            </a:r>
          </a:p>
          <a:p>
            <a:pPr marL="0" indent="0">
              <a:buNone/>
            </a:pPr>
            <a:r>
              <a:rPr lang="en-US" sz="1800" dirty="0">
                <a:solidFill>
                  <a:schemeClr val="tx1"/>
                </a:solidFill>
                <a:latin typeface="+mj-lt"/>
                <a:cs typeface="Calibri"/>
              </a:rPr>
              <a:t>Assessment for CE </a:t>
            </a:r>
          </a:p>
          <a:p>
            <a:pPr marL="0" indent="0">
              <a:buNone/>
            </a:pPr>
            <a:r>
              <a:rPr lang="en-US" sz="1800" dirty="0">
                <a:solidFill>
                  <a:schemeClr val="tx1"/>
                </a:solidFill>
                <a:latin typeface="+mj-lt"/>
                <a:cs typeface="Calibri"/>
              </a:rPr>
              <a:t>Data collection and tracking</a:t>
            </a:r>
          </a:p>
          <a:p>
            <a:pPr marL="0" indent="0">
              <a:buNone/>
            </a:pPr>
            <a:r>
              <a:rPr lang="en-US" sz="1800" dirty="0">
                <a:solidFill>
                  <a:schemeClr val="tx1"/>
                </a:solidFill>
                <a:latin typeface="+mj-lt"/>
                <a:cs typeface="Calibri"/>
              </a:rPr>
              <a:t>Marketing: Seen from the outside as a single process.</a:t>
            </a:r>
          </a:p>
          <a:p>
            <a:pPr marL="0" indent="0">
              <a:buNone/>
            </a:pPr>
            <a:r>
              <a:rPr lang="en-US" sz="1800" dirty="0">
                <a:solidFill>
                  <a:schemeClr val="tx1"/>
                </a:solidFill>
                <a:latin typeface="+mj-lt"/>
                <a:cs typeface="Calibri"/>
              </a:rPr>
              <a:t>Consistent single way to access across the state</a:t>
            </a:r>
          </a:p>
          <a:p>
            <a:pPr marL="0" indent="0">
              <a:buNone/>
            </a:pPr>
            <a:r>
              <a:rPr lang="en-US" sz="1800" dirty="0">
                <a:solidFill>
                  <a:schemeClr val="tx1"/>
                </a:solidFill>
                <a:latin typeface="+mj-lt"/>
              </a:rPr>
              <a:t>What should any participant expect or receive, no matter where in the state?</a:t>
            </a:r>
            <a:endParaRPr lang="en-US" sz="1800" b="1" u="sng" dirty="0">
              <a:solidFill>
                <a:schemeClr val="tx1"/>
              </a:solidFill>
              <a:latin typeface="+mj-lt"/>
              <a:cs typeface="Calibri"/>
            </a:endParaRPr>
          </a:p>
          <a:p>
            <a:pPr marL="0" indent="0">
              <a:buNone/>
            </a:pPr>
            <a:r>
              <a:rPr lang="en-US" sz="2000" dirty="0">
                <a:solidFill>
                  <a:schemeClr val="tx1"/>
                </a:solidFill>
                <a:latin typeface="Century Gothic"/>
                <a:cs typeface="Calibri"/>
              </a:rPr>
              <a:t>Diversion efforts</a:t>
            </a:r>
          </a:p>
          <a:p>
            <a:pPr marL="0" indent="0">
              <a:buNone/>
            </a:pPr>
            <a:r>
              <a:rPr lang="en-US" sz="2200" b="1" u="sng" dirty="0">
                <a:solidFill>
                  <a:schemeClr val="tx1"/>
                </a:solidFill>
                <a:latin typeface="Century Gothic"/>
                <a:cs typeface="Calibri"/>
              </a:rPr>
              <a:t>What do you want to tailor locally to each Service Hub? </a:t>
            </a:r>
          </a:p>
          <a:p>
            <a:pPr marL="0" indent="0">
              <a:buNone/>
            </a:pPr>
            <a:r>
              <a:rPr lang="en-US" sz="1600" dirty="0">
                <a:solidFill>
                  <a:schemeClr val="tx1"/>
                </a:solidFill>
                <a:latin typeface="Century Gothic"/>
                <a:cs typeface="Calibri"/>
              </a:rPr>
              <a:t>Leadership Structure. Should have an organizational entity. Bangor has community health leadership board. </a:t>
            </a:r>
          </a:p>
          <a:p>
            <a:pPr marL="0" indent="0">
              <a:buNone/>
            </a:pPr>
            <a:r>
              <a:rPr lang="en-US" sz="1600" dirty="0">
                <a:solidFill>
                  <a:schemeClr val="tx1"/>
                </a:solidFill>
                <a:latin typeface="Century Gothic"/>
                <a:cs typeface="Calibri"/>
              </a:rPr>
              <a:t>Is leadership the convener? Will navigators be responsible for this and have the capacity? </a:t>
            </a:r>
          </a:p>
          <a:p>
            <a:pPr marL="0" indent="0">
              <a:buNone/>
            </a:pPr>
            <a:r>
              <a:rPr lang="en-US" sz="1600" dirty="0">
                <a:solidFill>
                  <a:schemeClr val="tx1"/>
                </a:solidFill>
                <a:latin typeface="Century Gothic"/>
                <a:cs typeface="Calibri"/>
              </a:rPr>
              <a:t>What is the ask and the internal mechanism to make it happen?</a:t>
            </a:r>
          </a:p>
          <a:p>
            <a:pPr marL="0" indent="0">
              <a:buNone/>
            </a:pPr>
            <a:r>
              <a:rPr lang="en-US" sz="1600" dirty="0">
                <a:solidFill>
                  <a:schemeClr val="tx1"/>
                </a:solidFill>
                <a:latin typeface="Century Gothic"/>
                <a:cs typeface="Calibri"/>
              </a:rPr>
              <a:t>By name lists for LTS </a:t>
            </a:r>
          </a:p>
          <a:p>
            <a:pPr marL="0">
              <a:buFont typeface="Arial" panose="020B0604020202020204" pitchFamily="34" charset="0"/>
              <a:buChar char="•"/>
            </a:pPr>
            <a:endParaRPr lang="en-US" sz="1400" dirty="0">
              <a:solidFill>
                <a:schemeClr val="tx1"/>
              </a:solidFill>
              <a:cs typeface="Calibri"/>
            </a:endParaRPr>
          </a:p>
        </p:txBody>
      </p:sp>
      <p:pic>
        <p:nvPicPr>
          <p:cNvPr id="4" name="Picture 5" descr="A picture containing text, clipart&#10;&#10;Description automatically generated">
            <a:extLst>
              <a:ext uri="{FF2B5EF4-FFF2-40B4-BE49-F238E27FC236}">
                <a16:creationId xmlns:a16="http://schemas.microsoft.com/office/drawing/2014/main" id="{C4111C5E-03C1-4A85-B0BF-28F88BFA28A8}"/>
              </a:ext>
            </a:extLst>
          </p:cNvPr>
          <p:cNvPicPr>
            <a:picLocks noChangeAspect="1"/>
          </p:cNvPicPr>
          <p:nvPr/>
        </p:nvPicPr>
        <p:blipFill>
          <a:blip r:embed="rId3"/>
          <a:stretch>
            <a:fillRect/>
          </a:stretch>
        </p:blipFill>
        <p:spPr>
          <a:xfrm>
            <a:off x="10044545" y="5878758"/>
            <a:ext cx="1399310" cy="697719"/>
          </a:xfrm>
          <a:prstGeom prst="rect">
            <a:avLst/>
          </a:prstGeom>
        </p:spPr>
      </p:pic>
    </p:spTree>
    <p:extLst>
      <p:ext uri="{BB962C8B-B14F-4D97-AF65-F5344CB8AC3E}">
        <p14:creationId xmlns:p14="http://schemas.microsoft.com/office/powerpoint/2010/main" val="298369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73D852-3D61-4778-8AC0-DB6DA26CF423}"/>
              </a:ext>
            </a:extLst>
          </p:cNvPr>
          <p:cNvSpPr>
            <a:spLocks noGrp="1"/>
          </p:cNvSpPr>
          <p:nvPr>
            <p:ph type="title"/>
          </p:nvPr>
        </p:nvSpPr>
        <p:spPr>
          <a:xfrm>
            <a:off x="1870997" y="1607809"/>
            <a:ext cx="9236026" cy="2876680"/>
          </a:xfrm>
        </p:spPr>
        <p:txBody>
          <a:bodyPr vert="horz" lIns="91440" tIns="45720" rIns="91440" bIns="45720" rtlCol="0" anchor="b">
            <a:normAutofit/>
          </a:bodyPr>
          <a:lstStyle/>
          <a:p>
            <a:pPr algn="l"/>
            <a:r>
              <a:rPr lang="en-US" sz="6600" kern="1200">
                <a:solidFill>
                  <a:srgbClr val="FFFFFF"/>
                </a:solidFill>
                <a:latin typeface="+mj-lt"/>
                <a:ea typeface="+mj-ea"/>
                <a:cs typeface="+mj-cs"/>
              </a:rPr>
              <a:t>Data and Metrics</a:t>
            </a:r>
          </a:p>
        </p:txBody>
      </p:sp>
      <p:pic>
        <p:nvPicPr>
          <p:cNvPr id="4" name="Picture 5" descr="A picture containing text, clipart&#10;&#10;Description automatically generated">
            <a:extLst>
              <a:ext uri="{FF2B5EF4-FFF2-40B4-BE49-F238E27FC236}">
                <a16:creationId xmlns:a16="http://schemas.microsoft.com/office/drawing/2014/main" id="{54D519DF-A0EF-4148-BE64-F92080A01BF5}"/>
              </a:ext>
            </a:extLst>
          </p:cNvPr>
          <p:cNvPicPr>
            <a:picLocks noChangeAspect="1"/>
          </p:cNvPicPr>
          <p:nvPr/>
        </p:nvPicPr>
        <p:blipFill>
          <a:blip r:embed="rId2"/>
          <a:stretch>
            <a:fillRect/>
          </a:stretch>
        </p:blipFill>
        <p:spPr>
          <a:xfrm>
            <a:off x="10044545" y="5851049"/>
            <a:ext cx="1399310" cy="697719"/>
          </a:xfrm>
          <a:prstGeom prst="rect">
            <a:avLst/>
          </a:prstGeom>
        </p:spPr>
      </p:pic>
    </p:spTree>
    <p:extLst>
      <p:ext uri="{BB962C8B-B14F-4D97-AF65-F5344CB8AC3E}">
        <p14:creationId xmlns:p14="http://schemas.microsoft.com/office/powerpoint/2010/main" val="374546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9DF9-E0B2-48B7-83CC-CFC38F6AFE45}"/>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a:solidFill>
                  <a:schemeClr val="tx1"/>
                </a:solidFill>
              </a:rPr>
              <a:t>Service Hub Dashboards</a:t>
            </a:r>
          </a:p>
        </p:txBody>
      </p:sp>
      <p:sp>
        <p:nvSpPr>
          <p:cNvPr id="9" name="Rectangle 11">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3E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application&#10;&#10;Description automatically generated">
            <a:extLst>
              <a:ext uri="{FF2B5EF4-FFF2-40B4-BE49-F238E27FC236}">
                <a16:creationId xmlns:a16="http://schemas.microsoft.com/office/drawing/2014/main" id="{F93BC0F6-DCF7-40F8-A023-88AA50E49F21}"/>
              </a:ext>
            </a:extLst>
          </p:cNvPr>
          <p:cNvPicPr>
            <a:picLocks noChangeAspect="1"/>
          </p:cNvPicPr>
          <p:nvPr/>
        </p:nvPicPr>
        <p:blipFill rotWithShape="1">
          <a:blip r:embed="rId2"/>
          <a:srcRect l="8123" t="10901" r="55757" b="16713"/>
          <a:stretch/>
        </p:blipFill>
        <p:spPr>
          <a:xfrm>
            <a:off x="639148" y="2980228"/>
            <a:ext cx="4974336" cy="2816178"/>
          </a:xfrm>
          <a:prstGeom prst="rect">
            <a:avLst/>
          </a:prstGeom>
        </p:spPr>
      </p:pic>
      <p:sp>
        <p:nvSpPr>
          <p:cNvPr id="16"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1E02C2C0-EF30-49CC-8297-38AA7FE52425}"/>
              </a:ext>
            </a:extLst>
          </p:cNvPr>
          <p:cNvPicPr>
            <a:picLocks noChangeAspect="1"/>
          </p:cNvPicPr>
          <p:nvPr/>
        </p:nvPicPr>
        <p:blipFill rotWithShape="1">
          <a:blip r:embed="rId3"/>
          <a:srcRect l="8362" t="9927" r="55860" b="16223"/>
          <a:stretch/>
        </p:blipFill>
        <p:spPr>
          <a:xfrm>
            <a:off x="6578516" y="2940350"/>
            <a:ext cx="4974336" cy="2900601"/>
          </a:xfrm>
          <a:prstGeom prst="rect">
            <a:avLst/>
          </a:prstGeom>
        </p:spPr>
      </p:pic>
    </p:spTree>
    <p:extLst>
      <p:ext uri="{BB962C8B-B14F-4D97-AF65-F5344CB8AC3E}">
        <p14:creationId xmlns:p14="http://schemas.microsoft.com/office/powerpoint/2010/main" val="69490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271895" y="294538"/>
            <a:ext cx="10995655" cy="1033669"/>
          </a:xfrm>
        </p:spPr>
        <p:txBody>
          <a:bodyPr vert="horz" lIns="91440" tIns="45720" rIns="91440" bIns="45720" rtlCol="0" anchor="ctr">
            <a:normAutofit fontScale="90000"/>
          </a:bodyPr>
          <a:lstStyle/>
          <a:p>
            <a:r>
              <a:rPr lang="en-US" sz="3700" kern="1200">
                <a:solidFill>
                  <a:schemeClr val="bg2"/>
                </a:solidFill>
                <a:latin typeface="+mj-lt"/>
                <a:ea typeface="+mj-ea"/>
                <a:cs typeface="+mj-cs"/>
              </a:rPr>
              <a:t>Data Dashboards</a:t>
            </a:r>
            <a:r>
              <a:rPr lang="en-US" sz="3700">
                <a:solidFill>
                  <a:schemeClr val="bg2"/>
                </a:solidFill>
              </a:rPr>
              <a:t>:</a:t>
            </a:r>
            <a:br>
              <a:rPr lang="en-US" sz="3700">
                <a:solidFill>
                  <a:schemeClr val="bg2"/>
                </a:solidFill>
              </a:rPr>
            </a:br>
            <a:r>
              <a:rPr lang="en-US" sz="3700">
                <a:solidFill>
                  <a:schemeClr val="bg2"/>
                </a:solidFill>
              </a:rPr>
              <a:t>What do you think should be included?</a:t>
            </a:r>
            <a:endParaRPr lang="en-US" sz="3700" kern="1200">
              <a:solidFill>
                <a:schemeClr val="bg2"/>
              </a:solidFill>
              <a:latin typeface="+mj-lt"/>
            </a:endParaRPr>
          </a:p>
        </p:txBody>
      </p:sp>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575352" y="1744557"/>
            <a:ext cx="10520278" cy="4256998"/>
          </a:xfrm>
        </p:spPr>
        <p:txBody>
          <a:bodyPr vert="horz" lIns="91440" tIns="45720" rIns="91440" bIns="45720" rtlCol="0" anchor="ctr">
            <a:noAutofit/>
          </a:bodyPr>
          <a:lstStyle/>
          <a:p>
            <a:pPr marL="0" indent="0">
              <a:buNone/>
            </a:pPr>
            <a:endParaRPr lang="en-US" sz="2200" b="1" u="sng">
              <a:solidFill>
                <a:schemeClr val="tx1"/>
              </a:solidFill>
              <a:latin typeface="Century Gothic"/>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1600" u="sng">
              <a:solidFill>
                <a:schemeClr val="tx1"/>
              </a:solidFill>
              <a:latin typeface="Century Gothic"/>
              <a:cs typeface="Calibri"/>
            </a:endParaRPr>
          </a:p>
          <a:p>
            <a:pPr marL="0" indent="0">
              <a:buNone/>
            </a:pPr>
            <a:endParaRPr lang="en-US" sz="1600">
              <a:solidFill>
                <a:schemeClr val="tx1"/>
              </a:solidFill>
              <a:latin typeface="Century Gothic"/>
              <a:cs typeface="Calibri"/>
            </a:endParaRPr>
          </a:p>
          <a:p>
            <a:pPr marL="0">
              <a:buFont typeface="Arial" panose="020B0604020202020204" pitchFamily="34" charset="0"/>
              <a:buChar char="•"/>
            </a:pPr>
            <a:endParaRPr lang="en-US" sz="1400">
              <a:solidFill>
                <a:schemeClr val="tx1"/>
              </a:solidFill>
              <a:cs typeface="Calibri"/>
            </a:endParaRPr>
          </a:p>
        </p:txBody>
      </p:sp>
      <p:pic>
        <p:nvPicPr>
          <p:cNvPr id="4" name="Picture 5" descr="A picture containing text, clipart&#10;&#10;Description automatically generated">
            <a:extLst>
              <a:ext uri="{FF2B5EF4-FFF2-40B4-BE49-F238E27FC236}">
                <a16:creationId xmlns:a16="http://schemas.microsoft.com/office/drawing/2014/main" id="{C4111C5E-03C1-4A85-B0BF-28F88BFA28A8}"/>
              </a:ext>
            </a:extLst>
          </p:cNvPr>
          <p:cNvPicPr>
            <a:picLocks noChangeAspect="1"/>
          </p:cNvPicPr>
          <p:nvPr/>
        </p:nvPicPr>
        <p:blipFill>
          <a:blip r:embed="rId3"/>
          <a:stretch>
            <a:fillRect/>
          </a:stretch>
        </p:blipFill>
        <p:spPr>
          <a:xfrm>
            <a:off x="10044545" y="5878758"/>
            <a:ext cx="1399310" cy="697719"/>
          </a:xfrm>
          <a:prstGeom prst="rect">
            <a:avLst/>
          </a:prstGeom>
        </p:spPr>
      </p:pic>
    </p:spTree>
    <p:extLst>
      <p:ext uri="{BB962C8B-B14F-4D97-AF65-F5344CB8AC3E}">
        <p14:creationId xmlns:p14="http://schemas.microsoft.com/office/powerpoint/2010/main" val="45456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D852-3D61-4778-8AC0-DB6DA26CF423}"/>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Capacity</a:t>
            </a:r>
          </a:p>
        </p:txBody>
      </p:sp>
      <p:pic>
        <p:nvPicPr>
          <p:cNvPr id="4" name="Picture 5" descr="A picture containing text, clipart&#10;&#10;Description automatically generated">
            <a:extLst>
              <a:ext uri="{FF2B5EF4-FFF2-40B4-BE49-F238E27FC236}">
                <a16:creationId xmlns:a16="http://schemas.microsoft.com/office/drawing/2014/main" id="{54D519DF-A0EF-4148-BE64-F92080A01BF5}"/>
              </a:ext>
            </a:extLst>
          </p:cNvPr>
          <p:cNvPicPr>
            <a:picLocks noChangeAspect="1"/>
          </p:cNvPicPr>
          <p:nvPr/>
        </p:nvPicPr>
        <p:blipFill>
          <a:blip r:embed="rId3"/>
          <a:stretch>
            <a:fillRect/>
          </a:stretch>
        </p:blipFill>
        <p:spPr>
          <a:xfrm>
            <a:off x="10044545" y="5851049"/>
            <a:ext cx="1399310" cy="697719"/>
          </a:xfrm>
          <a:prstGeom prst="rect">
            <a:avLst/>
          </a:prstGeom>
        </p:spPr>
      </p:pic>
    </p:spTree>
    <p:extLst>
      <p:ext uri="{BB962C8B-B14F-4D97-AF65-F5344CB8AC3E}">
        <p14:creationId xmlns:p14="http://schemas.microsoft.com/office/powerpoint/2010/main" val="254739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4221-F42F-4CD8-A543-F5F8E6F28B04}"/>
              </a:ext>
            </a:extLst>
          </p:cNvPr>
          <p:cNvSpPr>
            <a:spLocks noGrp="1"/>
          </p:cNvSpPr>
          <p:nvPr>
            <p:ph type="title"/>
          </p:nvPr>
        </p:nvSpPr>
        <p:spPr/>
        <p:txBody>
          <a:bodyPr/>
          <a:lstStyle/>
          <a:p>
            <a:r>
              <a:rPr lang="en-US"/>
              <a:t>Service Hubs: Who is at the Table?</a:t>
            </a:r>
          </a:p>
        </p:txBody>
      </p:sp>
      <p:sp>
        <p:nvSpPr>
          <p:cNvPr id="4" name="Text Placeholder 3">
            <a:extLst>
              <a:ext uri="{FF2B5EF4-FFF2-40B4-BE49-F238E27FC236}">
                <a16:creationId xmlns:a16="http://schemas.microsoft.com/office/drawing/2014/main" id="{2DB44E82-C23E-4A50-9108-B41838F824E0}"/>
              </a:ext>
            </a:extLst>
          </p:cNvPr>
          <p:cNvSpPr>
            <a:spLocks noGrp="1"/>
          </p:cNvSpPr>
          <p:nvPr>
            <p:ph type="body" idx="1"/>
          </p:nvPr>
        </p:nvSpPr>
        <p:spPr>
          <a:xfrm>
            <a:off x="839788" y="1390218"/>
            <a:ext cx="5157787" cy="823912"/>
          </a:xfrm>
        </p:spPr>
        <p:txBody>
          <a:bodyPr lIns="91440" tIns="45720" rIns="91440" bIns="45720" anchor="b"/>
          <a:lstStyle/>
          <a:p>
            <a:r>
              <a:rPr lang="en-US" sz="3200">
                <a:cs typeface="Calibri"/>
              </a:rPr>
              <a:t>Core Participants</a:t>
            </a:r>
          </a:p>
        </p:txBody>
      </p:sp>
      <p:sp>
        <p:nvSpPr>
          <p:cNvPr id="3" name="Content Placeholder 2">
            <a:extLst>
              <a:ext uri="{FF2B5EF4-FFF2-40B4-BE49-F238E27FC236}">
                <a16:creationId xmlns:a16="http://schemas.microsoft.com/office/drawing/2014/main" id="{C96396FD-CD1D-4922-A25A-088F0AE0E4A2}"/>
              </a:ext>
            </a:extLst>
          </p:cNvPr>
          <p:cNvSpPr>
            <a:spLocks noGrp="1"/>
          </p:cNvSpPr>
          <p:nvPr>
            <p:ph sz="half" idx="2"/>
          </p:nvPr>
        </p:nvSpPr>
        <p:spPr>
          <a:xfrm>
            <a:off x="839788" y="2214130"/>
            <a:ext cx="5157787" cy="3684588"/>
          </a:xfrm>
        </p:spPr>
        <p:txBody>
          <a:bodyPr lIns="91440" tIns="45720" rIns="91440" bIns="45720" anchor="t"/>
          <a:lstStyle/>
          <a:p>
            <a:pPr>
              <a:buChar char="•"/>
            </a:pPr>
            <a:r>
              <a:rPr lang="en-US" sz="2000">
                <a:latin typeface="Calibri"/>
                <a:ea typeface="Arial"/>
                <a:cs typeface="Arial"/>
              </a:rPr>
              <a:t>HUB Coordinator - TBD​</a:t>
            </a:r>
            <a:endParaRPr lang="en-US" sz="2000">
              <a:latin typeface="Calibri"/>
              <a:cs typeface="Calibri"/>
            </a:endParaRPr>
          </a:p>
          <a:p>
            <a:pPr lvl="0" rtl="0">
              <a:buChar char="•"/>
            </a:pPr>
            <a:r>
              <a:rPr lang="en-US" sz="2000">
                <a:latin typeface="Calibri"/>
                <a:ea typeface="Arial"/>
                <a:cs typeface="Arial"/>
              </a:rPr>
              <a:t>Shelter and Outreach Providers​</a:t>
            </a:r>
          </a:p>
          <a:p>
            <a:pPr lvl="0" rtl="0">
              <a:buChar char="•"/>
            </a:pPr>
            <a:r>
              <a:rPr lang="en-US" sz="2000">
                <a:latin typeface="Calibri"/>
                <a:ea typeface="Arial"/>
                <a:cs typeface="Arial"/>
              </a:rPr>
              <a:t>Local Administrative Agencies for BRAP/S+C​</a:t>
            </a:r>
          </a:p>
          <a:p>
            <a:pPr lvl="0" rtl="0">
              <a:buChar char="•"/>
            </a:pPr>
            <a:r>
              <a:rPr lang="en-US" sz="2000">
                <a:latin typeface="Calibri"/>
                <a:ea typeface="Arial"/>
                <a:cs typeface="Arial"/>
              </a:rPr>
              <a:t>Supportive Housing Providers​</a:t>
            </a:r>
          </a:p>
          <a:p>
            <a:pPr lvl="0" rtl="0">
              <a:buChar char="•"/>
            </a:pPr>
            <a:r>
              <a:rPr lang="en-US" sz="2000">
                <a:latin typeface="Calibri"/>
                <a:ea typeface="Arial"/>
                <a:cs typeface="Arial"/>
              </a:rPr>
              <a:t>Legal Assistance</a:t>
            </a:r>
            <a:endParaRPr lang="en-US" sz="2000">
              <a:latin typeface="Calibri"/>
            </a:endParaRPr>
          </a:p>
        </p:txBody>
      </p:sp>
      <p:sp>
        <p:nvSpPr>
          <p:cNvPr id="5" name="Text Placeholder 4">
            <a:extLst>
              <a:ext uri="{FF2B5EF4-FFF2-40B4-BE49-F238E27FC236}">
                <a16:creationId xmlns:a16="http://schemas.microsoft.com/office/drawing/2014/main" id="{033A2A26-E49C-43F6-8B8C-CA28E1192CDB}"/>
              </a:ext>
            </a:extLst>
          </p:cNvPr>
          <p:cNvSpPr>
            <a:spLocks noGrp="1"/>
          </p:cNvSpPr>
          <p:nvPr>
            <p:ph type="body" sz="quarter" idx="3"/>
          </p:nvPr>
        </p:nvSpPr>
        <p:spPr>
          <a:xfrm>
            <a:off x="6172200" y="1390218"/>
            <a:ext cx="5183188" cy="823912"/>
          </a:xfrm>
        </p:spPr>
        <p:txBody>
          <a:bodyPr lIns="91440" tIns="45720" rIns="91440" bIns="45720" anchor="b"/>
          <a:lstStyle/>
          <a:p>
            <a:r>
              <a:rPr lang="en-US" sz="3200">
                <a:cs typeface="Calibri"/>
              </a:rPr>
              <a:t>Stakeholders</a:t>
            </a:r>
          </a:p>
        </p:txBody>
      </p:sp>
      <p:sp>
        <p:nvSpPr>
          <p:cNvPr id="6" name="Content Placeholder 5">
            <a:extLst>
              <a:ext uri="{FF2B5EF4-FFF2-40B4-BE49-F238E27FC236}">
                <a16:creationId xmlns:a16="http://schemas.microsoft.com/office/drawing/2014/main" id="{36835491-F69C-4A4E-9C42-22B164795EB5}"/>
              </a:ext>
            </a:extLst>
          </p:cNvPr>
          <p:cNvSpPr>
            <a:spLocks noGrp="1"/>
          </p:cNvSpPr>
          <p:nvPr>
            <p:ph sz="half" idx="10"/>
          </p:nvPr>
        </p:nvSpPr>
        <p:spPr>
          <a:xfrm>
            <a:off x="6197601" y="2214130"/>
            <a:ext cx="5157787" cy="3684588"/>
          </a:xfrm>
        </p:spPr>
        <p:txBody>
          <a:bodyPr lIns="91440" tIns="45720" rIns="91440" bIns="45720" anchor="t"/>
          <a:lstStyle/>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General Assistance</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CAP Agencies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Justice Discharge Planning</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Hospitals and Health Centers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Mental Health Providers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Veteran's Affairs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Child and Family Welfare</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Tribal Leaders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Faith Based Organizations </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Soup Kitchens</a:t>
            </a:r>
            <a:endParaRPr lang="en-US" sz="2000">
              <a:latin typeface="Calibri"/>
              <a:ea typeface="+mn-lt"/>
              <a:cs typeface="Calibri"/>
            </a:endParaRP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Education</a:t>
            </a:r>
          </a:p>
          <a:p>
            <a:pPr marL="285750" indent="-285750">
              <a:lnSpc>
                <a:spcPct val="100000"/>
              </a:lnSpc>
              <a:spcBef>
                <a:spcPts val="0"/>
              </a:spcBef>
              <a:spcAft>
                <a:spcPts val="600"/>
              </a:spcAft>
              <a:buFont typeface="Arial,Sans-Serif" panose="020F0502020204030204" pitchFamily="34" charset="0"/>
              <a:buChar char="•"/>
            </a:pPr>
            <a:r>
              <a:rPr lang="en-US" sz="2000">
                <a:latin typeface="Calibri"/>
                <a:cs typeface="Calibri"/>
              </a:rPr>
              <a:t>Cultural Broker Organizations</a:t>
            </a:r>
            <a:endParaRPr lang="en-US"/>
          </a:p>
        </p:txBody>
      </p:sp>
    </p:spTree>
    <p:extLst>
      <p:ext uri="{BB962C8B-B14F-4D97-AF65-F5344CB8AC3E}">
        <p14:creationId xmlns:p14="http://schemas.microsoft.com/office/powerpoint/2010/main" val="294786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3700" kern="1200">
                <a:solidFill>
                  <a:srgbClr val="FFFFFF"/>
                </a:solidFill>
                <a:latin typeface="+mj-lt"/>
                <a:ea typeface="+mj-ea"/>
                <a:cs typeface="+mj-cs"/>
              </a:rPr>
              <a:t>Capacity Needs </a:t>
            </a:r>
          </a:p>
        </p:txBody>
      </p:sp>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586725" y="2461064"/>
            <a:ext cx="11616644" cy="4256998"/>
          </a:xfrm>
        </p:spPr>
        <p:txBody>
          <a:bodyPr vert="horz" lIns="91440" tIns="45720" rIns="91440" bIns="45720" rtlCol="0" anchor="ctr">
            <a:noAutofit/>
          </a:bodyPr>
          <a:lstStyle/>
          <a:p>
            <a:pPr marL="0" indent="0">
              <a:buNone/>
            </a:pPr>
            <a:endParaRPr lang="en-US" sz="2200" b="1" u="sng">
              <a:solidFill>
                <a:schemeClr val="tx1"/>
              </a:solidFill>
              <a:latin typeface="Century Gothic"/>
            </a:endParaRPr>
          </a:p>
          <a:p>
            <a:pPr marL="0" indent="0">
              <a:buNone/>
            </a:pPr>
            <a:endParaRPr lang="en-US" sz="2200" b="1" u="sng">
              <a:solidFill>
                <a:schemeClr val="tx1"/>
              </a:solidFill>
              <a:latin typeface="Century Gothic"/>
            </a:endParaRPr>
          </a:p>
          <a:p>
            <a:pPr marL="0" indent="0">
              <a:buNone/>
            </a:pPr>
            <a:endParaRPr lang="en-US" sz="2200" b="1" u="sng">
              <a:solidFill>
                <a:schemeClr val="tx1"/>
              </a:solidFill>
              <a:latin typeface="Century Gothic"/>
            </a:endParaRPr>
          </a:p>
          <a:p>
            <a:pPr marL="0" indent="0">
              <a:buNone/>
            </a:pPr>
            <a:endParaRPr lang="en-US" sz="2200" b="1" u="sng">
              <a:solidFill>
                <a:schemeClr val="tx1"/>
              </a:solidFill>
              <a:latin typeface="Century Gothic"/>
            </a:endParaRPr>
          </a:p>
          <a:p>
            <a:pPr marL="0" indent="0">
              <a:buNone/>
            </a:pPr>
            <a:endParaRPr lang="en-US" sz="2200" b="1" u="sng">
              <a:solidFill>
                <a:schemeClr val="tx1"/>
              </a:solidFill>
              <a:latin typeface="Century Gothic"/>
            </a:endParaRPr>
          </a:p>
          <a:p>
            <a:pPr marL="0" indent="0">
              <a:buNone/>
            </a:pPr>
            <a:r>
              <a:rPr lang="en-US" sz="2200" b="1">
                <a:solidFill>
                  <a:schemeClr val="tx1"/>
                </a:solidFill>
                <a:latin typeface="Century Gothic"/>
              </a:rPr>
              <a:t>What would be needed to get started?</a:t>
            </a:r>
          </a:p>
          <a:p>
            <a:pPr marL="0" indent="0">
              <a:buNone/>
            </a:pPr>
            <a:endParaRPr lang="en-US" sz="2200" b="1" u="sng">
              <a:solidFill>
                <a:schemeClr val="tx1"/>
              </a:solidFill>
              <a:latin typeface="Century Gothic"/>
            </a:endParaRPr>
          </a:p>
          <a:p>
            <a:pPr marL="0" indent="0">
              <a:buNone/>
            </a:pPr>
            <a:r>
              <a:rPr lang="en-US" sz="2200" b="1">
                <a:solidFill>
                  <a:schemeClr val="tx1"/>
                </a:solidFill>
                <a:latin typeface="Century Gothic"/>
              </a:rPr>
              <a:t>What resources/staff could be leveraged to contribute to the Service Hub tasks and function?</a:t>
            </a:r>
          </a:p>
          <a:p>
            <a:r>
              <a:rPr lang="en-US" sz="2200" b="1">
                <a:solidFill>
                  <a:schemeClr val="tx1"/>
                </a:solidFill>
                <a:latin typeface="Century Gothic"/>
              </a:rPr>
              <a:t>Diversion</a:t>
            </a:r>
          </a:p>
          <a:p>
            <a:r>
              <a:rPr lang="en-US" sz="2200" b="1">
                <a:solidFill>
                  <a:schemeClr val="tx1"/>
                </a:solidFill>
                <a:latin typeface="Century Gothic"/>
              </a:rPr>
              <a:t>Assessment Appointments</a:t>
            </a:r>
          </a:p>
          <a:p>
            <a:r>
              <a:rPr lang="en-US" sz="2200" b="1">
                <a:solidFill>
                  <a:schemeClr val="tx1"/>
                </a:solidFill>
                <a:latin typeface="Century Gothic"/>
              </a:rPr>
              <a:t>Coordination</a:t>
            </a:r>
          </a:p>
          <a:p>
            <a:r>
              <a:rPr lang="en-US" sz="2200" b="1">
                <a:solidFill>
                  <a:schemeClr val="tx1"/>
                </a:solidFill>
                <a:latin typeface="Century Gothic"/>
              </a:rPr>
              <a:t>Data Tracking</a:t>
            </a:r>
          </a:p>
          <a:p>
            <a:pPr marL="0" indent="0">
              <a:buNone/>
            </a:pPr>
            <a:endParaRPr lang="en-US" sz="2200" b="1">
              <a:solidFill>
                <a:schemeClr val="tx1"/>
              </a:solidFill>
              <a:latin typeface="Century Gothic"/>
            </a:endParaRPr>
          </a:p>
          <a:p>
            <a:pPr marL="0" indent="0">
              <a:buNone/>
            </a:pPr>
            <a:r>
              <a:rPr lang="en-US" sz="2200" b="1">
                <a:solidFill>
                  <a:schemeClr val="tx1"/>
                </a:solidFill>
                <a:latin typeface="Century Gothic"/>
              </a:rPr>
              <a:t>What are the next steps regarding the </a:t>
            </a:r>
            <a:r>
              <a:rPr lang="en-US" sz="2200" b="1" err="1">
                <a:solidFill>
                  <a:schemeClr val="tx1"/>
                </a:solidFill>
                <a:latin typeface="Century Gothic"/>
              </a:rPr>
              <a:t>CoC</a:t>
            </a:r>
            <a:r>
              <a:rPr lang="en-US" sz="2200" b="1">
                <a:solidFill>
                  <a:schemeClr val="tx1"/>
                </a:solidFill>
                <a:latin typeface="Century Gothic"/>
              </a:rPr>
              <a:t> and Service Hubs?</a:t>
            </a: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2200" b="1" u="sng">
              <a:solidFill>
                <a:schemeClr val="tx1"/>
              </a:solidFill>
              <a:latin typeface="Century Gothic"/>
              <a:cs typeface="Calibri"/>
            </a:endParaRPr>
          </a:p>
          <a:p>
            <a:pPr marL="0" indent="0">
              <a:buNone/>
            </a:pPr>
            <a:endParaRPr lang="en-US" sz="1600" u="sng">
              <a:solidFill>
                <a:schemeClr val="tx1"/>
              </a:solidFill>
              <a:latin typeface="Century Gothic"/>
              <a:cs typeface="Calibri"/>
            </a:endParaRPr>
          </a:p>
          <a:p>
            <a:pPr marL="0" indent="0">
              <a:buNone/>
            </a:pPr>
            <a:endParaRPr lang="en-US" sz="1600">
              <a:solidFill>
                <a:schemeClr val="tx1"/>
              </a:solidFill>
              <a:latin typeface="Century Gothic"/>
              <a:cs typeface="Calibri"/>
            </a:endParaRPr>
          </a:p>
          <a:p>
            <a:pPr marL="0">
              <a:buFont typeface="Arial" panose="020B0604020202020204" pitchFamily="34" charset="0"/>
              <a:buChar char="•"/>
            </a:pPr>
            <a:endParaRPr lang="en-US" sz="1400">
              <a:solidFill>
                <a:schemeClr val="tx1"/>
              </a:solidFill>
              <a:cs typeface="Calibri"/>
            </a:endParaRPr>
          </a:p>
        </p:txBody>
      </p:sp>
      <p:pic>
        <p:nvPicPr>
          <p:cNvPr id="4" name="Picture 5" descr="A picture containing text, clipart&#10;&#10;Description automatically generated">
            <a:extLst>
              <a:ext uri="{FF2B5EF4-FFF2-40B4-BE49-F238E27FC236}">
                <a16:creationId xmlns:a16="http://schemas.microsoft.com/office/drawing/2014/main" id="{C4111C5E-03C1-4A85-B0BF-28F88BFA28A8}"/>
              </a:ext>
            </a:extLst>
          </p:cNvPr>
          <p:cNvPicPr>
            <a:picLocks noChangeAspect="1"/>
          </p:cNvPicPr>
          <p:nvPr/>
        </p:nvPicPr>
        <p:blipFill>
          <a:blip r:embed="rId3"/>
          <a:stretch>
            <a:fillRect/>
          </a:stretch>
        </p:blipFill>
        <p:spPr>
          <a:xfrm>
            <a:off x="10044545" y="5878758"/>
            <a:ext cx="1399310" cy="697719"/>
          </a:xfrm>
          <a:prstGeom prst="rect">
            <a:avLst/>
          </a:prstGeom>
        </p:spPr>
      </p:pic>
    </p:spTree>
    <p:extLst>
      <p:ext uri="{BB962C8B-B14F-4D97-AF65-F5344CB8AC3E}">
        <p14:creationId xmlns:p14="http://schemas.microsoft.com/office/powerpoint/2010/main" val="3378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AA8F-E320-4DE3-9644-19CFD95B54F6}"/>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88332A07-22D1-4BD6-89E9-18B20D142ED5}"/>
              </a:ext>
            </a:extLst>
          </p:cNvPr>
          <p:cNvSpPr>
            <a:spLocks noGrp="1"/>
          </p:cNvSpPr>
          <p:nvPr>
            <p:ph sz="half" idx="10"/>
          </p:nvPr>
        </p:nvSpPr>
        <p:spPr/>
        <p:txBody>
          <a:bodyPr lIns="91440" tIns="45720" rIns="91440" bIns="45720" anchor="t"/>
          <a:lstStyle/>
          <a:p>
            <a:r>
              <a:rPr lang="en-US">
                <a:cs typeface="Calibri"/>
              </a:rPr>
              <a:t>Report Back to SHC </a:t>
            </a:r>
          </a:p>
          <a:p>
            <a:endParaRPr lang="en-US">
              <a:cs typeface="Calibri"/>
            </a:endParaRPr>
          </a:p>
          <a:p>
            <a:r>
              <a:rPr lang="en-US">
                <a:cs typeface="Calibri"/>
              </a:rPr>
              <a:t>Meet locally to share progress and gather local input</a:t>
            </a:r>
          </a:p>
          <a:p>
            <a:endParaRPr lang="en-US">
              <a:cs typeface="Calibri"/>
            </a:endParaRPr>
          </a:p>
          <a:p>
            <a:r>
              <a:rPr lang="en-US">
                <a:cs typeface="Calibri"/>
              </a:rPr>
              <a:t>Engage 211</a:t>
            </a:r>
          </a:p>
          <a:p>
            <a:endParaRPr lang="en-US">
              <a:cs typeface="Calibri"/>
            </a:endParaRPr>
          </a:p>
          <a:p>
            <a:r>
              <a:rPr lang="en-US">
                <a:cs typeface="Calibri"/>
              </a:rPr>
              <a:t>Meet again in a month to continue to work on implementation</a:t>
            </a:r>
          </a:p>
          <a:p>
            <a:endParaRPr lang="en-US">
              <a:cs typeface="Calibri"/>
            </a:endParaRPr>
          </a:p>
          <a:p>
            <a:r>
              <a:rPr lang="en-US">
                <a:cs typeface="Calibri"/>
              </a:rPr>
              <a:t>Other Items?</a:t>
            </a:r>
          </a:p>
        </p:txBody>
      </p:sp>
    </p:spTree>
    <p:extLst>
      <p:ext uri="{BB962C8B-B14F-4D97-AF65-F5344CB8AC3E}">
        <p14:creationId xmlns:p14="http://schemas.microsoft.com/office/powerpoint/2010/main" val="314265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7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BC779-D275-4362-8FDA-BA6E1963EF96}"/>
              </a:ext>
            </a:extLst>
          </p:cNvPr>
          <p:cNvSpPr>
            <a:spLocks noGrp="1"/>
          </p:cNvSpPr>
          <p:nvPr>
            <p:ph type="title"/>
          </p:nvPr>
        </p:nvSpPr>
        <p:spPr>
          <a:xfrm>
            <a:off x="1169125" y="2920878"/>
            <a:ext cx="5853227" cy="2992576"/>
          </a:xfrm>
        </p:spPr>
        <p:txBody>
          <a:bodyPr vert="horz" lIns="91440" tIns="45720" rIns="91440" bIns="45720" rtlCol="0" anchor="t">
            <a:normAutofit/>
          </a:bodyPr>
          <a:lstStyle/>
          <a:p>
            <a:r>
              <a:rPr lang="en-US" sz="4800">
                <a:solidFill>
                  <a:srgbClr val="FFFFFF"/>
                </a:solidFill>
              </a:rPr>
              <a:t>Thank you</a:t>
            </a:r>
          </a:p>
        </p:txBody>
      </p:sp>
      <p:pic>
        <p:nvPicPr>
          <p:cNvPr id="3" name="Picture 3">
            <a:extLst>
              <a:ext uri="{FF2B5EF4-FFF2-40B4-BE49-F238E27FC236}">
                <a16:creationId xmlns:a16="http://schemas.microsoft.com/office/drawing/2014/main" id="{BFD123C0-6F1B-4326-B876-2B89B5581656}"/>
              </a:ext>
            </a:extLst>
          </p:cNvPr>
          <p:cNvPicPr>
            <a:picLocks noChangeAspect="1"/>
          </p:cNvPicPr>
          <p:nvPr/>
        </p:nvPicPr>
        <p:blipFill>
          <a:blip r:embed="rId2"/>
          <a:stretch>
            <a:fillRect/>
          </a:stretch>
        </p:blipFill>
        <p:spPr>
          <a:xfrm>
            <a:off x="9310254" y="5089049"/>
            <a:ext cx="2576946" cy="1307319"/>
          </a:xfrm>
          <a:prstGeom prst="rect">
            <a:avLst/>
          </a:prstGeom>
        </p:spPr>
      </p:pic>
    </p:spTree>
    <p:extLst>
      <p:ext uri="{BB962C8B-B14F-4D97-AF65-F5344CB8AC3E}">
        <p14:creationId xmlns:p14="http://schemas.microsoft.com/office/powerpoint/2010/main" val="378019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47432-BA4B-4275-BF17-88771182C48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Today's Agenda</a:t>
            </a:r>
          </a:p>
        </p:txBody>
      </p:sp>
      <p:pic>
        <p:nvPicPr>
          <p:cNvPr id="4" name="Picture 5" descr="A picture containing text, clipart&#10;&#10;Description automatically generated">
            <a:extLst>
              <a:ext uri="{FF2B5EF4-FFF2-40B4-BE49-F238E27FC236}">
                <a16:creationId xmlns:a16="http://schemas.microsoft.com/office/drawing/2014/main" id="{03F5EEE5-2EAE-4EF8-A3ED-77624D1BAF78}"/>
              </a:ext>
            </a:extLst>
          </p:cNvPr>
          <p:cNvPicPr>
            <a:picLocks noChangeAspect="1"/>
          </p:cNvPicPr>
          <p:nvPr/>
        </p:nvPicPr>
        <p:blipFill>
          <a:blip r:embed="rId2"/>
          <a:stretch>
            <a:fillRect/>
          </a:stretch>
        </p:blipFill>
        <p:spPr>
          <a:xfrm>
            <a:off x="10044545" y="5851049"/>
            <a:ext cx="1399310" cy="697719"/>
          </a:xfrm>
          <a:prstGeom prst="rect">
            <a:avLst/>
          </a:prstGeom>
        </p:spPr>
      </p:pic>
      <p:sp>
        <p:nvSpPr>
          <p:cNvPr id="7" name="TextBox 6">
            <a:extLst>
              <a:ext uri="{FF2B5EF4-FFF2-40B4-BE49-F238E27FC236}">
                <a16:creationId xmlns:a16="http://schemas.microsoft.com/office/drawing/2014/main" id="{9CBED541-C55E-4A82-8044-6F70DF64D003}"/>
              </a:ext>
            </a:extLst>
          </p:cNvPr>
          <p:cNvSpPr txBox="1"/>
          <p:nvPr/>
        </p:nvSpPr>
        <p:spPr>
          <a:xfrm>
            <a:off x="4525240" y="550718"/>
            <a:ext cx="712470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1. Introductions</a:t>
            </a:r>
            <a:endParaRPr lang="en-US" dirty="0"/>
          </a:p>
          <a:p>
            <a:endParaRPr lang="en-US" sz="2000" b="1" dirty="0">
              <a:cs typeface="Calibri"/>
            </a:endParaRPr>
          </a:p>
          <a:p>
            <a:r>
              <a:rPr lang="en-US" sz="2000" b="1" dirty="0">
                <a:cs typeface="Calibri"/>
              </a:rPr>
              <a:t>2. Hub Structure and Kick-off Discussion</a:t>
            </a:r>
            <a:endParaRPr lang="en-US" dirty="0">
              <a:cs typeface="Calibri"/>
            </a:endParaRPr>
          </a:p>
          <a:p>
            <a:pPr lvl="1">
              <a:buChar char="•"/>
            </a:pPr>
            <a:r>
              <a:rPr lang="en-US" sz="1600" dirty="0">
                <a:cs typeface="Calibri"/>
              </a:rPr>
              <a:t>What should be consistent across the hubs? </a:t>
            </a:r>
          </a:p>
          <a:p>
            <a:pPr lvl="1">
              <a:buChar char="•"/>
            </a:pPr>
            <a:r>
              <a:rPr lang="en-US" sz="1600" dirty="0">
                <a:cs typeface="Calibri"/>
              </a:rPr>
              <a:t>What do you want to tailor locally? </a:t>
            </a:r>
          </a:p>
          <a:p>
            <a:endParaRPr lang="en-US" sz="1600" dirty="0">
              <a:cs typeface="Calibri"/>
            </a:endParaRPr>
          </a:p>
          <a:p>
            <a:r>
              <a:rPr lang="en-US" sz="2000" b="1" dirty="0">
                <a:cs typeface="Calibri"/>
              </a:rPr>
              <a:t>3. Data Dashboards </a:t>
            </a:r>
          </a:p>
          <a:p>
            <a:pPr lvl="1">
              <a:buChar char="•"/>
            </a:pPr>
            <a:r>
              <a:rPr lang="en-US" sz="1600" dirty="0">
                <a:cs typeface="Calibri"/>
              </a:rPr>
              <a:t>What do you think should be in each data dashboard? </a:t>
            </a:r>
          </a:p>
          <a:p>
            <a:pPr lvl="1">
              <a:buChar char="•"/>
            </a:pPr>
            <a:r>
              <a:rPr lang="en-US" sz="1600" dirty="0">
                <a:cs typeface="Calibri"/>
              </a:rPr>
              <a:t>What is needed to support local By Name List </a:t>
            </a:r>
          </a:p>
          <a:p>
            <a:pPr lvl="1">
              <a:buChar char="•"/>
            </a:pPr>
            <a:r>
              <a:rPr lang="en-US" sz="1600" dirty="0">
                <a:cs typeface="Calibri"/>
              </a:rPr>
              <a:t>MOU—what needs to be in place? </a:t>
            </a:r>
          </a:p>
          <a:p>
            <a:endParaRPr lang="en-US" sz="2000" dirty="0">
              <a:cs typeface="Calibri"/>
            </a:endParaRPr>
          </a:p>
          <a:p>
            <a:r>
              <a:rPr lang="en-US" sz="2000" b="1" dirty="0">
                <a:cs typeface="Calibri"/>
              </a:rPr>
              <a:t>4. Capacity Needs </a:t>
            </a:r>
          </a:p>
          <a:p>
            <a:pPr lvl="1">
              <a:buFontTx/>
              <a:buChar char="•"/>
            </a:pPr>
            <a:r>
              <a:rPr lang="en-US" sz="1600" dirty="0">
                <a:cs typeface="Calibri"/>
              </a:rPr>
              <a:t>Planning a kick-off agenda  </a:t>
            </a:r>
          </a:p>
          <a:p>
            <a:pPr lvl="1">
              <a:buFontTx/>
              <a:buChar char="•"/>
            </a:pPr>
            <a:r>
              <a:rPr lang="en-US" sz="1600" dirty="0">
                <a:cs typeface="Calibri"/>
              </a:rPr>
              <a:t>What are the next steps regarding the CoC and Service Hubs?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85447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AE5770-D3AB-494E-BCA0-C041A4644D2C}"/>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Introductions</a:t>
            </a:r>
          </a:p>
        </p:txBody>
      </p:sp>
      <p:sp>
        <p:nvSpPr>
          <p:cNvPr id="3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23" descr="User">
            <a:extLst>
              <a:ext uri="{FF2B5EF4-FFF2-40B4-BE49-F238E27FC236}">
                <a16:creationId xmlns:a16="http://schemas.microsoft.com/office/drawing/2014/main" id="{C2C6AB0D-5B78-4559-802C-94AFBDE9C5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CC29BE06-48D9-47EE-A66A-8FA5BE28803E}"/>
              </a:ext>
            </a:extLst>
          </p:cNvPr>
          <p:cNvSpPr>
            <a:spLocks noGrp="1"/>
          </p:cNvSpPr>
          <p:nvPr>
            <p:ph sz="half" idx="10"/>
          </p:nvPr>
        </p:nvSpPr>
        <p:spPr>
          <a:xfrm>
            <a:off x="6090574" y="2421682"/>
            <a:ext cx="4977578" cy="3639289"/>
          </a:xfrm>
        </p:spPr>
        <p:txBody>
          <a:bodyPr vert="horz" lIns="91440" tIns="45720" rIns="91440" bIns="45720" rtlCol="0" anchor="ctr">
            <a:normAutofit/>
          </a:bodyPr>
          <a:lstStyle/>
          <a:p>
            <a:pPr marL="0">
              <a:buFont typeface="Arial" panose="020B0604020202020204" pitchFamily="34" charset="0"/>
              <a:buChar char="•"/>
            </a:pPr>
            <a:r>
              <a:rPr lang="en-US" sz="3200" b="1">
                <a:solidFill>
                  <a:srgbClr val="000000"/>
                </a:solidFill>
              </a:rPr>
              <a:t>Name</a:t>
            </a:r>
            <a:endParaRPr lang="en-US" sz="3200" b="1">
              <a:solidFill>
                <a:srgbClr val="000000"/>
              </a:solidFill>
              <a:cs typeface="Calibri"/>
            </a:endParaRPr>
          </a:p>
          <a:p>
            <a:pPr marL="0">
              <a:buFont typeface="Arial" panose="020B0604020202020204" pitchFamily="34" charset="0"/>
              <a:buChar char="•"/>
            </a:pPr>
            <a:r>
              <a:rPr lang="en-US" sz="3200" b="1">
                <a:solidFill>
                  <a:srgbClr val="000000"/>
                </a:solidFill>
              </a:rPr>
              <a:t>Agency </a:t>
            </a:r>
            <a:endParaRPr lang="en-US" sz="3200" b="1">
              <a:solidFill>
                <a:srgbClr val="000000"/>
              </a:solidFill>
              <a:cs typeface="Calibri"/>
            </a:endParaRPr>
          </a:p>
          <a:p>
            <a:pPr marL="0">
              <a:buFont typeface="Arial" panose="020B0604020202020204" pitchFamily="34" charset="0"/>
              <a:buChar char="•"/>
            </a:pPr>
            <a:r>
              <a:rPr lang="en-US" sz="3200" b="1">
                <a:solidFill>
                  <a:srgbClr val="000000"/>
                </a:solidFill>
              </a:rPr>
              <a:t>Service Hub </a:t>
            </a:r>
            <a:endParaRPr lang="en-US" sz="2400" b="1">
              <a:solidFill>
                <a:srgbClr val="000000"/>
              </a:solidFill>
              <a:cs typeface="Calibri"/>
            </a:endParaRPr>
          </a:p>
          <a:p>
            <a:pPr marL="0">
              <a:buFont typeface="Arial" panose="020B0604020202020204" pitchFamily="34" charset="0"/>
              <a:buChar char="•"/>
            </a:pPr>
            <a:endParaRPr lang="en-US" sz="2000">
              <a:solidFill>
                <a:srgbClr val="000000"/>
              </a:solidFill>
            </a:endParaRPr>
          </a:p>
          <a:p>
            <a:pPr marL="0">
              <a:buFont typeface="Arial" panose="020B0604020202020204" pitchFamily="34" charset="0"/>
              <a:buChar char="•"/>
            </a:pPr>
            <a:endParaRPr lang="en-US" sz="2000">
              <a:solidFill>
                <a:srgbClr val="000000"/>
              </a:solidFill>
            </a:endParaRPr>
          </a:p>
          <a:p>
            <a:pPr marL="0">
              <a:buFont typeface="Arial" panose="020B0604020202020204" pitchFamily="34" charset="0"/>
              <a:buChar char="•"/>
            </a:pPr>
            <a:endParaRPr lang="en-US" sz="2000">
              <a:solidFill>
                <a:srgbClr val="000000"/>
              </a:solidFill>
            </a:endParaRPr>
          </a:p>
          <a:p>
            <a:pPr marL="0">
              <a:buFont typeface="Arial" panose="020B0604020202020204" pitchFamily="34" charset="0"/>
              <a:buChar char="•"/>
            </a:pPr>
            <a:endParaRPr lang="en-US" sz="2000">
              <a:solidFill>
                <a:srgbClr val="000000"/>
              </a:solidFill>
            </a:endParaRPr>
          </a:p>
        </p:txBody>
      </p:sp>
      <p:pic>
        <p:nvPicPr>
          <p:cNvPr id="4" name="Picture 5" descr="A picture containing text, clipart&#10;&#10;Description automatically generated">
            <a:extLst>
              <a:ext uri="{FF2B5EF4-FFF2-40B4-BE49-F238E27FC236}">
                <a16:creationId xmlns:a16="http://schemas.microsoft.com/office/drawing/2014/main" id="{D3DA7AE2-68D0-44FC-91C7-05C93BBB15AB}"/>
              </a:ext>
            </a:extLst>
          </p:cNvPr>
          <p:cNvPicPr>
            <a:picLocks noChangeAspect="1"/>
          </p:cNvPicPr>
          <p:nvPr/>
        </p:nvPicPr>
        <p:blipFill>
          <a:blip r:embed="rId6"/>
          <a:stretch>
            <a:fillRect/>
          </a:stretch>
        </p:blipFill>
        <p:spPr>
          <a:xfrm>
            <a:off x="10044545" y="5851049"/>
            <a:ext cx="1399310" cy="697719"/>
          </a:xfrm>
          <a:prstGeom prst="rect">
            <a:avLst/>
          </a:prstGeom>
        </p:spPr>
      </p:pic>
    </p:spTree>
    <p:extLst>
      <p:ext uri="{BB962C8B-B14F-4D97-AF65-F5344CB8AC3E}">
        <p14:creationId xmlns:p14="http://schemas.microsoft.com/office/powerpoint/2010/main" val="70233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012" y="288712"/>
            <a:ext cx="4756183" cy="6430272"/>
          </a:xfrm>
          <a:prstGeom prst="rect">
            <a:avLst/>
          </a:prstGeom>
        </p:spPr>
      </p:pic>
      <p:sp>
        <p:nvSpPr>
          <p:cNvPr id="2" name="Title 1">
            <a:extLst>
              <a:ext uri="{FF2B5EF4-FFF2-40B4-BE49-F238E27FC236}">
                <a16:creationId xmlns:a16="http://schemas.microsoft.com/office/drawing/2014/main" id="{4FFD206B-30C4-4C26-BC0D-1246D26C0CE0}"/>
              </a:ext>
            </a:extLst>
          </p:cNvPr>
          <p:cNvSpPr>
            <a:spLocks noGrp="1"/>
          </p:cNvSpPr>
          <p:nvPr>
            <p:ph type="title"/>
          </p:nvPr>
        </p:nvSpPr>
        <p:spPr>
          <a:xfrm>
            <a:off x="219901" y="562780"/>
            <a:ext cx="6843395" cy="710435"/>
          </a:xfrm>
        </p:spPr>
        <p:txBody>
          <a:bodyPr>
            <a:noAutofit/>
          </a:bodyPr>
          <a:lstStyle/>
          <a:p>
            <a:pPr algn="ctr"/>
            <a:r>
              <a:rPr lang="en-US" sz="4000" b="1">
                <a:solidFill>
                  <a:srgbClr val="6C2080"/>
                </a:solidFill>
                <a:latin typeface="Century Gothic"/>
              </a:rPr>
              <a:t>Beta Service Hub Structure</a:t>
            </a:r>
            <a:endParaRPr lang="en-US" sz="4000" b="1" i="1">
              <a:solidFill>
                <a:srgbClr val="6C2080"/>
              </a:solidFill>
              <a:latin typeface="Century Gothic"/>
            </a:endParaRPr>
          </a:p>
        </p:txBody>
      </p:sp>
      <p:sp>
        <p:nvSpPr>
          <p:cNvPr id="3" name="Content Placeholder 2">
            <a:extLst>
              <a:ext uri="{FF2B5EF4-FFF2-40B4-BE49-F238E27FC236}">
                <a16:creationId xmlns:a16="http://schemas.microsoft.com/office/drawing/2014/main" id="{7E6E5401-A8F6-4530-B4A1-5147A883B56A}"/>
              </a:ext>
            </a:extLst>
          </p:cNvPr>
          <p:cNvSpPr>
            <a:spLocks noGrp="1"/>
          </p:cNvSpPr>
          <p:nvPr>
            <p:ph idx="4294967295"/>
          </p:nvPr>
        </p:nvSpPr>
        <p:spPr>
          <a:xfrm>
            <a:off x="226142" y="1701421"/>
            <a:ext cx="6693435" cy="5033347"/>
          </a:xfrm>
        </p:spPr>
        <p:txBody>
          <a:bodyPr lIns="68580" tIns="34290" rIns="68580" bIns="34290" anchor="t">
            <a:noAutofit/>
          </a:bodyPr>
          <a:lstStyle/>
          <a:p>
            <a:pPr marL="0" indent="0">
              <a:buNone/>
            </a:pPr>
            <a:r>
              <a:rPr lang="en-US" sz="2000" b="1">
                <a:solidFill>
                  <a:srgbClr val="0070C0"/>
                </a:solidFill>
                <a:latin typeface="Century Gothic"/>
                <a:cs typeface="Calibri"/>
              </a:rPr>
              <a:t>Hub 1:    York</a:t>
            </a:r>
          </a:p>
          <a:p>
            <a:pPr marL="0" indent="0">
              <a:buNone/>
            </a:pPr>
            <a:r>
              <a:rPr lang="en-US" sz="2000" b="1">
                <a:solidFill>
                  <a:srgbClr val="FE973C"/>
                </a:solidFill>
                <a:latin typeface="Century Gothic"/>
                <a:cs typeface="Calibri"/>
              </a:rPr>
              <a:t>Hub 2:    Cumberland</a:t>
            </a:r>
          </a:p>
          <a:p>
            <a:pPr marL="0" indent="0">
              <a:buNone/>
            </a:pPr>
            <a:r>
              <a:rPr lang="en-US" sz="2000" b="1">
                <a:solidFill>
                  <a:srgbClr val="5CA55C"/>
                </a:solidFill>
                <a:latin typeface="Century Gothic"/>
                <a:cs typeface="Calibri"/>
              </a:rPr>
              <a:t>Hub 3:    Midcoast: Sagadahoc, Knox, Lincoln, Waldo and Towns of Brunswick and Harpswell</a:t>
            </a:r>
          </a:p>
          <a:p>
            <a:pPr marL="0" indent="0">
              <a:buNone/>
            </a:pPr>
            <a:r>
              <a:rPr lang="en-US" sz="2000" b="1">
                <a:solidFill>
                  <a:srgbClr val="EAC53E"/>
                </a:solidFill>
                <a:latin typeface="Century Gothic"/>
                <a:cs typeface="Calibri"/>
              </a:rPr>
              <a:t>Hub 4:    Androscoggin</a:t>
            </a:r>
          </a:p>
          <a:p>
            <a:pPr marL="0" indent="0">
              <a:buNone/>
            </a:pPr>
            <a:r>
              <a:rPr lang="en-US" sz="2000" b="1">
                <a:solidFill>
                  <a:srgbClr val="9B7EB4"/>
                </a:solidFill>
                <a:latin typeface="Century Gothic"/>
                <a:cs typeface="Calibri"/>
              </a:rPr>
              <a:t>Hub 5:    Western: Oxford, Franklin and Towns of Livermore and Livermore Falls</a:t>
            </a:r>
            <a:endParaRPr lang="en-US" sz="3200" b="1">
              <a:solidFill>
                <a:srgbClr val="9B7EB4"/>
              </a:solidFill>
              <a:latin typeface="Century Gothic"/>
              <a:cs typeface="Calibri"/>
            </a:endParaRPr>
          </a:p>
          <a:p>
            <a:pPr marL="0" indent="0">
              <a:buNone/>
            </a:pPr>
            <a:r>
              <a:rPr lang="en-US" sz="2000" b="1">
                <a:solidFill>
                  <a:srgbClr val="796865"/>
                </a:solidFill>
                <a:latin typeface="Century Gothic"/>
                <a:cs typeface="Calibri"/>
              </a:rPr>
              <a:t>Hub 6:    Central: Somerset and Kennebec</a:t>
            </a:r>
            <a:endParaRPr lang="en-US" sz="3200" b="1">
              <a:solidFill>
                <a:srgbClr val="796865"/>
              </a:solidFill>
              <a:latin typeface="Century Gothic"/>
              <a:cs typeface="Calibri"/>
            </a:endParaRPr>
          </a:p>
          <a:p>
            <a:pPr marL="0" indent="0">
              <a:buNone/>
            </a:pPr>
            <a:r>
              <a:rPr lang="en-US" sz="2000" b="1">
                <a:solidFill>
                  <a:srgbClr val="E790CD"/>
                </a:solidFill>
                <a:latin typeface="Century Gothic"/>
                <a:cs typeface="Calibri"/>
              </a:rPr>
              <a:t>Hub 7:    Penquis: Penobscot and </a:t>
            </a:r>
            <a:r>
              <a:rPr lang="en-US" sz="2000" b="1" err="1">
                <a:solidFill>
                  <a:srgbClr val="E790CD"/>
                </a:solidFill>
                <a:latin typeface="Century Gothic"/>
                <a:cs typeface="Calibri"/>
              </a:rPr>
              <a:t>Pisquataquis</a:t>
            </a:r>
            <a:endParaRPr lang="en-US" sz="2000" b="1">
              <a:solidFill>
                <a:srgbClr val="E790CD"/>
              </a:solidFill>
              <a:latin typeface="Century Gothic"/>
              <a:cs typeface="Calibri"/>
            </a:endParaRPr>
          </a:p>
          <a:p>
            <a:pPr marL="0" indent="0">
              <a:buNone/>
            </a:pPr>
            <a:r>
              <a:rPr lang="en-US" sz="2000" b="1">
                <a:solidFill>
                  <a:srgbClr val="FEAFB7"/>
                </a:solidFill>
                <a:latin typeface="Century Gothic"/>
                <a:cs typeface="Calibri"/>
              </a:rPr>
              <a:t>Hub 8:    Downeast: Washington and Hancock</a:t>
            </a:r>
          </a:p>
          <a:p>
            <a:pPr marL="0" indent="0">
              <a:buNone/>
            </a:pPr>
            <a:r>
              <a:rPr lang="en-US" sz="2000" b="1">
                <a:solidFill>
                  <a:srgbClr val="42C9D6"/>
                </a:solidFill>
                <a:latin typeface="Century Gothic"/>
                <a:cs typeface="Calibri"/>
              </a:rPr>
              <a:t>Hub 9:    Aroostook</a:t>
            </a:r>
          </a:p>
        </p:txBody>
      </p:sp>
    </p:spTree>
    <p:extLst>
      <p:ext uri="{BB962C8B-B14F-4D97-AF65-F5344CB8AC3E}">
        <p14:creationId xmlns:p14="http://schemas.microsoft.com/office/powerpoint/2010/main" val="24447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1DC8E7C8-968B-4BDC-8E2F-42760D141C19}"/>
              </a:ext>
            </a:extLst>
          </p:cNvPr>
          <p:cNvPicPr>
            <a:picLocks noGrp="1" noChangeAspect="1"/>
          </p:cNvPicPr>
          <p:nvPr>
            <p:ph sz="half" idx="10"/>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3948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CE731EBB-7AAE-433F-B040-609F1972A51F}"/>
              </a:ext>
            </a:extLst>
          </p:cNvPr>
          <p:cNvPicPr>
            <a:picLocks noGrp="1" noChangeAspect="1"/>
          </p:cNvPicPr>
          <p:nvPr>
            <p:ph sz="half" idx="10"/>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13881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0ED6D75D-AC00-424E-9FD6-86BE97B30A45}"/>
              </a:ext>
            </a:extLst>
          </p:cNvPr>
          <p:cNvPicPr>
            <a:picLocks noGrp="1" noChangeAspect="1"/>
          </p:cNvPicPr>
          <p:nvPr>
            <p:ph sz="half" idx="10"/>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71941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DD0D5-EC89-426F-8715-AB15412C2D6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Role of the Service Hubs</a:t>
            </a:r>
          </a:p>
        </p:txBody>
      </p:sp>
      <p:graphicFrame>
        <p:nvGraphicFramePr>
          <p:cNvPr id="22" name="Content Placeholder 2">
            <a:extLst>
              <a:ext uri="{FF2B5EF4-FFF2-40B4-BE49-F238E27FC236}">
                <a16:creationId xmlns:a16="http://schemas.microsoft.com/office/drawing/2014/main" id="{CBF2ACDC-733B-4779-A0FC-8A3E06E8CDE9}"/>
              </a:ext>
            </a:extLst>
          </p:cNvPr>
          <p:cNvGraphicFramePr>
            <a:graphicFrameLocks noGrp="1"/>
          </p:cNvGraphicFramePr>
          <p:nvPr>
            <p:ph sz="half" idx="10"/>
            <p:extLst>
              <p:ext uri="{D42A27DB-BD31-4B8C-83A1-F6EECF244321}">
                <p14:modId xmlns:p14="http://schemas.microsoft.com/office/powerpoint/2010/main" val="909978883"/>
              </p:ext>
            </p:extLst>
          </p:nvPr>
        </p:nvGraphicFramePr>
        <p:xfrm>
          <a:off x="4360245" y="522698"/>
          <a:ext cx="7777376"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00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7D1D-1401-46AF-89F3-2491D673EBCE}"/>
              </a:ext>
            </a:extLst>
          </p:cNvPr>
          <p:cNvSpPr>
            <a:spLocks noGrp="1"/>
          </p:cNvSpPr>
          <p:nvPr>
            <p:ph type="title"/>
          </p:nvPr>
        </p:nvSpPr>
        <p:spPr>
          <a:xfrm>
            <a:off x="838200" y="96693"/>
            <a:ext cx="10515600" cy="1005177"/>
          </a:xfrm>
        </p:spPr>
        <p:txBody>
          <a:bodyPr/>
          <a:lstStyle/>
          <a:p>
            <a:r>
              <a:rPr lang="en-US"/>
              <a:t>Three Levels of the System Design</a:t>
            </a:r>
          </a:p>
        </p:txBody>
      </p:sp>
      <p:graphicFrame>
        <p:nvGraphicFramePr>
          <p:cNvPr id="4" name="Diagram 4">
            <a:extLst>
              <a:ext uri="{FF2B5EF4-FFF2-40B4-BE49-F238E27FC236}">
                <a16:creationId xmlns:a16="http://schemas.microsoft.com/office/drawing/2014/main" id="{A095917A-1FF9-4A27-BBB5-D61E0A6932DB}"/>
              </a:ext>
            </a:extLst>
          </p:cNvPr>
          <p:cNvGraphicFramePr>
            <a:graphicFrameLocks noGrp="1"/>
          </p:cNvGraphicFramePr>
          <p:nvPr>
            <p:ph sz="half" idx="10"/>
            <p:extLst>
              <p:ext uri="{D42A27DB-BD31-4B8C-83A1-F6EECF244321}">
                <p14:modId xmlns:p14="http://schemas.microsoft.com/office/powerpoint/2010/main" val="1355661538"/>
              </p:ext>
            </p:extLst>
          </p:nvPr>
        </p:nvGraphicFramePr>
        <p:xfrm>
          <a:off x="526473" y="1205779"/>
          <a:ext cx="10827327" cy="5275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264074"/>
      </p:ext>
    </p:extLst>
  </p:cSld>
  <p:clrMapOvr>
    <a:masterClrMapping/>
  </p:clrMapOvr>
</p:sld>
</file>

<file path=ppt/theme/theme1.xml><?xml version="1.0" encoding="utf-8"?>
<a:theme xmlns:a="http://schemas.openxmlformats.org/drawingml/2006/main" name="3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00FCC0833B0A52840BB50C615AE1FE15B0082EDA72BDDCB674C9A9B4328DB76DE00" ma:contentTypeVersion="4" ma:contentTypeDescription="Create a new presentation" ma:contentTypeScope="" ma:versionID="e0316d73301bce5e64ac8dd14010234a">
  <xsd:schema xmlns:xsd="http://www.w3.org/2001/XMLSchema" xmlns:xs="http://www.w3.org/2001/XMLSchema" xmlns:p="http://schemas.microsoft.com/office/2006/metadata/properties" xmlns:ns2="d727cb24-0622-4153-90b8-b707202d7b5a" xmlns:ns3="59820ed5-34b9-4e81-b665-9af0cb7aca20" targetNamespace="http://schemas.microsoft.com/office/2006/metadata/properties" ma:root="true" ma:fieldsID="bfc6854a17a92c9ad76d05e29ead0396" ns2:_="" ns3:_="">
    <xsd:import namespace="d727cb24-0622-4153-90b8-b707202d7b5a"/>
    <xsd:import namespace="59820ed5-34b9-4e81-b665-9af0cb7aca20"/>
    <xsd:element name="properties">
      <xsd:complexType>
        <xsd:sequence>
          <xsd:element name="documentManagement">
            <xsd:complexType>
              <xsd:all>
                <xsd:element ref="ns2:Metadata"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cb24-0622-4153-90b8-b707202d7b5a"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9" nillable="true" ma:displayName="TaxKeywordTaxHTField" ma:hidden="true" ma:internalName="TaxKeywordTaxHTField">
      <xsd:simpleType>
        <xsd:restriction base="dms:Note"/>
      </xsd:simpleType>
    </xsd:element>
    <xsd:element name="TaxCatchAll" ma:index="10"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xsi:nil="true"/>
    <TaxCatchAll xmlns="59820ed5-34b9-4e81-b665-9af0cb7aca20"/>
    <Metadata xmlns="d727cb24-0622-4153-90b8-b707202d7b5a" xsi:nil="true"/>
  </documentManagement>
</p:properties>
</file>

<file path=customXml/itemProps1.xml><?xml version="1.0" encoding="utf-8"?>
<ds:datastoreItem xmlns:ds="http://schemas.openxmlformats.org/officeDocument/2006/customXml" ds:itemID="{9E9238D2-915B-44C9-9426-C6377BD4EECB}">
  <ds:schemaRefs>
    <ds:schemaRef ds:uri="http://schemas.microsoft.com/sharepoint/v3/contenttype/forms"/>
  </ds:schemaRefs>
</ds:datastoreItem>
</file>

<file path=customXml/itemProps2.xml><?xml version="1.0" encoding="utf-8"?>
<ds:datastoreItem xmlns:ds="http://schemas.openxmlformats.org/officeDocument/2006/customXml" ds:itemID="{FA115FAF-0740-4D35-AB8B-A09A19569F84}">
  <ds:schemaRefs>
    <ds:schemaRef ds:uri="59820ed5-34b9-4e81-b665-9af0cb7aca20"/>
    <ds:schemaRef ds:uri="d727cb24-0622-4153-90b8-b707202d7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7B4A72-48A2-4CDB-817C-DCE376C9EC00}">
  <ds:schemaRefs>
    <ds:schemaRef ds:uri="http://schemas.microsoft.com/office/2006/documentManagement/types"/>
    <ds:schemaRef ds:uri="http://purl.org/dc/elements/1.1/"/>
    <ds:schemaRef ds:uri="http://schemas.microsoft.com/office/2006/metadata/properties"/>
    <ds:schemaRef ds:uri="59820ed5-34b9-4e81-b665-9af0cb7aca20"/>
    <ds:schemaRef ds:uri="http://purl.org/dc/terms/"/>
    <ds:schemaRef ds:uri="d727cb24-0622-4153-90b8-b707202d7b5a"/>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TotalTime>
  <Words>470</Words>
  <Application>Microsoft Office PowerPoint</Application>
  <PresentationFormat>Widescreen</PresentationFormat>
  <Paragraphs>144</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3_Office Theme</vt:lpstr>
      <vt:lpstr>4_Office Theme</vt:lpstr>
      <vt:lpstr>Maine Statewide Homeless System Re-Design  Service Hub Brainstorm Meeting </vt:lpstr>
      <vt:lpstr>Today's Agenda</vt:lpstr>
      <vt:lpstr>Introductions</vt:lpstr>
      <vt:lpstr>Beta Service Hub Structure</vt:lpstr>
      <vt:lpstr>PowerPoint Presentation</vt:lpstr>
      <vt:lpstr>PowerPoint Presentation</vt:lpstr>
      <vt:lpstr>PowerPoint Presentation</vt:lpstr>
      <vt:lpstr>Role of the Service Hubs</vt:lpstr>
      <vt:lpstr>Three Levels of the System Design</vt:lpstr>
      <vt:lpstr>Hub Structure</vt:lpstr>
      <vt:lpstr>Data and Metrics</vt:lpstr>
      <vt:lpstr>Service Hub Dashboards</vt:lpstr>
      <vt:lpstr>Data Dashboards: What do you think should be included?</vt:lpstr>
      <vt:lpstr>Capacity</vt:lpstr>
      <vt:lpstr>Service Hubs: Who is at the Table?</vt:lpstr>
      <vt:lpstr>Capacity Needs </vt:lpstr>
      <vt:lpstr>Next Steps</vt:lpstr>
      <vt:lpstr>PowerPoint Presentation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Blackburn</dc:creator>
  <cp:lastModifiedBy>Jamie Blackburn</cp:lastModifiedBy>
  <cp:revision>14</cp:revision>
  <dcterms:created xsi:type="dcterms:W3CDTF">2020-11-09T19:34:29Z</dcterms:created>
  <dcterms:modified xsi:type="dcterms:W3CDTF">2021-04-02T15:20:27Z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0x0101000FCC0833B0A52840BB50C615AE1FE15B0082EDA72BDDCB674C9A9B4328DB76DE00</vt:lpwstr>
  </property>
  <property fmtid="{D5CDD505-2E9C-101B-9397-08002B2CF9AE}" pid="3" name="TaxKeyword">
    <vt:lpwstr/>
  </property>
</Properties>
</file>