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30" r:id="rId5"/>
    <p:sldMasterId id="2147483835" r:id="rId6"/>
  </p:sldMasterIdLst>
  <p:notesMasterIdLst>
    <p:notesMasterId r:id="rId37"/>
  </p:notesMasterIdLst>
  <p:sldIdLst>
    <p:sldId id="263" r:id="rId7"/>
    <p:sldId id="318" r:id="rId8"/>
    <p:sldId id="314" r:id="rId9"/>
    <p:sldId id="268" r:id="rId10"/>
    <p:sldId id="315" r:id="rId11"/>
    <p:sldId id="269" r:id="rId12"/>
    <p:sldId id="305" r:id="rId13"/>
    <p:sldId id="273" r:id="rId14"/>
    <p:sldId id="274" r:id="rId15"/>
    <p:sldId id="275" r:id="rId16"/>
    <p:sldId id="297" r:id="rId17"/>
    <p:sldId id="296" r:id="rId18"/>
    <p:sldId id="295" r:id="rId19"/>
    <p:sldId id="294" r:id="rId20"/>
    <p:sldId id="319" r:id="rId21"/>
    <p:sldId id="300" r:id="rId22"/>
    <p:sldId id="301" r:id="rId23"/>
    <p:sldId id="316" r:id="rId24"/>
    <p:sldId id="306" r:id="rId25"/>
    <p:sldId id="317" r:id="rId26"/>
    <p:sldId id="309" r:id="rId27"/>
    <p:sldId id="313" r:id="rId28"/>
    <p:sldId id="279" r:id="rId29"/>
    <p:sldId id="310" r:id="rId30"/>
    <p:sldId id="311" r:id="rId31"/>
    <p:sldId id="312" r:id="rId32"/>
    <p:sldId id="304" r:id="rId33"/>
    <p:sldId id="307" r:id="rId34"/>
    <p:sldId id="261"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18A6586-DFDA-4FCD-9784-235A09F0B0E9}">
          <p14:sldIdLst>
            <p14:sldId id="263"/>
            <p14:sldId id="318"/>
          </p14:sldIdLst>
        </p14:section>
        <p14:section name="Purpose and Goals" id="{C370924D-9CEC-4D07-92DB-645A3D508A3F}">
          <p14:sldIdLst>
            <p14:sldId id="314"/>
            <p14:sldId id="268"/>
            <p14:sldId id="315"/>
          </p14:sldIdLst>
        </p14:section>
        <p14:section name="Progress to Date" id="{AB60D1F2-419F-49A6-9245-C0182CA1B93A}">
          <p14:sldIdLst>
            <p14:sldId id="269"/>
            <p14:sldId id="305"/>
            <p14:sldId id="273"/>
            <p14:sldId id="274"/>
            <p14:sldId id="275"/>
            <p14:sldId id="297"/>
            <p14:sldId id="296"/>
            <p14:sldId id="295"/>
            <p14:sldId id="294"/>
            <p14:sldId id="319"/>
            <p14:sldId id="300"/>
            <p14:sldId id="301"/>
            <p14:sldId id="316"/>
            <p14:sldId id="306"/>
            <p14:sldId id="317"/>
            <p14:sldId id="309"/>
            <p14:sldId id="313"/>
          </p14:sldIdLst>
        </p14:section>
        <p14:section name="Organizing" id="{17AFFB83-72D1-4365-A644-DE72D2441BFA}">
          <p14:sldIdLst>
            <p14:sldId id="279"/>
            <p14:sldId id="310"/>
            <p14:sldId id="311"/>
            <p14:sldId id="312"/>
          </p14:sldIdLst>
        </p14:section>
        <p14:section name="Wrap Up" id="{E2DEA979-1BCC-4F82-9C11-FCCFE0F7DA55}">
          <p14:sldIdLst>
            <p14:sldId id="304"/>
            <p14:sldId id="307"/>
          </p14:sldIdLst>
        </p14:section>
        <p14:section name="For Reference" id="{225EC754-A192-4192-9799-5FD3E467D1D4}">
          <p14:sldIdLst>
            <p14:sldId id="261"/>
            <p14:sldId id="2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6F25C-A661-8421-8FE9-A41E1308E51B}" v="625" dt="2020-12-08T13:53:41.594"/>
    <p1510:client id="{18704CDA-1016-86AF-E8C5-63F412B6CF29}" v="231" dt="2020-12-07T18:27:17.811"/>
    <p1510:client id="{1AA22A72-8C00-ECA7-088E-63078F7FFF45}" v="27" dt="2020-12-02T18:05:14.679"/>
    <p1510:client id="{245CF0E7-3AB3-5C58-5427-E698585A0221}" v="499" dt="2020-12-04T23:08:23.849"/>
    <p1510:client id="{454FC8C9-C5F1-32DF-EC12-01C07A93DB26}" v="218" dt="2020-12-08T13:58:43.708"/>
    <p1510:client id="{6094BC48-FC7C-9B1E-1717-1D5E184454EF}" v="101" dt="2020-12-03T21:08:46.049"/>
    <p1510:client id="{6A5B7416-B813-2BDE-5811-86121F3C75D0}" v="8" dt="2020-12-08T14:27:17.400"/>
    <p1510:client id="{8D5FC3E9-7B92-3602-0278-0F6E266643BE}" v="630" dt="2020-12-07T18:56:06.355"/>
    <p1510:client id="{8E5FCA3F-43EB-CA43-EFA0-EE9E20C9A450}" v="1" dt="2020-12-04T18:33:32.840"/>
    <p1510:client id="{95113345-8791-6702-3F68-53900E3B3987}" v="64" dt="2020-12-07T19:38:17.761"/>
    <p1510:client id="{9650EF5D-0E06-FE1D-4023-5322596692C2}" v="120" dt="2020-12-02T16:06:00.150"/>
    <p1510:client id="{973F72B7-24D1-B8BA-06F0-3DE51F22EC50}" v="236" dt="2020-12-04T20:02:35.703"/>
    <p1510:client id="{BC31ACF7-565D-783C-E43C-B628CB1073F7}" v="16" dt="2020-12-04T20:54:11.588"/>
    <p1510:client id="{C4838C75-DE93-3676-2B5F-0C52AD8CF4DC}" v="200" dt="2020-12-08T16:24:20.208"/>
    <p1510:client id="{D8D76011-0BA6-97D2-3BE7-91E7EB303987}" v="86" dt="2020-12-04T20:57:58.816"/>
    <p1510:client id="{E5256BE7-B1A9-CE90-A5D9-13B54EC6E0B5}" v="12" dt="2020-12-02T16:13:40.198"/>
    <p1510:client id="{ECAB266C-B167-9CF3-22B9-86F9AF39646A}" v="275" dt="2020-12-07T19:22:40.161"/>
    <p1510:client id="{F5827B8D-1397-BD76-5EA9-EA5EF0231F47}" v="276" dt="2020-12-04T23:21:43.959"/>
    <p1510:client id="{F72FD3F8-03A9-FCD7-7423-D913C0450736}" v="60" dt="2020-12-07T15:36:46.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D55F7-33BB-4228-B0CB-EC6505897F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E1C2740-C63D-4F86-8FF0-16BCB286A2C8}">
      <dgm:prSet phldrT="[Text]" phldr="0"/>
      <dgm:spPr/>
      <dgm:t>
        <a:bodyPr/>
        <a:lstStyle/>
        <a:p>
          <a:pPr rtl="0"/>
          <a:r>
            <a:rPr lang="en-US">
              <a:latin typeface="Century Gothic"/>
            </a:rPr>
            <a:t>Shelter Work Group</a:t>
          </a:r>
          <a:endParaRPr lang="en-US" i="0">
            <a:latin typeface="Century Gothic"/>
            <a:cs typeface="Calibri"/>
          </a:endParaRPr>
        </a:p>
      </dgm:t>
    </dgm:pt>
    <dgm:pt modelId="{3F5A1515-06B9-41DA-919D-153A201B1177}" type="parTrans" cxnId="{DC5465A2-224C-434E-AE16-2CD48992D668}">
      <dgm:prSet/>
      <dgm:spPr/>
      <dgm:t>
        <a:bodyPr/>
        <a:lstStyle/>
        <a:p>
          <a:endParaRPr lang="en-US"/>
        </a:p>
      </dgm:t>
    </dgm:pt>
    <dgm:pt modelId="{08AE4E69-9F23-4E90-B399-86EF9E7F41B0}" type="sibTrans" cxnId="{DC5465A2-224C-434E-AE16-2CD48992D668}">
      <dgm:prSet/>
      <dgm:spPr/>
      <dgm:t>
        <a:bodyPr/>
        <a:lstStyle/>
        <a:p>
          <a:endParaRPr lang="en-US"/>
        </a:p>
      </dgm:t>
    </dgm:pt>
    <dgm:pt modelId="{657C95CA-3C60-49DA-B3DF-9DB333E98A4A}">
      <dgm:prSet phldrT="[Text]" phldr="0"/>
      <dgm:spPr/>
      <dgm:t>
        <a:bodyPr/>
        <a:lstStyle/>
        <a:p>
          <a:pPr rtl="0"/>
          <a:r>
            <a:rPr lang="en-US">
              <a:latin typeface="Century Gothic"/>
            </a:rPr>
            <a:t>Leadership Team</a:t>
          </a:r>
          <a:endParaRPr lang="en-US"/>
        </a:p>
      </dgm:t>
    </dgm:pt>
    <dgm:pt modelId="{D58E0D7B-488B-4E31-8047-A4868F5AE9A6}" type="parTrans" cxnId="{1ED65590-CD34-4642-8392-1625D2554683}">
      <dgm:prSet/>
      <dgm:spPr/>
      <dgm:t>
        <a:bodyPr/>
        <a:lstStyle/>
        <a:p>
          <a:endParaRPr lang="en-US"/>
        </a:p>
      </dgm:t>
    </dgm:pt>
    <dgm:pt modelId="{02C46AE2-2BA7-4EB6-8FC3-1F0F278304D7}" type="sibTrans" cxnId="{1ED65590-CD34-4642-8392-1625D2554683}">
      <dgm:prSet/>
      <dgm:spPr/>
      <dgm:t>
        <a:bodyPr/>
        <a:lstStyle/>
        <a:p>
          <a:endParaRPr lang="en-US"/>
        </a:p>
      </dgm:t>
    </dgm:pt>
    <dgm:pt modelId="{6C2958CB-F8DC-4BDD-B918-8875FFBD6104}">
      <dgm:prSet phldrT="[Text]" phldr="0"/>
      <dgm:spPr/>
      <dgm:t>
        <a:bodyPr/>
        <a:lstStyle/>
        <a:p>
          <a:pPr rtl="0"/>
          <a:r>
            <a:rPr lang="en-US" i="1"/>
            <a:t>Unequal access due to resources and capacity, lack of single point of entry causes overreliance on shelter system and a need for engagement of mainstream systems in prevention and diversion opportunities</a:t>
          </a:r>
          <a:r>
            <a:rPr lang="en-US" i="1">
              <a:latin typeface="Century Gothic"/>
            </a:rPr>
            <a:t>.</a:t>
          </a:r>
          <a:endParaRPr lang="en-US"/>
        </a:p>
      </dgm:t>
    </dgm:pt>
    <dgm:pt modelId="{D5313AD8-5825-4033-96F7-454A3BE1A8E9}" type="parTrans" cxnId="{219A83EB-1777-42A0-BCD9-AE7106587BE8}">
      <dgm:prSet/>
      <dgm:spPr/>
      <dgm:t>
        <a:bodyPr/>
        <a:lstStyle/>
        <a:p>
          <a:endParaRPr lang="en-US"/>
        </a:p>
      </dgm:t>
    </dgm:pt>
    <dgm:pt modelId="{4EDBBEFD-94B3-48F6-ACA0-912C3ED6D794}" type="sibTrans" cxnId="{219A83EB-1777-42A0-BCD9-AE7106587BE8}">
      <dgm:prSet/>
      <dgm:spPr/>
      <dgm:t>
        <a:bodyPr/>
        <a:lstStyle/>
        <a:p>
          <a:endParaRPr lang="en-US"/>
        </a:p>
      </dgm:t>
    </dgm:pt>
    <dgm:pt modelId="{3348B7D3-9443-4B6D-A370-244FA6A079CD}">
      <dgm:prSet phldrT="[Text]" phldr="0"/>
      <dgm:spPr/>
      <dgm:t>
        <a:bodyPr/>
        <a:lstStyle/>
        <a:p>
          <a:pPr rtl="0"/>
          <a:r>
            <a:rPr lang="en-US">
              <a:latin typeface="Century Gothic"/>
            </a:rPr>
            <a:t>People with Lived Expertise</a:t>
          </a:r>
          <a:endParaRPr lang="en-US"/>
        </a:p>
      </dgm:t>
    </dgm:pt>
    <dgm:pt modelId="{A9DD2B66-028A-421B-85E3-0F62D3A7C20F}" type="parTrans" cxnId="{53F6C19A-786A-4046-B952-A514007BC60A}">
      <dgm:prSet/>
      <dgm:spPr/>
      <dgm:t>
        <a:bodyPr/>
        <a:lstStyle/>
        <a:p>
          <a:endParaRPr lang="en-US"/>
        </a:p>
      </dgm:t>
    </dgm:pt>
    <dgm:pt modelId="{687DFA17-B5F4-4B39-BE98-F9CC68C92A6F}" type="sibTrans" cxnId="{53F6C19A-786A-4046-B952-A514007BC60A}">
      <dgm:prSet/>
      <dgm:spPr/>
      <dgm:t>
        <a:bodyPr/>
        <a:lstStyle/>
        <a:p>
          <a:endParaRPr lang="en-US"/>
        </a:p>
      </dgm:t>
    </dgm:pt>
    <dgm:pt modelId="{3B3B0CF6-C730-46DC-B169-3AE2398E4DB5}">
      <dgm:prSet phldrT="[Text]" phldr="0"/>
      <dgm:spPr/>
      <dgm:t>
        <a:bodyPr/>
        <a:lstStyle/>
        <a:p>
          <a:pPr rtl="0"/>
          <a:r>
            <a:rPr lang="en-US" i="1"/>
            <a:t>Homelessness is not a choice, but rather the result of a system that has failed vulnerable people. People experiencing homelessness in Maine face discrimination in shelter, barriers to housing and necessary resources such as mental health, substance use and general assistance. Prevention resources are non-existent, and leaders do not understand the actual needs of people facing homelessness</a:t>
          </a:r>
          <a:r>
            <a:rPr lang="en-US" i="1">
              <a:latin typeface="Century Gothic"/>
            </a:rPr>
            <a:t>.</a:t>
          </a:r>
          <a:endParaRPr lang="en-US"/>
        </a:p>
      </dgm:t>
    </dgm:pt>
    <dgm:pt modelId="{7BEBF07D-190B-40AF-A8C6-BE4188F46318}" type="parTrans" cxnId="{962DB702-F5A0-4B69-BCA0-8717CF92ED45}">
      <dgm:prSet/>
      <dgm:spPr/>
      <dgm:t>
        <a:bodyPr/>
        <a:lstStyle/>
        <a:p>
          <a:endParaRPr lang="en-US"/>
        </a:p>
      </dgm:t>
    </dgm:pt>
    <dgm:pt modelId="{87DD022B-1DBB-43AB-A0F1-6A77AB66ACF0}" type="sibTrans" cxnId="{962DB702-F5A0-4B69-BCA0-8717CF92ED45}">
      <dgm:prSet/>
      <dgm:spPr/>
      <dgm:t>
        <a:bodyPr/>
        <a:lstStyle/>
        <a:p>
          <a:endParaRPr lang="en-US"/>
        </a:p>
      </dgm:t>
    </dgm:pt>
    <dgm:pt modelId="{3D4E6F25-16EF-46A7-951F-E0B8820C89B9}">
      <dgm:prSet phldr="0"/>
      <dgm:spPr/>
      <dgm:t>
        <a:bodyPr/>
        <a:lstStyle/>
        <a:p>
          <a:r>
            <a:rPr lang="en-US" i="1">
              <a:solidFill>
                <a:schemeClr val="tx1"/>
              </a:solidFill>
              <a:latin typeface="Calibri"/>
              <a:cs typeface="Calibri"/>
            </a:rPr>
            <a:t>Persistent inequality and discrimination, limited shelter access, affordable and supportive housing; underfunded mental health, substance use and prevention services create overreliance on the shelter system. There is a need to engage mainstream systems such as General Assistance, Justice and Healthcare in equitable prevention, diversion and discharge planning</a:t>
          </a:r>
          <a:r>
            <a:rPr lang="en-US" i="1">
              <a:latin typeface="Calibri"/>
              <a:cs typeface="Calibri"/>
            </a:rPr>
            <a:t>.</a:t>
          </a:r>
          <a:endParaRPr lang="en-US"/>
        </a:p>
      </dgm:t>
    </dgm:pt>
    <dgm:pt modelId="{4BC0C2FF-DA43-4716-8E64-8B50745FCAAF}" type="parTrans" cxnId="{1E34446B-1028-46E2-B110-EEADAE8D5281}">
      <dgm:prSet/>
      <dgm:spPr/>
    </dgm:pt>
    <dgm:pt modelId="{C6D0CC37-82F2-4C4C-8218-78553B2E4067}" type="sibTrans" cxnId="{1E34446B-1028-46E2-B110-EEADAE8D5281}">
      <dgm:prSet/>
      <dgm:spPr/>
    </dgm:pt>
    <dgm:pt modelId="{E14DABA1-EFCC-4F42-A183-D0A47D5D37E1}" type="pres">
      <dgm:prSet presAssocID="{293D55F7-33BB-4228-B0CB-EC6505897F53}" presName="Name0" presStyleCnt="0">
        <dgm:presLayoutVars>
          <dgm:dir/>
          <dgm:animLvl val="lvl"/>
          <dgm:resizeHandles val="exact"/>
        </dgm:presLayoutVars>
      </dgm:prSet>
      <dgm:spPr/>
    </dgm:pt>
    <dgm:pt modelId="{2BC7DF96-5E5A-4CC4-87F2-0BB6038ED1D3}" type="pres">
      <dgm:prSet presAssocID="{2E1C2740-C63D-4F86-8FF0-16BCB286A2C8}" presName="composite" presStyleCnt="0"/>
      <dgm:spPr/>
    </dgm:pt>
    <dgm:pt modelId="{3382A376-512C-4CDD-87DC-77B086B015D1}" type="pres">
      <dgm:prSet presAssocID="{2E1C2740-C63D-4F86-8FF0-16BCB286A2C8}" presName="parTx" presStyleLbl="alignNode1" presStyleIdx="0" presStyleCnt="3">
        <dgm:presLayoutVars>
          <dgm:chMax val="0"/>
          <dgm:chPref val="0"/>
          <dgm:bulletEnabled val="1"/>
        </dgm:presLayoutVars>
      </dgm:prSet>
      <dgm:spPr/>
    </dgm:pt>
    <dgm:pt modelId="{A14EFFB9-B4B3-41AA-849D-6DAB4EFDF439}" type="pres">
      <dgm:prSet presAssocID="{2E1C2740-C63D-4F86-8FF0-16BCB286A2C8}" presName="desTx" presStyleLbl="alignAccFollowNode1" presStyleIdx="0" presStyleCnt="3">
        <dgm:presLayoutVars>
          <dgm:bulletEnabled val="1"/>
        </dgm:presLayoutVars>
      </dgm:prSet>
      <dgm:spPr/>
    </dgm:pt>
    <dgm:pt modelId="{22A893EB-1FB1-4F98-822F-DD8F5A6FEBFC}" type="pres">
      <dgm:prSet presAssocID="{08AE4E69-9F23-4E90-B399-86EF9E7F41B0}" presName="space" presStyleCnt="0"/>
      <dgm:spPr/>
    </dgm:pt>
    <dgm:pt modelId="{4FF12B7C-B451-4681-81BF-62506F7F8EED}" type="pres">
      <dgm:prSet presAssocID="{657C95CA-3C60-49DA-B3DF-9DB333E98A4A}" presName="composite" presStyleCnt="0"/>
      <dgm:spPr/>
    </dgm:pt>
    <dgm:pt modelId="{27D74D1F-285A-4C52-BCA2-58F44C58AA4D}" type="pres">
      <dgm:prSet presAssocID="{657C95CA-3C60-49DA-B3DF-9DB333E98A4A}" presName="parTx" presStyleLbl="alignNode1" presStyleIdx="1" presStyleCnt="3">
        <dgm:presLayoutVars>
          <dgm:chMax val="0"/>
          <dgm:chPref val="0"/>
          <dgm:bulletEnabled val="1"/>
        </dgm:presLayoutVars>
      </dgm:prSet>
      <dgm:spPr/>
    </dgm:pt>
    <dgm:pt modelId="{43807C7B-3BFE-49DB-83D1-971BC2BDB1CC}" type="pres">
      <dgm:prSet presAssocID="{657C95CA-3C60-49DA-B3DF-9DB333E98A4A}" presName="desTx" presStyleLbl="alignAccFollowNode1" presStyleIdx="1" presStyleCnt="3">
        <dgm:presLayoutVars>
          <dgm:bulletEnabled val="1"/>
        </dgm:presLayoutVars>
      </dgm:prSet>
      <dgm:spPr/>
    </dgm:pt>
    <dgm:pt modelId="{E27DFEAE-5E01-4458-8052-9F152ACA3058}" type="pres">
      <dgm:prSet presAssocID="{02C46AE2-2BA7-4EB6-8FC3-1F0F278304D7}" presName="space" presStyleCnt="0"/>
      <dgm:spPr/>
    </dgm:pt>
    <dgm:pt modelId="{3B7EA0CE-9119-42CB-A07A-C0431010D325}" type="pres">
      <dgm:prSet presAssocID="{3348B7D3-9443-4B6D-A370-244FA6A079CD}" presName="composite" presStyleCnt="0"/>
      <dgm:spPr/>
    </dgm:pt>
    <dgm:pt modelId="{9597F93D-4E75-4D6E-8428-E5B96231BEAE}" type="pres">
      <dgm:prSet presAssocID="{3348B7D3-9443-4B6D-A370-244FA6A079CD}" presName="parTx" presStyleLbl="alignNode1" presStyleIdx="2" presStyleCnt="3">
        <dgm:presLayoutVars>
          <dgm:chMax val="0"/>
          <dgm:chPref val="0"/>
          <dgm:bulletEnabled val="1"/>
        </dgm:presLayoutVars>
      </dgm:prSet>
      <dgm:spPr/>
    </dgm:pt>
    <dgm:pt modelId="{25F40818-9F90-4850-850A-C36FDE350E8A}" type="pres">
      <dgm:prSet presAssocID="{3348B7D3-9443-4B6D-A370-244FA6A079CD}" presName="desTx" presStyleLbl="alignAccFollowNode1" presStyleIdx="2" presStyleCnt="3">
        <dgm:presLayoutVars>
          <dgm:bulletEnabled val="1"/>
        </dgm:presLayoutVars>
      </dgm:prSet>
      <dgm:spPr/>
    </dgm:pt>
  </dgm:ptLst>
  <dgm:cxnLst>
    <dgm:cxn modelId="{962DB702-F5A0-4B69-BCA0-8717CF92ED45}" srcId="{3348B7D3-9443-4B6D-A370-244FA6A079CD}" destId="{3B3B0CF6-C730-46DC-B169-3AE2398E4DB5}" srcOrd="0" destOrd="0" parTransId="{7BEBF07D-190B-40AF-A8C6-BE4188F46318}" sibTransId="{87DD022B-1DBB-43AB-A0F1-6A77AB66ACF0}"/>
    <dgm:cxn modelId="{3306F80B-70DE-47F2-B828-02C57C64EE50}" type="presOf" srcId="{3348B7D3-9443-4B6D-A370-244FA6A079CD}" destId="{9597F93D-4E75-4D6E-8428-E5B96231BEAE}" srcOrd="0" destOrd="0" presId="urn:microsoft.com/office/officeart/2005/8/layout/hList1"/>
    <dgm:cxn modelId="{BFC08616-DE40-48ED-94C2-A7BC780AA46E}" type="presOf" srcId="{293D55F7-33BB-4228-B0CB-EC6505897F53}" destId="{E14DABA1-EFCC-4F42-A183-D0A47D5D37E1}" srcOrd="0" destOrd="0" presId="urn:microsoft.com/office/officeart/2005/8/layout/hList1"/>
    <dgm:cxn modelId="{1E34446B-1028-46E2-B110-EEADAE8D5281}" srcId="{2E1C2740-C63D-4F86-8FF0-16BCB286A2C8}" destId="{3D4E6F25-16EF-46A7-951F-E0B8820C89B9}" srcOrd="0" destOrd="0" parTransId="{4BC0C2FF-DA43-4716-8E64-8B50745FCAAF}" sibTransId="{C6D0CC37-82F2-4C4C-8218-78553B2E4067}"/>
    <dgm:cxn modelId="{D7DE294E-30DB-48F6-A0CA-C10447B1BE19}" type="presOf" srcId="{3B3B0CF6-C730-46DC-B169-3AE2398E4DB5}" destId="{25F40818-9F90-4850-850A-C36FDE350E8A}" srcOrd="0" destOrd="0" presId="urn:microsoft.com/office/officeart/2005/8/layout/hList1"/>
    <dgm:cxn modelId="{300BB672-B742-4677-BB00-B5922282D25B}" type="presOf" srcId="{2E1C2740-C63D-4F86-8FF0-16BCB286A2C8}" destId="{3382A376-512C-4CDD-87DC-77B086B015D1}" srcOrd="0" destOrd="0" presId="urn:microsoft.com/office/officeart/2005/8/layout/hList1"/>
    <dgm:cxn modelId="{1ED65590-CD34-4642-8392-1625D2554683}" srcId="{293D55F7-33BB-4228-B0CB-EC6505897F53}" destId="{657C95CA-3C60-49DA-B3DF-9DB333E98A4A}" srcOrd="1" destOrd="0" parTransId="{D58E0D7B-488B-4E31-8047-A4868F5AE9A6}" sibTransId="{02C46AE2-2BA7-4EB6-8FC3-1F0F278304D7}"/>
    <dgm:cxn modelId="{53F6C19A-786A-4046-B952-A514007BC60A}" srcId="{293D55F7-33BB-4228-B0CB-EC6505897F53}" destId="{3348B7D3-9443-4B6D-A370-244FA6A079CD}" srcOrd="2" destOrd="0" parTransId="{A9DD2B66-028A-421B-85E3-0F62D3A7C20F}" sibTransId="{687DFA17-B5F4-4B39-BE98-F9CC68C92A6F}"/>
    <dgm:cxn modelId="{DC5465A2-224C-434E-AE16-2CD48992D668}" srcId="{293D55F7-33BB-4228-B0CB-EC6505897F53}" destId="{2E1C2740-C63D-4F86-8FF0-16BCB286A2C8}" srcOrd="0" destOrd="0" parTransId="{3F5A1515-06B9-41DA-919D-153A201B1177}" sibTransId="{08AE4E69-9F23-4E90-B399-86EF9E7F41B0}"/>
    <dgm:cxn modelId="{DB412EA8-C9C7-4896-80F6-B1D33CF70F07}" type="presOf" srcId="{3D4E6F25-16EF-46A7-951F-E0B8820C89B9}" destId="{A14EFFB9-B4B3-41AA-849D-6DAB4EFDF439}" srcOrd="0" destOrd="0" presId="urn:microsoft.com/office/officeart/2005/8/layout/hList1"/>
    <dgm:cxn modelId="{6C308AB0-FA1F-4385-8C83-301FE824CB67}" type="presOf" srcId="{6C2958CB-F8DC-4BDD-B918-8875FFBD6104}" destId="{43807C7B-3BFE-49DB-83D1-971BC2BDB1CC}" srcOrd="0" destOrd="0" presId="urn:microsoft.com/office/officeart/2005/8/layout/hList1"/>
    <dgm:cxn modelId="{219A83EB-1777-42A0-BCD9-AE7106587BE8}" srcId="{657C95CA-3C60-49DA-B3DF-9DB333E98A4A}" destId="{6C2958CB-F8DC-4BDD-B918-8875FFBD6104}" srcOrd="0" destOrd="0" parTransId="{D5313AD8-5825-4033-96F7-454A3BE1A8E9}" sibTransId="{4EDBBEFD-94B3-48F6-ACA0-912C3ED6D794}"/>
    <dgm:cxn modelId="{4A7D96EB-6D67-497B-955C-0D27713A358D}" type="presOf" srcId="{657C95CA-3C60-49DA-B3DF-9DB333E98A4A}" destId="{27D74D1F-285A-4C52-BCA2-58F44C58AA4D}" srcOrd="0" destOrd="0" presId="urn:microsoft.com/office/officeart/2005/8/layout/hList1"/>
    <dgm:cxn modelId="{480A7659-BBD5-4C17-9CD1-89BEDC485FDC}" type="presParOf" srcId="{E14DABA1-EFCC-4F42-A183-D0A47D5D37E1}" destId="{2BC7DF96-5E5A-4CC4-87F2-0BB6038ED1D3}" srcOrd="0" destOrd="0" presId="urn:microsoft.com/office/officeart/2005/8/layout/hList1"/>
    <dgm:cxn modelId="{D52731D3-DAD9-491A-8E5A-4B45C1C371C2}" type="presParOf" srcId="{2BC7DF96-5E5A-4CC4-87F2-0BB6038ED1D3}" destId="{3382A376-512C-4CDD-87DC-77B086B015D1}" srcOrd="0" destOrd="0" presId="urn:microsoft.com/office/officeart/2005/8/layout/hList1"/>
    <dgm:cxn modelId="{A2D5B6E7-72E7-4848-8C8E-2A2CF54CAC39}" type="presParOf" srcId="{2BC7DF96-5E5A-4CC4-87F2-0BB6038ED1D3}" destId="{A14EFFB9-B4B3-41AA-849D-6DAB4EFDF439}" srcOrd="1" destOrd="0" presId="urn:microsoft.com/office/officeart/2005/8/layout/hList1"/>
    <dgm:cxn modelId="{2C33DFE9-212D-48D0-9D25-787ACCADA616}" type="presParOf" srcId="{E14DABA1-EFCC-4F42-A183-D0A47D5D37E1}" destId="{22A893EB-1FB1-4F98-822F-DD8F5A6FEBFC}" srcOrd="1" destOrd="0" presId="urn:microsoft.com/office/officeart/2005/8/layout/hList1"/>
    <dgm:cxn modelId="{043B674A-6692-410C-AB0C-C3E2C01827BB}" type="presParOf" srcId="{E14DABA1-EFCC-4F42-A183-D0A47D5D37E1}" destId="{4FF12B7C-B451-4681-81BF-62506F7F8EED}" srcOrd="2" destOrd="0" presId="urn:microsoft.com/office/officeart/2005/8/layout/hList1"/>
    <dgm:cxn modelId="{727E0EC3-1C34-4B24-B407-043D189B9561}" type="presParOf" srcId="{4FF12B7C-B451-4681-81BF-62506F7F8EED}" destId="{27D74D1F-285A-4C52-BCA2-58F44C58AA4D}" srcOrd="0" destOrd="0" presId="urn:microsoft.com/office/officeart/2005/8/layout/hList1"/>
    <dgm:cxn modelId="{6BDFD0D0-F119-45E8-B7A6-C9F005C25D3F}" type="presParOf" srcId="{4FF12B7C-B451-4681-81BF-62506F7F8EED}" destId="{43807C7B-3BFE-49DB-83D1-971BC2BDB1CC}" srcOrd="1" destOrd="0" presId="urn:microsoft.com/office/officeart/2005/8/layout/hList1"/>
    <dgm:cxn modelId="{3432EBBC-1853-49CF-808C-8E0B81DBB8AA}" type="presParOf" srcId="{E14DABA1-EFCC-4F42-A183-D0A47D5D37E1}" destId="{E27DFEAE-5E01-4458-8052-9F152ACA3058}" srcOrd="3" destOrd="0" presId="urn:microsoft.com/office/officeart/2005/8/layout/hList1"/>
    <dgm:cxn modelId="{7B4BA3B2-F28C-4276-95B2-A2B3ABB70C55}" type="presParOf" srcId="{E14DABA1-EFCC-4F42-A183-D0A47D5D37E1}" destId="{3B7EA0CE-9119-42CB-A07A-C0431010D325}" srcOrd="4" destOrd="0" presId="urn:microsoft.com/office/officeart/2005/8/layout/hList1"/>
    <dgm:cxn modelId="{533B9ACE-566D-47FE-B3DD-E66EFED744EC}" type="presParOf" srcId="{3B7EA0CE-9119-42CB-A07A-C0431010D325}" destId="{9597F93D-4E75-4D6E-8428-E5B96231BEAE}" srcOrd="0" destOrd="0" presId="urn:microsoft.com/office/officeart/2005/8/layout/hList1"/>
    <dgm:cxn modelId="{FA20C5CD-ED12-4766-8751-753F81083E5A}" type="presParOf" srcId="{3B7EA0CE-9119-42CB-A07A-C0431010D325}" destId="{25F40818-9F90-4850-850A-C36FDE350E8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B8E00-12B5-4654-A39F-A60B431D72B9}"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F16E7797-8481-4128-A098-07D565C836D1}">
      <dgm:prSet/>
      <dgm:spPr/>
      <dgm:t>
        <a:bodyPr/>
        <a:lstStyle/>
        <a:p>
          <a:pPr>
            <a:lnSpc>
              <a:spcPct val="100000"/>
            </a:lnSpc>
          </a:pPr>
          <a:r>
            <a:rPr lang="en-US"/>
            <a:t>These are not final numbers and will change</a:t>
          </a:r>
        </a:p>
      </dgm:t>
    </dgm:pt>
    <dgm:pt modelId="{09CA87EC-FA75-4169-A9C3-2A466A140082}" type="parTrans" cxnId="{C0746F47-28F3-470C-8E33-F1A0F9FF0127}">
      <dgm:prSet/>
      <dgm:spPr/>
      <dgm:t>
        <a:bodyPr/>
        <a:lstStyle/>
        <a:p>
          <a:endParaRPr lang="en-US"/>
        </a:p>
      </dgm:t>
    </dgm:pt>
    <dgm:pt modelId="{BB830D87-3A34-4476-B853-C068550618CA}" type="sibTrans" cxnId="{C0746F47-28F3-470C-8E33-F1A0F9FF0127}">
      <dgm:prSet/>
      <dgm:spPr/>
      <dgm:t>
        <a:bodyPr/>
        <a:lstStyle/>
        <a:p>
          <a:endParaRPr lang="en-US"/>
        </a:p>
      </dgm:t>
    </dgm:pt>
    <dgm:pt modelId="{2E0D845D-4BA1-4A98-BE5A-EE4285BD2B58}">
      <dgm:prSet/>
      <dgm:spPr/>
      <dgm:t>
        <a:bodyPr/>
        <a:lstStyle/>
        <a:p>
          <a:pPr>
            <a:lnSpc>
              <a:spcPct val="100000"/>
            </a:lnSpc>
          </a:pPr>
          <a:r>
            <a:rPr lang="en-US"/>
            <a:t>We are testing our data sources, assumptions, results </a:t>
          </a:r>
        </a:p>
      </dgm:t>
    </dgm:pt>
    <dgm:pt modelId="{521FA22B-DBBF-4EF0-AE42-4AE6F67EC918}" type="parTrans" cxnId="{537610B4-6EA6-426D-B907-5136157790AD}">
      <dgm:prSet/>
      <dgm:spPr/>
      <dgm:t>
        <a:bodyPr/>
        <a:lstStyle/>
        <a:p>
          <a:endParaRPr lang="en-US"/>
        </a:p>
      </dgm:t>
    </dgm:pt>
    <dgm:pt modelId="{8CFFE1CE-489D-4DA1-B736-BAB8E87F46B2}" type="sibTrans" cxnId="{537610B4-6EA6-426D-B907-5136157790AD}">
      <dgm:prSet/>
      <dgm:spPr/>
      <dgm:t>
        <a:bodyPr/>
        <a:lstStyle/>
        <a:p>
          <a:endParaRPr lang="en-US"/>
        </a:p>
      </dgm:t>
    </dgm:pt>
    <dgm:pt modelId="{2C13BA3B-3938-46B2-9EF1-62C31E651C34}">
      <dgm:prSet/>
      <dgm:spPr/>
      <dgm:t>
        <a:bodyPr/>
        <a:lstStyle/>
        <a:p>
          <a:pPr>
            <a:lnSpc>
              <a:spcPct val="100000"/>
            </a:lnSpc>
          </a:pPr>
          <a:r>
            <a:rPr lang="en-US"/>
            <a:t>Need and costs is best estimate based on available data, can be refined over time</a:t>
          </a:r>
        </a:p>
      </dgm:t>
    </dgm:pt>
    <dgm:pt modelId="{8902A590-FA56-431B-9A7E-9AA2257A2361}" type="parTrans" cxnId="{E1CD0434-9BC3-49F1-AAC5-ABA998C6D8C3}">
      <dgm:prSet/>
      <dgm:spPr/>
      <dgm:t>
        <a:bodyPr/>
        <a:lstStyle/>
        <a:p>
          <a:endParaRPr lang="en-US"/>
        </a:p>
      </dgm:t>
    </dgm:pt>
    <dgm:pt modelId="{4B9EFC25-3C01-46C2-AD65-2A5FE3E6C2C7}" type="sibTrans" cxnId="{E1CD0434-9BC3-49F1-AAC5-ABA998C6D8C3}">
      <dgm:prSet/>
      <dgm:spPr/>
      <dgm:t>
        <a:bodyPr/>
        <a:lstStyle/>
        <a:p>
          <a:endParaRPr lang="en-US"/>
        </a:p>
      </dgm:t>
    </dgm:pt>
    <dgm:pt modelId="{960AE369-9FF6-4DA4-9BFC-518EFD317752}">
      <dgm:prSet/>
      <dgm:spPr/>
      <dgm:t>
        <a:bodyPr/>
        <a:lstStyle/>
        <a:p>
          <a:pPr>
            <a:lnSpc>
              <a:spcPct val="100000"/>
            </a:lnSpc>
          </a:pPr>
          <a:r>
            <a:rPr lang="en-US"/>
            <a:t>Do not quote numbers until they are final and in the final report</a:t>
          </a:r>
        </a:p>
      </dgm:t>
    </dgm:pt>
    <dgm:pt modelId="{FA34693D-79E3-4821-BFFB-A19AB4B8327B}" type="parTrans" cxnId="{395DD92A-F927-41B6-BC37-B43F94145197}">
      <dgm:prSet/>
      <dgm:spPr/>
      <dgm:t>
        <a:bodyPr/>
        <a:lstStyle/>
        <a:p>
          <a:endParaRPr lang="en-US"/>
        </a:p>
      </dgm:t>
    </dgm:pt>
    <dgm:pt modelId="{77DE3C12-5796-46F7-9B24-37EDF8008A41}" type="sibTrans" cxnId="{395DD92A-F927-41B6-BC37-B43F94145197}">
      <dgm:prSet/>
      <dgm:spPr/>
      <dgm:t>
        <a:bodyPr/>
        <a:lstStyle/>
        <a:p>
          <a:endParaRPr lang="en-US"/>
        </a:p>
      </dgm:t>
    </dgm:pt>
    <dgm:pt modelId="{CFDB238B-8B9E-4D3E-AFA0-8C0524615066}" type="pres">
      <dgm:prSet presAssocID="{679B8E00-12B5-4654-A39F-A60B431D72B9}" presName="root" presStyleCnt="0">
        <dgm:presLayoutVars>
          <dgm:dir/>
          <dgm:resizeHandles val="exact"/>
        </dgm:presLayoutVars>
      </dgm:prSet>
      <dgm:spPr/>
    </dgm:pt>
    <dgm:pt modelId="{4EB9AE9A-2F6C-46C2-B253-2435A8B3DE70}" type="pres">
      <dgm:prSet presAssocID="{F16E7797-8481-4128-A098-07D565C836D1}" presName="compNode" presStyleCnt="0"/>
      <dgm:spPr/>
    </dgm:pt>
    <dgm:pt modelId="{68BB3798-181A-4D96-999A-FA47FCA757BF}" type="pres">
      <dgm:prSet presAssocID="{F16E7797-8481-4128-A098-07D565C836D1}" presName="bgRect" presStyleLbl="bgShp" presStyleIdx="0" presStyleCnt="4"/>
      <dgm:spPr/>
    </dgm:pt>
    <dgm:pt modelId="{97924DAD-775B-42C3-8312-5595B16B49D8}" type="pres">
      <dgm:prSet presAssocID="{F16E7797-8481-4128-A098-07D565C836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35058ED-D681-4285-B71B-9A14ADDF24F6}" type="pres">
      <dgm:prSet presAssocID="{F16E7797-8481-4128-A098-07D565C836D1}" presName="spaceRect" presStyleCnt="0"/>
      <dgm:spPr/>
    </dgm:pt>
    <dgm:pt modelId="{195AB0D5-81E8-4EFA-8374-55087DCB66F2}" type="pres">
      <dgm:prSet presAssocID="{F16E7797-8481-4128-A098-07D565C836D1}" presName="parTx" presStyleLbl="revTx" presStyleIdx="0" presStyleCnt="4">
        <dgm:presLayoutVars>
          <dgm:chMax val="0"/>
          <dgm:chPref val="0"/>
        </dgm:presLayoutVars>
      </dgm:prSet>
      <dgm:spPr/>
    </dgm:pt>
    <dgm:pt modelId="{27FE3623-D6EB-4E24-86F3-87BC6013C386}" type="pres">
      <dgm:prSet presAssocID="{BB830D87-3A34-4476-B853-C068550618CA}" presName="sibTrans" presStyleCnt="0"/>
      <dgm:spPr/>
    </dgm:pt>
    <dgm:pt modelId="{D066B67F-0DC8-4ABF-815C-443BB8E61DB4}" type="pres">
      <dgm:prSet presAssocID="{2E0D845D-4BA1-4A98-BE5A-EE4285BD2B58}" presName="compNode" presStyleCnt="0"/>
      <dgm:spPr/>
    </dgm:pt>
    <dgm:pt modelId="{1F74136C-5E99-4F05-9CA7-6629A6EE08C3}" type="pres">
      <dgm:prSet presAssocID="{2E0D845D-4BA1-4A98-BE5A-EE4285BD2B58}" presName="bgRect" presStyleLbl="bgShp" presStyleIdx="1" presStyleCnt="4"/>
      <dgm:spPr/>
    </dgm:pt>
    <dgm:pt modelId="{613AD5DD-64DA-49B3-BF81-1AEF8C367881}" type="pres">
      <dgm:prSet presAssocID="{2E0D845D-4BA1-4A98-BE5A-EE4285BD2B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31D2818C-254A-407D-BE4C-057569C6C897}" type="pres">
      <dgm:prSet presAssocID="{2E0D845D-4BA1-4A98-BE5A-EE4285BD2B58}" presName="spaceRect" presStyleCnt="0"/>
      <dgm:spPr/>
    </dgm:pt>
    <dgm:pt modelId="{DEC33780-A0C7-4D52-BD91-FDCF4970A4A9}" type="pres">
      <dgm:prSet presAssocID="{2E0D845D-4BA1-4A98-BE5A-EE4285BD2B58}" presName="parTx" presStyleLbl="revTx" presStyleIdx="1" presStyleCnt="4">
        <dgm:presLayoutVars>
          <dgm:chMax val="0"/>
          <dgm:chPref val="0"/>
        </dgm:presLayoutVars>
      </dgm:prSet>
      <dgm:spPr/>
    </dgm:pt>
    <dgm:pt modelId="{FFCDC8E3-C3B1-4E2A-B293-4C0207ACCCDA}" type="pres">
      <dgm:prSet presAssocID="{8CFFE1CE-489D-4DA1-B736-BAB8E87F46B2}" presName="sibTrans" presStyleCnt="0"/>
      <dgm:spPr/>
    </dgm:pt>
    <dgm:pt modelId="{B9208D06-3EE3-45A7-9CDC-55B3FBF13788}" type="pres">
      <dgm:prSet presAssocID="{2C13BA3B-3938-46B2-9EF1-62C31E651C34}" presName="compNode" presStyleCnt="0"/>
      <dgm:spPr/>
    </dgm:pt>
    <dgm:pt modelId="{BE56FF3A-15CB-42DE-B710-45FC54DC4934}" type="pres">
      <dgm:prSet presAssocID="{2C13BA3B-3938-46B2-9EF1-62C31E651C34}" presName="bgRect" presStyleLbl="bgShp" presStyleIdx="2" presStyleCnt="4"/>
      <dgm:spPr/>
    </dgm:pt>
    <dgm:pt modelId="{36191129-D9F8-4965-861F-D91C133156B8}" type="pres">
      <dgm:prSet presAssocID="{2C13BA3B-3938-46B2-9EF1-62C31E651C3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lculator"/>
        </a:ext>
      </dgm:extLst>
    </dgm:pt>
    <dgm:pt modelId="{AB2C7105-0B74-4A53-9F15-669D739B4FCF}" type="pres">
      <dgm:prSet presAssocID="{2C13BA3B-3938-46B2-9EF1-62C31E651C34}" presName="spaceRect" presStyleCnt="0"/>
      <dgm:spPr/>
    </dgm:pt>
    <dgm:pt modelId="{4ACF2594-FED9-4291-B46F-D587FCCA37F2}" type="pres">
      <dgm:prSet presAssocID="{2C13BA3B-3938-46B2-9EF1-62C31E651C34}" presName="parTx" presStyleLbl="revTx" presStyleIdx="2" presStyleCnt="4">
        <dgm:presLayoutVars>
          <dgm:chMax val="0"/>
          <dgm:chPref val="0"/>
        </dgm:presLayoutVars>
      </dgm:prSet>
      <dgm:spPr/>
    </dgm:pt>
    <dgm:pt modelId="{D39E4400-4898-44A0-89D9-33C71B9ADA03}" type="pres">
      <dgm:prSet presAssocID="{4B9EFC25-3C01-46C2-AD65-2A5FE3E6C2C7}" presName="sibTrans" presStyleCnt="0"/>
      <dgm:spPr/>
    </dgm:pt>
    <dgm:pt modelId="{22EF5033-9D67-43A1-AF7D-32E141B5AA19}" type="pres">
      <dgm:prSet presAssocID="{960AE369-9FF6-4DA4-9BFC-518EFD317752}" presName="compNode" presStyleCnt="0"/>
      <dgm:spPr/>
    </dgm:pt>
    <dgm:pt modelId="{E22B7786-9F21-46EF-9A37-BED1910D3E52}" type="pres">
      <dgm:prSet presAssocID="{960AE369-9FF6-4DA4-9BFC-518EFD317752}" presName="bgRect" presStyleLbl="bgShp" presStyleIdx="3" presStyleCnt="4"/>
      <dgm:spPr/>
    </dgm:pt>
    <dgm:pt modelId="{40FC33F0-CE5C-4B07-8BAF-8EB5752F354C}" type="pres">
      <dgm:prSet presAssocID="{960AE369-9FF6-4DA4-9BFC-518EFD31775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F45392D3-FA86-4C56-88A8-FF6DB1629A76}" type="pres">
      <dgm:prSet presAssocID="{960AE369-9FF6-4DA4-9BFC-518EFD317752}" presName="spaceRect" presStyleCnt="0"/>
      <dgm:spPr/>
    </dgm:pt>
    <dgm:pt modelId="{70873EE7-35A4-48F3-9AF6-BEB871489AB1}" type="pres">
      <dgm:prSet presAssocID="{960AE369-9FF6-4DA4-9BFC-518EFD317752}" presName="parTx" presStyleLbl="revTx" presStyleIdx="3" presStyleCnt="4">
        <dgm:presLayoutVars>
          <dgm:chMax val="0"/>
          <dgm:chPref val="0"/>
        </dgm:presLayoutVars>
      </dgm:prSet>
      <dgm:spPr/>
    </dgm:pt>
  </dgm:ptLst>
  <dgm:cxnLst>
    <dgm:cxn modelId="{2F2AA60D-925B-403B-AC80-B4AB6063FF0B}" type="presOf" srcId="{2E0D845D-4BA1-4A98-BE5A-EE4285BD2B58}" destId="{DEC33780-A0C7-4D52-BD91-FDCF4970A4A9}" srcOrd="0" destOrd="0" presId="urn:microsoft.com/office/officeart/2018/2/layout/IconVerticalSolidList"/>
    <dgm:cxn modelId="{395DD92A-F927-41B6-BC37-B43F94145197}" srcId="{679B8E00-12B5-4654-A39F-A60B431D72B9}" destId="{960AE369-9FF6-4DA4-9BFC-518EFD317752}" srcOrd="3" destOrd="0" parTransId="{FA34693D-79E3-4821-BFFB-A19AB4B8327B}" sibTransId="{77DE3C12-5796-46F7-9B24-37EDF8008A41}"/>
    <dgm:cxn modelId="{E1CD0434-9BC3-49F1-AAC5-ABA998C6D8C3}" srcId="{679B8E00-12B5-4654-A39F-A60B431D72B9}" destId="{2C13BA3B-3938-46B2-9EF1-62C31E651C34}" srcOrd="2" destOrd="0" parTransId="{8902A590-FA56-431B-9A7E-9AA2257A2361}" sibTransId="{4B9EFC25-3C01-46C2-AD65-2A5FE3E6C2C7}"/>
    <dgm:cxn modelId="{D9ED0A44-0239-477B-8CFB-4F8B6A2A7DCA}" type="presOf" srcId="{F16E7797-8481-4128-A098-07D565C836D1}" destId="{195AB0D5-81E8-4EFA-8374-55087DCB66F2}" srcOrd="0" destOrd="0" presId="urn:microsoft.com/office/officeart/2018/2/layout/IconVerticalSolidList"/>
    <dgm:cxn modelId="{C0746F47-28F3-470C-8E33-F1A0F9FF0127}" srcId="{679B8E00-12B5-4654-A39F-A60B431D72B9}" destId="{F16E7797-8481-4128-A098-07D565C836D1}" srcOrd="0" destOrd="0" parTransId="{09CA87EC-FA75-4169-A9C3-2A466A140082}" sibTransId="{BB830D87-3A34-4476-B853-C068550618CA}"/>
    <dgm:cxn modelId="{1F9EFF99-8ABC-4B56-8112-17073908432B}" type="presOf" srcId="{679B8E00-12B5-4654-A39F-A60B431D72B9}" destId="{CFDB238B-8B9E-4D3E-AFA0-8C0524615066}" srcOrd="0" destOrd="0" presId="urn:microsoft.com/office/officeart/2018/2/layout/IconVerticalSolidList"/>
    <dgm:cxn modelId="{537610B4-6EA6-426D-B907-5136157790AD}" srcId="{679B8E00-12B5-4654-A39F-A60B431D72B9}" destId="{2E0D845D-4BA1-4A98-BE5A-EE4285BD2B58}" srcOrd="1" destOrd="0" parTransId="{521FA22B-DBBF-4EF0-AE42-4AE6F67EC918}" sibTransId="{8CFFE1CE-489D-4DA1-B736-BAB8E87F46B2}"/>
    <dgm:cxn modelId="{ADC985D4-7A67-46FA-84E9-8B5BC35BDC18}" type="presOf" srcId="{2C13BA3B-3938-46B2-9EF1-62C31E651C34}" destId="{4ACF2594-FED9-4291-B46F-D587FCCA37F2}" srcOrd="0" destOrd="0" presId="urn:microsoft.com/office/officeart/2018/2/layout/IconVerticalSolidList"/>
    <dgm:cxn modelId="{FD6B38D5-8BD2-4B9F-87BC-2A870E86CD27}" type="presOf" srcId="{960AE369-9FF6-4DA4-9BFC-518EFD317752}" destId="{70873EE7-35A4-48F3-9AF6-BEB871489AB1}" srcOrd="0" destOrd="0" presId="urn:microsoft.com/office/officeart/2018/2/layout/IconVerticalSolidList"/>
    <dgm:cxn modelId="{9F7F2B2C-87A7-4114-9586-7DB0E6AB1741}" type="presParOf" srcId="{CFDB238B-8B9E-4D3E-AFA0-8C0524615066}" destId="{4EB9AE9A-2F6C-46C2-B253-2435A8B3DE70}" srcOrd="0" destOrd="0" presId="urn:microsoft.com/office/officeart/2018/2/layout/IconVerticalSolidList"/>
    <dgm:cxn modelId="{C21681EA-84EE-4D20-A073-1232D30B7AB2}" type="presParOf" srcId="{4EB9AE9A-2F6C-46C2-B253-2435A8B3DE70}" destId="{68BB3798-181A-4D96-999A-FA47FCA757BF}" srcOrd="0" destOrd="0" presId="urn:microsoft.com/office/officeart/2018/2/layout/IconVerticalSolidList"/>
    <dgm:cxn modelId="{5B374DAB-FF53-4A84-8C44-ACAE812D4C5B}" type="presParOf" srcId="{4EB9AE9A-2F6C-46C2-B253-2435A8B3DE70}" destId="{97924DAD-775B-42C3-8312-5595B16B49D8}" srcOrd="1" destOrd="0" presId="urn:microsoft.com/office/officeart/2018/2/layout/IconVerticalSolidList"/>
    <dgm:cxn modelId="{947AFE97-D3FC-43B9-B4FB-F00ABC8EE3B1}" type="presParOf" srcId="{4EB9AE9A-2F6C-46C2-B253-2435A8B3DE70}" destId="{035058ED-D681-4285-B71B-9A14ADDF24F6}" srcOrd="2" destOrd="0" presId="urn:microsoft.com/office/officeart/2018/2/layout/IconVerticalSolidList"/>
    <dgm:cxn modelId="{FFE01FB5-43EA-4653-A217-5C0BB7716A27}" type="presParOf" srcId="{4EB9AE9A-2F6C-46C2-B253-2435A8B3DE70}" destId="{195AB0D5-81E8-4EFA-8374-55087DCB66F2}" srcOrd="3" destOrd="0" presId="urn:microsoft.com/office/officeart/2018/2/layout/IconVerticalSolidList"/>
    <dgm:cxn modelId="{9CED98C5-2318-4B36-A1D2-9EBAEEA3A944}" type="presParOf" srcId="{CFDB238B-8B9E-4D3E-AFA0-8C0524615066}" destId="{27FE3623-D6EB-4E24-86F3-87BC6013C386}" srcOrd="1" destOrd="0" presId="urn:microsoft.com/office/officeart/2018/2/layout/IconVerticalSolidList"/>
    <dgm:cxn modelId="{D453B136-C0B4-4543-9EE8-2958AA08A5E2}" type="presParOf" srcId="{CFDB238B-8B9E-4D3E-AFA0-8C0524615066}" destId="{D066B67F-0DC8-4ABF-815C-443BB8E61DB4}" srcOrd="2" destOrd="0" presId="urn:microsoft.com/office/officeart/2018/2/layout/IconVerticalSolidList"/>
    <dgm:cxn modelId="{26E47C5A-3267-41ED-9392-CD411E882020}" type="presParOf" srcId="{D066B67F-0DC8-4ABF-815C-443BB8E61DB4}" destId="{1F74136C-5E99-4F05-9CA7-6629A6EE08C3}" srcOrd="0" destOrd="0" presId="urn:microsoft.com/office/officeart/2018/2/layout/IconVerticalSolidList"/>
    <dgm:cxn modelId="{68D0067F-FC09-49DF-A460-8F84AB453F09}" type="presParOf" srcId="{D066B67F-0DC8-4ABF-815C-443BB8E61DB4}" destId="{613AD5DD-64DA-49B3-BF81-1AEF8C367881}" srcOrd="1" destOrd="0" presId="urn:microsoft.com/office/officeart/2018/2/layout/IconVerticalSolidList"/>
    <dgm:cxn modelId="{ED62FAF7-C88D-442B-AB0D-86E60718D81D}" type="presParOf" srcId="{D066B67F-0DC8-4ABF-815C-443BB8E61DB4}" destId="{31D2818C-254A-407D-BE4C-057569C6C897}" srcOrd="2" destOrd="0" presId="urn:microsoft.com/office/officeart/2018/2/layout/IconVerticalSolidList"/>
    <dgm:cxn modelId="{F73722F7-D46B-4F41-A9A8-B5C384435207}" type="presParOf" srcId="{D066B67F-0DC8-4ABF-815C-443BB8E61DB4}" destId="{DEC33780-A0C7-4D52-BD91-FDCF4970A4A9}" srcOrd="3" destOrd="0" presId="urn:microsoft.com/office/officeart/2018/2/layout/IconVerticalSolidList"/>
    <dgm:cxn modelId="{6047F522-D168-42C1-9E58-D5C66A9F10FC}" type="presParOf" srcId="{CFDB238B-8B9E-4D3E-AFA0-8C0524615066}" destId="{FFCDC8E3-C3B1-4E2A-B293-4C0207ACCCDA}" srcOrd="3" destOrd="0" presId="urn:microsoft.com/office/officeart/2018/2/layout/IconVerticalSolidList"/>
    <dgm:cxn modelId="{7B8DCC4D-5342-46C0-8F98-8B18D654EDA4}" type="presParOf" srcId="{CFDB238B-8B9E-4D3E-AFA0-8C0524615066}" destId="{B9208D06-3EE3-45A7-9CDC-55B3FBF13788}" srcOrd="4" destOrd="0" presId="urn:microsoft.com/office/officeart/2018/2/layout/IconVerticalSolidList"/>
    <dgm:cxn modelId="{838CCDA9-9B4D-4ECB-8837-032F0AA89659}" type="presParOf" srcId="{B9208D06-3EE3-45A7-9CDC-55B3FBF13788}" destId="{BE56FF3A-15CB-42DE-B710-45FC54DC4934}" srcOrd="0" destOrd="0" presId="urn:microsoft.com/office/officeart/2018/2/layout/IconVerticalSolidList"/>
    <dgm:cxn modelId="{1F6D8EF3-41A4-4711-AE04-707EF9AC6E28}" type="presParOf" srcId="{B9208D06-3EE3-45A7-9CDC-55B3FBF13788}" destId="{36191129-D9F8-4965-861F-D91C133156B8}" srcOrd="1" destOrd="0" presId="urn:microsoft.com/office/officeart/2018/2/layout/IconVerticalSolidList"/>
    <dgm:cxn modelId="{6D96BF9F-DCD9-428D-93AB-4F12C7DB3FDF}" type="presParOf" srcId="{B9208D06-3EE3-45A7-9CDC-55B3FBF13788}" destId="{AB2C7105-0B74-4A53-9F15-669D739B4FCF}" srcOrd="2" destOrd="0" presId="urn:microsoft.com/office/officeart/2018/2/layout/IconVerticalSolidList"/>
    <dgm:cxn modelId="{9D4DBE1C-281C-453F-8DAF-0B3BDF29677E}" type="presParOf" srcId="{B9208D06-3EE3-45A7-9CDC-55B3FBF13788}" destId="{4ACF2594-FED9-4291-B46F-D587FCCA37F2}" srcOrd="3" destOrd="0" presId="urn:microsoft.com/office/officeart/2018/2/layout/IconVerticalSolidList"/>
    <dgm:cxn modelId="{97C698E3-D7B9-43F9-A38E-00CF48616963}" type="presParOf" srcId="{CFDB238B-8B9E-4D3E-AFA0-8C0524615066}" destId="{D39E4400-4898-44A0-89D9-33C71B9ADA03}" srcOrd="5" destOrd="0" presId="urn:microsoft.com/office/officeart/2018/2/layout/IconVerticalSolidList"/>
    <dgm:cxn modelId="{98EEDDA6-A6DC-43F8-9F4C-76B9E1F4055B}" type="presParOf" srcId="{CFDB238B-8B9E-4D3E-AFA0-8C0524615066}" destId="{22EF5033-9D67-43A1-AF7D-32E141B5AA19}" srcOrd="6" destOrd="0" presId="urn:microsoft.com/office/officeart/2018/2/layout/IconVerticalSolidList"/>
    <dgm:cxn modelId="{E55E4E64-88FC-4C2E-B84E-4F705E4589BB}" type="presParOf" srcId="{22EF5033-9D67-43A1-AF7D-32E141B5AA19}" destId="{E22B7786-9F21-46EF-9A37-BED1910D3E52}" srcOrd="0" destOrd="0" presId="urn:microsoft.com/office/officeart/2018/2/layout/IconVerticalSolidList"/>
    <dgm:cxn modelId="{1D2D5C46-F8D9-49F4-A029-53FD6B24EBD3}" type="presParOf" srcId="{22EF5033-9D67-43A1-AF7D-32E141B5AA19}" destId="{40FC33F0-CE5C-4B07-8BAF-8EB5752F354C}" srcOrd="1" destOrd="0" presId="urn:microsoft.com/office/officeart/2018/2/layout/IconVerticalSolidList"/>
    <dgm:cxn modelId="{B3D26F72-6775-4C5E-8E97-D5ED38359DA2}" type="presParOf" srcId="{22EF5033-9D67-43A1-AF7D-32E141B5AA19}" destId="{F45392D3-FA86-4C56-88A8-FF6DB1629A76}" srcOrd="2" destOrd="0" presId="urn:microsoft.com/office/officeart/2018/2/layout/IconVerticalSolidList"/>
    <dgm:cxn modelId="{4DCDD10B-0AFF-46B0-81AA-8CE7ABAAE499}" type="presParOf" srcId="{22EF5033-9D67-43A1-AF7D-32E141B5AA19}" destId="{70873EE7-35A4-48F3-9AF6-BEB871489AB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403090-FAD2-440C-B1C1-CC4ADED0136D}" type="doc">
      <dgm:prSet loTypeId="urn:microsoft.com/office/officeart/2005/8/layout/hList9" loCatId="list" qsTypeId="urn:microsoft.com/office/officeart/2005/8/quickstyle/simple1" qsCatId="simple" csTypeId="urn:microsoft.com/office/officeart/2005/8/colors/accent0_1" csCatId="mainScheme" phldr="1"/>
      <dgm:spPr/>
      <dgm:t>
        <a:bodyPr/>
        <a:lstStyle/>
        <a:p>
          <a:endParaRPr lang="en-US"/>
        </a:p>
      </dgm:t>
    </dgm:pt>
    <dgm:pt modelId="{F95EF9F0-8F89-49DB-B0B0-2700DAFE46BE}">
      <dgm:prSet phldrT="[Text]"/>
      <dgm:spPr/>
      <dgm:t>
        <a:bodyPr/>
        <a:lstStyle/>
        <a:p>
          <a:r>
            <a:rPr lang="en-US"/>
            <a:t>Rapid Rehousing</a:t>
          </a:r>
        </a:p>
      </dgm:t>
    </dgm:pt>
    <dgm:pt modelId="{A5C70DBB-3A46-4AEE-8F26-BBE8D2E16378}" type="parTrans" cxnId="{EFC0A2C0-A60D-41A1-9081-5A37D69C69A1}">
      <dgm:prSet/>
      <dgm:spPr/>
      <dgm:t>
        <a:bodyPr/>
        <a:lstStyle/>
        <a:p>
          <a:endParaRPr lang="en-US">
            <a:solidFill>
              <a:schemeClr val="bg1"/>
            </a:solidFill>
          </a:endParaRPr>
        </a:p>
      </dgm:t>
    </dgm:pt>
    <dgm:pt modelId="{20D0C9B0-70DF-48AF-BA79-786FABEB040E}" type="sibTrans" cxnId="{EFC0A2C0-A60D-41A1-9081-5A37D69C69A1}">
      <dgm:prSet/>
      <dgm:spPr/>
      <dgm:t>
        <a:bodyPr/>
        <a:lstStyle/>
        <a:p>
          <a:endParaRPr lang="en-US">
            <a:solidFill>
              <a:schemeClr val="bg1"/>
            </a:solidFill>
          </a:endParaRPr>
        </a:p>
      </dgm:t>
    </dgm:pt>
    <dgm:pt modelId="{BE68412A-5E29-4D97-B88A-A5D1E9F53741}">
      <dgm:prSet phldrT="[Text]"/>
      <dgm:spPr/>
      <dgm:t>
        <a:bodyPr/>
        <a:lstStyle/>
        <a:p>
          <a:r>
            <a:rPr lang="en-US"/>
            <a:t>Supportive Housing</a:t>
          </a:r>
        </a:p>
      </dgm:t>
    </dgm:pt>
    <dgm:pt modelId="{F273E622-89FA-405C-B72E-924504F6C284}" type="parTrans" cxnId="{CD3A3FE6-951F-4B94-A67A-F000161AE8D8}">
      <dgm:prSet/>
      <dgm:spPr/>
      <dgm:t>
        <a:bodyPr/>
        <a:lstStyle/>
        <a:p>
          <a:endParaRPr lang="en-US">
            <a:solidFill>
              <a:schemeClr val="bg1"/>
            </a:solidFill>
          </a:endParaRPr>
        </a:p>
      </dgm:t>
    </dgm:pt>
    <dgm:pt modelId="{E6F6C5F8-24F5-43F6-B62D-8A4CDEF05838}" type="sibTrans" cxnId="{CD3A3FE6-951F-4B94-A67A-F000161AE8D8}">
      <dgm:prSet/>
      <dgm:spPr/>
      <dgm:t>
        <a:bodyPr/>
        <a:lstStyle/>
        <a:p>
          <a:endParaRPr lang="en-US">
            <a:solidFill>
              <a:schemeClr val="bg1"/>
            </a:solidFill>
          </a:endParaRPr>
        </a:p>
      </dgm:t>
    </dgm:pt>
    <dgm:pt modelId="{6BB89A93-7C93-401C-B9DA-68366243C96B}">
      <dgm:prSet phldrT="[Text]"/>
      <dgm:spPr/>
      <dgm:t>
        <a:bodyPr/>
        <a:lstStyle/>
        <a:p>
          <a:r>
            <a:rPr lang="en-US"/>
            <a:t>Shorter term rental assistance with services for average of </a:t>
          </a:r>
          <a:br>
            <a:rPr lang="en-US"/>
          </a:br>
          <a:r>
            <a:rPr lang="en-US"/>
            <a:t>1 year</a:t>
          </a:r>
        </a:p>
      </dgm:t>
    </dgm:pt>
    <dgm:pt modelId="{8E86DCEE-7820-4C45-BFBB-F22188C12224}" type="parTrans" cxnId="{2BD57307-1307-442F-81A6-52E3C711F999}">
      <dgm:prSet/>
      <dgm:spPr/>
      <dgm:t>
        <a:bodyPr/>
        <a:lstStyle/>
        <a:p>
          <a:endParaRPr lang="en-US">
            <a:solidFill>
              <a:schemeClr val="bg1"/>
            </a:solidFill>
          </a:endParaRPr>
        </a:p>
      </dgm:t>
    </dgm:pt>
    <dgm:pt modelId="{790E5117-B650-477A-881A-A83B0CD14881}" type="sibTrans" cxnId="{2BD57307-1307-442F-81A6-52E3C711F999}">
      <dgm:prSet/>
      <dgm:spPr/>
      <dgm:t>
        <a:bodyPr/>
        <a:lstStyle/>
        <a:p>
          <a:endParaRPr lang="en-US">
            <a:solidFill>
              <a:schemeClr val="bg1"/>
            </a:solidFill>
          </a:endParaRPr>
        </a:p>
      </dgm:t>
    </dgm:pt>
    <dgm:pt modelId="{E9475B5D-0C53-4220-BB23-4E9266583E0D}">
      <dgm:prSet phldrT="[Text]"/>
      <dgm:spPr/>
      <dgm:t>
        <a:bodyPr/>
        <a:lstStyle/>
        <a:p>
          <a:r>
            <a:rPr lang="en-US"/>
            <a:t>Long term rental subsidy and intensive services to support housing stability and community integration</a:t>
          </a:r>
        </a:p>
      </dgm:t>
    </dgm:pt>
    <dgm:pt modelId="{D7224059-B6B5-4C42-8792-5B3D33A1C1F3}" type="parTrans" cxnId="{13A0D8E1-5831-4D76-A84F-8E87246B1617}">
      <dgm:prSet/>
      <dgm:spPr/>
      <dgm:t>
        <a:bodyPr/>
        <a:lstStyle/>
        <a:p>
          <a:endParaRPr lang="en-US">
            <a:solidFill>
              <a:schemeClr val="bg1"/>
            </a:solidFill>
          </a:endParaRPr>
        </a:p>
      </dgm:t>
    </dgm:pt>
    <dgm:pt modelId="{6786BF78-278A-4830-9DBE-5C6DD5A8B4F1}" type="sibTrans" cxnId="{13A0D8E1-5831-4D76-A84F-8E87246B1617}">
      <dgm:prSet/>
      <dgm:spPr/>
      <dgm:t>
        <a:bodyPr/>
        <a:lstStyle/>
        <a:p>
          <a:endParaRPr lang="en-US">
            <a:solidFill>
              <a:schemeClr val="bg1"/>
            </a:solidFill>
          </a:endParaRPr>
        </a:p>
      </dgm:t>
    </dgm:pt>
    <dgm:pt modelId="{323DB847-0693-4760-AEEA-EE9F4F631BD8}">
      <dgm:prSet phldrT="[Text]"/>
      <dgm:spPr/>
      <dgm:t>
        <a:bodyPr/>
        <a:lstStyle/>
        <a:p>
          <a:r>
            <a:rPr lang="en-US"/>
            <a:t>Problem solving support and flexible financial assistance to avoid entry into the into homeless system</a:t>
          </a:r>
        </a:p>
      </dgm:t>
    </dgm:pt>
    <dgm:pt modelId="{FE905996-6C3B-40FC-820A-5C25D6344D50}" type="parTrans" cxnId="{CBFF49F9-DDB6-4A75-841D-E9E0D096880E}">
      <dgm:prSet/>
      <dgm:spPr/>
      <dgm:t>
        <a:bodyPr/>
        <a:lstStyle/>
        <a:p>
          <a:endParaRPr lang="en-US">
            <a:solidFill>
              <a:schemeClr val="bg1"/>
            </a:solidFill>
          </a:endParaRPr>
        </a:p>
      </dgm:t>
    </dgm:pt>
    <dgm:pt modelId="{3E116466-39A7-44AA-8ADF-86B7BEA68C9A}" type="sibTrans" cxnId="{CBFF49F9-DDB6-4A75-841D-E9E0D096880E}">
      <dgm:prSet/>
      <dgm:spPr/>
      <dgm:t>
        <a:bodyPr/>
        <a:lstStyle/>
        <a:p>
          <a:endParaRPr lang="en-US">
            <a:solidFill>
              <a:schemeClr val="bg1"/>
            </a:solidFill>
          </a:endParaRPr>
        </a:p>
      </dgm:t>
    </dgm:pt>
    <dgm:pt modelId="{CCFA2289-5736-45EA-BC19-CC1682639C7F}">
      <dgm:prSet phldrT="[Text]"/>
      <dgm:spPr/>
      <dgm:t>
        <a:bodyPr/>
        <a:lstStyle/>
        <a:p>
          <a:r>
            <a:rPr lang="en-US"/>
            <a:t>Diversion</a:t>
          </a:r>
        </a:p>
      </dgm:t>
    </dgm:pt>
    <dgm:pt modelId="{75D6BB6C-5BC7-48F5-91A0-C1EF9E75A992}" type="parTrans" cxnId="{5E3B2EB4-28F8-4411-9E59-23DB078E75FE}">
      <dgm:prSet/>
      <dgm:spPr/>
      <dgm:t>
        <a:bodyPr/>
        <a:lstStyle/>
        <a:p>
          <a:endParaRPr lang="en-US"/>
        </a:p>
      </dgm:t>
    </dgm:pt>
    <dgm:pt modelId="{FAFA4E6D-01E4-44DC-BCB2-0857EA7E156B}" type="sibTrans" cxnId="{5E3B2EB4-28F8-4411-9E59-23DB078E75FE}">
      <dgm:prSet/>
      <dgm:spPr/>
      <dgm:t>
        <a:bodyPr/>
        <a:lstStyle/>
        <a:p>
          <a:endParaRPr lang="en-US"/>
        </a:p>
      </dgm:t>
    </dgm:pt>
    <dgm:pt modelId="{420C6261-39D7-4AF1-A17B-69034B344296}">
      <dgm:prSet phldrT="[Text]"/>
      <dgm:spPr/>
      <dgm:t>
        <a:bodyPr/>
        <a:lstStyle/>
        <a:p>
          <a:r>
            <a:rPr lang="en-US"/>
            <a:t>Self Resolution</a:t>
          </a:r>
        </a:p>
      </dgm:t>
    </dgm:pt>
    <dgm:pt modelId="{E2BFFB96-9773-425C-98F6-FDD7933CA56F}" type="parTrans" cxnId="{3D5BD074-F828-4508-8929-82EA4044F7DB}">
      <dgm:prSet/>
      <dgm:spPr/>
      <dgm:t>
        <a:bodyPr/>
        <a:lstStyle/>
        <a:p>
          <a:endParaRPr lang="en-US"/>
        </a:p>
      </dgm:t>
    </dgm:pt>
    <dgm:pt modelId="{5366CAF3-F1D6-47A8-82BB-4DE2B8C18A8A}" type="sibTrans" cxnId="{3D5BD074-F828-4508-8929-82EA4044F7DB}">
      <dgm:prSet/>
      <dgm:spPr/>
      <dgm:t>
        <a:bodyPr/>
        <a:lstStyle/>
        <a:p>
          <a:endParaRPr lang="en-US"/>
        </a:p>
      </dgm:t>
    </dgm:pt>
    <dgm:pt modelId="{36C63FBE-C7FC-4AC5-8090-A6DAA60D693A}">
      <dgm:prSet phldrT="[Text]"/>
      <dgm:spPr/>
      <dgm:t>
        <a:bodyPr/>
        <a:lstStyle/>
        <a:p>
          <a:r>
            <a:rPr lang="en-US"/>
            <a:t>People who find housing on their own without services or supports</a:t>
          </a:r>
        </a:p>
      </dgm:t>
    </dgm:pt>
    <dgm:pt modelId="{661DC0C6-9EF9-4370-8989-0F1964A55A29}" type="parTrans" cxnId="{AD01F66F-AE2A-42E3-9E6B-04FAE0D2431A}">
      <dgm:prSet/>
      <dgm:spPr/>
      <dgm:t>
        <a:bodyPr/>
        <a:lstStyle/>
        <a:p>
          <a:endParaRPr lang="en-US"/>
        </a:p>
      </dgm:t>
    </dgm:pt>
    <dgm:pt modelId="{5C1CE76E-B244-4481-BE87-CA88089890A9}" type="sibTrans" cxnId="{AD01F66F-AE2A-42E3-9E6B-04FAE0D2431A}">
      <dgm:prSet/>
      <dgm:spPr/>
      <dgm:t>
        <a:bodyPr/>
        <a:lstStyle/>
        <a:p>
          <a:endParaRPr lang="en-US"/>
        </a:p>
      </dgm:t>
    </dgm:pt>
    <dgm:pt modelId="{9D357A6F-9EAA-4C64-8B3E-C221779E8AC6}" type="pres">
      <dgm:prSet presAssocID="{C2403090-FAD2-440C-B1C1-CC4ADED0136D}" presName="list" presStyleCnt="0">
        <dgm:presLayoutVars>
          <dgm:dir/>
          <dgm:animLvl val="lvl"/>
        </dgm:presLayoutVars>
      </dgm:prSet>
      <dgm:spPr/>
    </dgm:pt>
    <dgm:pt modelId="{5A34F466-1D23-4237-96E5-335A1309FFB9}" type="pres">
      <dgm:prSet presAssocID="{CCFA2289-5736-45EA-BC19-CC1682639C7F}" presName="posSpace" presStyleCnt="0"/>
      <dgm:spPr/>
    </dgm:pt>
    <dgm:pt modelId="{E62505BC-1521-46A3-8A1B-7C1A84F05BA5}" type="pres">
      <dgm:prSet presAssocID="{CCFA2289-5736-45EA-BC19-CC1682639C7F}" presName="vertFlow" presStyleCnt="0"/>
      <dgm:spPr/>
    </dgm:pt>
    <dgm:pt modelId="{2E1838CD-CAE9-4CFD-9C14-874EC63CEA9C}" type="pres">
      <dgm:prSet presAssocID="{CCFA2289-5736-45EA-BC19-CC1682639C7F}" presName="topSpace" presStyleCnt="0"/>
      <dgm:spPr/>
    </dgm:pt>
    <dgm:pt modelId="{371D8F35-DED0-424E-877C-6AE82A0400EC}" type="pres">
      <dgm:prSet presAssocID="{CCFA2289-5736-45EA-BC19-CC1682639C7F}" presName="firstComp" presStyleCnt="0"/>
      <dgm:spPr/>
    </dgm:pt>
    <dgm:pt modelId="{F5464510-804E-41E4-A72F-A6967E22AF81}" type="pres">
      <dgm:prSet presAssocID="{CCFA2289-5736-45EA-BC19-CC1682639C7F}" presName="firstChild" presStyleLbl="bgAccFollowNode1" presStyleIdx="0" presStyleCnt="4"/>
      <dgm:spPr/>
    </dgm:pt>
    <dgm:pt modelId="{2B68A88A-3F8F-4FCA-ADD6-D8A524B3ED9E}" type="pres">
      <dgm:prSet presAssocID="{CCFA2289-5736-45EA-BC19-CC1682639C7F}" presName="firstChildTx" presStyleLbl="bgAccFollowNode1" presStyleIdx="0" presStyleCnt="4">
        <dgm:presLayoutVars>
          <dgm:bulletEnabled val="1"/>
        </dgm:presLayoutVars>
      </dgm:prSet>
      <dgm:spPr/>
    </dgm:pt>
    <dgm:pt modelId="{3A7C8C10-0A97-45DF-AEDB-41358226D1D2}" type="pres">
      <dgm:prSet presAssocID="{CCFA2289-5736-45EA-BC19-CC1682639C7F}" presName="negSpace" presStyleCnt="0"/>
      <dgm:spPr/>
    </dgm:pt>
    <dgm:pt modelId="{88565445-C9F3-4AD1-AF83-09B607889CF1}" type="pres">
      <dgm:prSet presAssocID="{CCFA2289-5736-45EA-BC19-CC1682639C7F}" presName="circle" presStyleLbl="node1" presStyleIdx="0" presStyleCnt="4"/>
      <dgm:spPr/>
    </dgm:pt>
    <dgm:pt modelId="{B59F095E-429F-4BFD-8445-653889055060}" type="pres">
      <dgm:prSet presAssocID="{FAFA4E6D-01E4-44DC-BCB2-0857EA7E156B}" presName="transSpace" presStyleCnt="0"/>
      <dgm:spPr/>
    </dgm:pt>
    <dgm:pt modelId="{9BEB7499-2166-40CB-8D49-B43749C201C9}" type="pres">
      <dgm:prSet presAssocID="{420C6261-39D7-4AF1-A17B-69034B344296}" presName="posSpace" presStyleCnt="0"/>
      <dgm:spPr/>
    </dgm:pt>
    <dgm:pt modelId="{6AE834BB-61FF-45FF-B5C9-BE2A453DE084}" type="pres">
      <dgm:prSet presAssocID="{420C6261-39D7-4AF1-A17B-69034B344296}" presName="vertFlow" presStyleCnt="0"/>
      <dgm:spPr/>
    </dgm:pt>
    <dgm:pt modelId="{6F7F8D7D-BAD2-454A-8369-CDB5587BF7BB}" type="pres">
      <dgm:prSet presAssocID="{420C6261-39D7-4AF1-A17B-69034B344296}" presName="topSpace" presStyleCnt="0"/>
      <dgm:spPr/>
    </dgm:pt>
    <dgm:pt modelId="{17FD462C-7A56-4A72-920E-89A9ACAAC252}" type="pres">
      <dgm:prSet presAssocID="{420C6261-39D7-4AF1-A17B-69034B344296}" presName="firstComp" presStyleCnt="0"/>
      <dgm:spPr/>
    </dgm:pt>
    <dgm:pt modelId="{4A2040B0-CE4B-437D-A253-59ACAC72C944}" type="pres">
      <dgm:prSet presAssocID="{420C6261-39D7-4AF1-A17B-69034B344296}" presName="firstChild" presStyleLbl="bgAccFollowNode1" presStyleIdx="1" presStyleCnt="4"/>
      <dgm:spPr/>
    </dgm:pt>
    <dgm:pt modelId="{06CE1083-3FA6-47FC-83A9-6B97702010AF}" type="pres">
      <dgm:prSet presAssocID="{420C6261-39D7-4AF1-A17B-69034B344296}" presName="firstChildTx" presStyleLbl="bgAccFollowNode1" presStyleIdx="1" presStyleCnt="4">
        <dgm:presLayoutVars>
          <dgm:bulletEnabled val="1"/>
        </dgm:presLayoutVars>
      </dgm:prSet>
      <dgm:spPr/>
    </dgm:pt>
    <dgm:pt modelId="{12399411-3C00-4410-94EE-1562F02BBA58}" type="pres">
      <dgm:prSet presAssocID="{420C6261-39D7-4AF1-A17B-69034B344296}" presName="negSpace" presStyleCnt="0"/>
      <dgm:spPr/>
    </dgm:pt>
    <dgm:pt modelId="{8BFBCD50-534A-455C-ACB1-F866923520FD}" type="pres">
      <dgm:prSet presAssocID="{420C6261-39D7-4AF1-A17B-69034B344296}" presName="circle" presStyleLbl="node1" presStyleIdx="1" presStyleCnt="4"/>
      <dgm:spPr/>
    </dgm:pt>
    <dgm:pt modelId="{D3F2B134-689B-4DBF-871B-3C6FE51375E8}" type="pres">
      <dgm:prSet presAssocID="{5366CAF3-F1D6-47A8-82BB-4DE2B8C18A8A}" presName="transSpace" presStyleCnt="0"/>
      <dgm:spPr/>
    </dgm:pt>
    <dgm:pt modelId="{12FFDB6E-DDC5-4A3A-802F-A99A1F41C9CF}" type="pres">
      <dgm:prSet presAssocID="{F95EF9F0-8F89-49DB-B0B0-2700DAFE46BE}" presName="posSpace" presStyleCnt="0"/>
      <dgm:spPr/>
    </dgm:pt>
    <dgm:pt modelId="{94D1F947-AA41-4F70-8D8C-EC8A9ADE1FEC}" type="pres">
      <dgm:prSet presAssocID="{F95EF9F0-8F89-49DB-B0B0-2700DAFE46BE}" presName="vertFlow" presStyleCnt="0"/>
      <dgm:spPr/>
    </dgm:pt>
    <dgm:pt modelId="{A0F1B060-16AE-405A-883B-95137DDF6D92}" type="pres">
      <dgm:prSet presAssocID="{F95EF9F0-8F89-49DB-B0B0-2700DAFE46BE}" presName="topSpace" presStyleCnt="0"/>
      <dgm:spPr/>
    </dgm:pt>
    <dgm:pt modelId="{5092CE9B-D0C8-453D-B232-992FA4BC82D1}" type="pres">
      <dgm:prSet presAssocID="{F95EF9F0-8F89-49DB-B0B0-2700DAFE46BE}" presName="firstComp" presStyleCnt="0"/>
      <dgm:spPr/>
    </dgm:pt>
    <dgm:pt modelId="{1C6DC468-4E47-4CBA-BEF2-C3C17D2A4735}" type="pres">
      <dgm:prSet presAssocID="{F95EF9F0-8F89-49DB-B0B0-2700DAFE46BE}" presName="firstChild" presStyleLbl="bgAccFollowNode1" presStyleIdx="2" presStyleCnt="4"/>
      <dgm:spPr/>
    </dgm:pt>
    <dgm:pt modelId="{CC9FBE18-FC6B-4A2F-8846-D22B6FBEEC1F}" type="pres">
      <dgm:prSet presAssocID="{F95EF9F0-8F89-49DB-B0B0-2700DAFE46BE}" presName="firstChildTx" presStyleLbl="bgAccFollowNode1" presStyleIdx="2" presStyleCnt="4">
        <dgm:presLayoutVars>
          <dgm:bulletEnabled val="1"/>
        </dgm:presLayoutVars>
      </dgm:prSet>
      <dgm:spPr/>
    </dgm:pt>
    <dgm:pt modelId="{44427EC3-2C76-4EF7-BAEE-FC65A1C43333}" type="pres">
      <dgm:prSet presAssocID="{F95EF9F0-8F89-49DB-B0B0-2700DAFE46BE}" presName="negSpace" presStyleCnt="0"/>
      <dgm:spPr/>
    </dgm:pt>
    <dgm:pt modelId="{6B62226A-06B0-434E-8AEB-825FCCF46168}" type="pres">
      <dgm:prSet presAssocID="{F95EF9F0-8F89-49DB-B0B0-2700DAFE46BE}" presName="circle" presStyleLbl="node1" presStyleIdx="2" presStyleCnt="4"/>
      <dgm:spPr/>
    </dgm:pt>
    <dgm:pt modelId="{FECBC19F-1080-4016-A33F-A9A375F1DF01}" type="pres">
      <dgm:prSet presAssocID="{20D0C9B0-70DF-48AF-BA79-786FABEB040E}" presName="transSpace" presStyleCnt="0"/>
      <dgm:spPr/>
    </dgm:pt>
    <dgm:pt modelId="{818DF924-561D-4B80-9117-085FBF962342}" type="pres">
      <dgm:prSet presAssocID="{BE68412A-5E29-4D97-B88A-A5D1E9F53741}" presName="posSpace" presStyleCnt="0"/>
      <dgm:spPr/>
    </dgm:pt>
    <dgm:pt modelId="{578F6089-31CD-4747-A302-4987C013DA0F}" type="pres">
      <dgm:prSet presAssocID="{BE68412A-5E29-4D97-B88A-A5D1E9F53741}" presName="vertFlow" presStyleCnt="0"/>
      <dgm:spPr/>
    </dgm:pt>
    <dgm:pt modelId="{C5B15D4C-F9AE-4C5E-B482-3B6EB42943F5}" type="pres">
      <dgm:prSet presAssocID="{BE68412A-5E29-4D97-B88A-A5D1E9F53741}" presName="topSpace" presStyleCnt="0"/>
      <dgm:spPr/>
    </dgm:pt>
    <dgm:pt modelId="{59D84AED-A38D-4C6C-A7CE-BA321D99CA90}" type="pres">
      <dgm:prSet presAssocID="{BE68412A-5E29-4D97-B88A-A5D1E9F53741}" presName="firstComp" presStyleCnt="0"/>
      <dgm:spPr/>
    </dgm:pt>
    <dgm:pt modelId="{E8885E56-2B34-47AA-88CC-BA1EF3B36620}" type="pres">
      <dgm:prSet presAssocID="{BE68412A-5E29-4D97-B88A-A5D1E9F53741}" presName="firstChild" presStyleLbl="bgAccFollowNode1" presStyleIdx="3" presStyleCnt="4"/>
      <dgm:spPr/>
    </dgm:pt>
    <dgm:pt modelId="{18E2B7CF-53FB-4DF6-9235-D2C8C2FDF80E}" type="pres">
      <dgm:prSet presAssocID="{BE68412A-5E29-4D97-B88A-A5D1E9F53741}" presName="firstChildTx" presStyleLbl="bgAccFollowNode1" presStyleIdx="3" presStyleCnt="4">
        <dgm:presLayoutVars>
          <dgm:bulletEnabled val="1"/>
        </dgm:presLayoutVars>
      </dgm:prSet>
      <dgm:spPr/>
    </dgm:pt>
    <dgm:pt modelId="{2405C93E-6152-4971-8596-04400E59E031}" type="pres">
      <dgm:prSet presAssocID="{BE68412A-5E29-4D97-B88A-A5D1E9F53741}" presName="negSpace" presStyleCnt="0"/>
      <dgm:spPr/>
    </dgm:pt>
    <dgm:pt modelId="{913C0018-EDF4-448D-80B1-3F2B640257A1}" type="pres">
      <dgm:prSet presAssocID="{BE68412A-5E29-4D97-B88A-A5D1E9F53741}" presName="circle" presStyleLbl="node1" presStyleIdx="3" presStyleCnt="4"/>
      <dgm:spPr/>
    </dgm:pt>
  </dgm:ptLst>
  <dgm:cxnLst>
    <dgm:cxn modelId="{A6ADA703-B53D-46D0-AEFF-7093D611D77F}" type="presOf" srcId="{E9475B5D-0C53-4220-BB23-4E9266583E0D}" destId="{E8885E56-2B34-47AA-88CC-BA1EF3B36620}" srcOrd="0" destOrd="0" presId="urn:microsoft.com/office/officeart/2005/8/layout/hList9"/>
    <dgm:cxn modelId="{2BD57307-1307-442F-81A6-52E3C711F999}" srcId="{F95EF9F0-8F89-49DB-B0B0-2700DAFE46BE}" destId="{6BB89A93-7C93-401C-B9DA-68366243C96B}" srcOrd="0" destOrd="0" parTransId="{8E86DCEE-7820-4C45-BFBB-F22188C12224}" sibTransId="{790E5117-B650-477A-881A-A83B0CD14881}"/>
    <dgm:cxn modelId="{0B8CF208-E0B4-4F3A-8AB4-78B5F60D4984}" type="presOf" srcId="{420C6261-39D7-4AF1-A17B-69034B344296}" destId="{8BFBCD50-534A-455C-ACB1-F866923520FD}" srcOrd="0" destOrd="0" presId="urn:microsoft.com/office/officeart/2005/8/layout/hList9"/>
    <dgm:cxn modelId="{CA6D4D20-DDB7-4CE9-AA89-EEE1D305466B}" type="presOf" srcId="{CCFA2289-5736-45EA-BC19-CC1682639C7F}" destId="{88565445-C9F3-4AD1-AF83-09B607889CF1}" srcOrd="0" destOrd="0" presId="urn:microsoft.com/office/officeart/2005/8/layout/hList9"/>
    <dgm:cxn modelId="{E161F326-6726-441F-A055-572F49AB8B19}" type="presOf" srcId="{36C63FBE-C7FC-4AC5-8090-A6DAA60D693A}" destId="{06CE1083-3FA6-47FC-83A9-6B97702010AF}" srcOrd="1" destOrd="0" presId="urn:microsoft.com/office/officeart/2005/8/layout/hList9"/>
    <dgm:cxn modelId="{88932B27-046B-4265-9AD4-EFA86A633FBE}" type="presOf" srcId="{C2403090-FAD2-440C-B1C1-CC4ADED0136D}" destId="{9D357A6F-9EAA-4C64-8B3E-C221779E8AC6}" srcOrd="0" destOrd="0" presId="urn:microsoft.com/office/officeart/2005/8/layout/hList9"/>
    <dgm:cxn modelId="{96A4F666-A49E-4DD2-91F2-C97469900031}" type="presOf" srcId="{36C63FBE-C7FC-4AC5-8090-A6DAA60D693A}" destId="{4A2040B0-CE4B-437D-A253-59ACAC72C944}" srcOrd="0" destOrd="0" presId="urn:microsoft.com/office/officeart/2005/8/layout/hList9"/>
    <dgm:cxn modelId="{AD01F66F-AE2A-42E3-9E6B-04FAE0D2431A}" srcId="{420C6261-39D7-4AF1-A17B-69034B344296}" destId="{36C63FBE-C7FC-4AC5-8090-A6DAA60D693A}" srcOrd="0" destOrd="0" parTransId="{661DC0C6-9EF9-4370-8989-0F1964A55A29}" sibTransId="{5C1CE76E-B244-4481-BE87-CA88089890A9}"/>
    <dgm:cxn modelId="{54624973-E3A7-4817-8FEE-81CB691B8C1D}" type="presOf" srcId="{6BB89A93-7C93-401C-B9DA-68366243C96B}" destId="{1C6DC468-4E47-4CBA-BEF2-C3C17D2A4735}" srcOrd="0" destOrd="0" presId="urn:microsoft.com/office/officeart/2005/8/layout/hList9"/>
    <dgm:cxn modelId="{3D5BD074-F828-4508-8929-82EA4044F7DB}" srcId="{C2403090-FAD2-440C-B1C1-CC4ADED0136D}" destId="{420C6261-39D7-4AF1-A17B-69034B344296}" srcOrd="1" destOrd="0" parTransId="{E2BFFB96-9773-425C-98F6-FDD7933CA56F}" sibTransId="{5366CAF3-F1D6-47A8-82BB-4DE2B8C18A8A}"/>
    <dgm:cxn modelId="{586180A1-B3DB-4C07-BDBF-D6B2F998B0B5}" type="presOf" srcId="{E9475B5D-0C53-4220-BB23-4E9266583E0D}" destId="{18E2B7CF-53FB-4DF6-9235-D2C8C2FDF80E}" srcOrd="1" destOrd="0" presId="urn:microsoft.com/office/officeart/2005/8/layout/hList9"/>
    <dgm:cxn modelId="{5E3B2EB4-28F8-4411-9E59-23DB078E75FE}" srcId="{C2403090-FAD2-440C-B1C1-CC4ADED0136D}" destId="{CCFA2289-5736-45EA-BC19-CC1682639C7F}" srcOrd="0" destOrd="0" parTransId="{75D6BB6C-5BC7-48F5-91A0-C1EF9E75A992}" sibTransId="{FAFA4E6D-01E4-44DC-BCB2-0857EA7E156B}"/>
    <dgm:cxn modelId="{EFC0A2C0-A60D-41A1-9081-5A37D69C69A1}" srcId="{C2403090-FAD2-440C-B1C1-CC4ADED0136D}" destId="{F95EF9F0-8F89-49DB-B0B0-2700DAFE46BE}" srcOrd="2" destOrd="0" parTransId="{A5C70DBB-3A46-4AEE-8F26-BBE8D2E16378}" sibTransId="{20D0C9B0-70DF-48AF-BA79-786FABEB040E}"/>
    <dgm:cxn modelId="{AF15DBD0-490A-47A3-ADFF-07B31EB9BCE9}" type="presOf" srcId="{6BB89A93-7C93-401C-B9DA-68366243C96B}" destId="{CC9FBE18-FC6B-4A2F-8846-D22B6FBEEC1F}" srcOrd="1" destOrd="0" presId="urn:microsoft.com/office/officeart/2005/8/layout/hList9"/>
    <dgm:cxn modelId="{13A0D8E1-5831-4D76-A84F-8E87246B1617}" srcId="{BE68412A-5E29-4D97-B88A-A5D1E9F53741}" destId="{E9475B5D-0C53-4220-BB23-4E9266583E0D}" srcOrd="0" destOrd="0" parTransId="{D7224059-B6B5-4C42-8792-5B3D33A1C1F3}" sibTransId="{6786BF78-278A-4830-9DBE-5C6DD5A8B4F1}"/>
    <dgm:cxn modelId="{CD3A3FE6-951F-4B94-A67A-F000161AE8D8}" srcId="{C2403090-FAD2-440C-B1C1-CC4ADED0136D}" destId="{BE68412A-5E29-4D97-B88A-A5D1E9F53741}" srcOrd="3" destOrd="0" parTransId="{F273E622-89FA-405C-B72E-924504F6C284}" sibTransId="{E6F6C5F8-24F5-43F6-B62D-8A4CDEF05838}"/>
    <dgm:cxn modelId="{90C06EE7-0311-4FC7-847F-1E52F9F96D7E}" type="presOf" srcId="{F95EF9F0-8F89-49DB-B0B0-2700DAFE46BE}" destId="{6B62226A-06B0-434E-8AEB-825FCCF46168}" srcOrd="0" destOrd="0" presId="urn:microsoft.com/office/officeart/2005/8/layout/hList9"/>
    <dgm:cxn modelId="{C1D35FEB-0B91-4D3B-ACD6-531A5EE56C61}" type="presOf" srcId="{BE68412A-5E29-4D97-B88A-A5D1E9F53741}" destId="{913C0018-EDF4-448D-80B1-3F2B640257A1}" srcOrd="0" destOrd="0" presId="urn:microsoft.com/office/officeart/2005/8/layout/hList9"/>
    <dgm:cxn modelId="{EDCCBDF6-58D9-4FCF-9942-7CCC97B2D104}" type="presOf" srcId="{323DB847-0693-4760-AEEA-EE9F4F631BD8}" destId="{2B68A88A-3F8F-4FCA-ADD6-D8A524B3ED9E}" srcOrd="1" destOrd="0" presId="urn:microsoft.com/office/officeart/2005/8/layout/hList9"/>
    <dgm:cxn modelId="{CBFF49F9-DDB6-4A75-841D-E9E0D096880E}" srcId="{CCFA2289-5736-45EA-BC19-CC1682639C7F}" destId="{323DB847-0693-4760-AEEA-EE9F4F631BD8}" srcOrd="0" destOrd="0" parTransId="{FE905996-6C3B-40FC-820A-5C25D6344D50}" sibTransId="{3E116466-39A7-44AA-8ADF-86B7BEA68C9A}"/>
    <dgm:cxn modelId="{9C904FFE-2E6E-498B-8D2A-E28A4E033DA5}" type="presOf" srcId="{323DB847-0693-4760-AEEA-EE9F4F631BD8}" destId="{F5464510-804E-41E4-A72F-A6967E22AF81}" srcOrd="0" destOrd="0" presId="urn:microsoft.com/office/officeart/2005/8/layout/hList9"/>
    <dgm:cxn modelId="{861ABCCA-C24A-498E-AFF7-7E8CA8138EAD}" type="presParOf" srcId="{9D357A6F-9EAA-4C64-8B3E-C221779E8AC6}" destId="{5A34F466-1D23-4237-96E5-335A1309FFB9}" srcOrd="0" destOrd="0" presId="urn:microsoft.com/office/officeart/2005/8/layout/hList9"/>
    <dgm:cxn modelId="{9255BA3D-4AFA-4E6D-BB3A-A41FD3C346A5}" type="presParOf" srcId="{9D357A6F-9EAA-4C64-8B3E-C221779E8AC6}" destId="{E62505BC-1521-46A3-8A1B-7C1A84F05BA5}" srcOrd="1" destOrd="0" presId="urn:microsoft.com/office/officeart/2005/8/layout/hList9"/>
    <dgm:cxn modelId="{212EC231-E366-44DB-8F00-BBE5B67309C2}" type="presParOf" srcId="{E62505BC-1521-46A3-8A1B-7C1A84F05BA5}" destId="{2E1838CD-CAE9-4CFD-9C14-874EC63CEA9C}" srcOrd="0" destOrd="0" presId="urn:microsoft.com/office/officeart/2005/8/layout/hList9"/>
    <dgm:cxn modelId="{161B9ECF-D8BD-4BCB-8C60-91E1C827906B}" type="presParOf" srcId="{E62505BC-1521-46A3-8A1B-7C1A84F05BA5}" destId="{371D8F35-DED0-424E-877C-6AE82A0400EC}" srcOrd="1" destOrd="0" presId="urn:microsoft.com/office/officeart/2005/8/layout/hList9"/>
    <dgm:cxn modelId="{1CFEA2C1-3AD5-413C-915A-00BB8C5C24C0}" type="presParOf" srcId="{371D8F35-DED0-424E-877C-6AE82A0400EC}" destId="{F5464510-804E-41E4-A72F-A6967E22AF81}" srcOrd="0" destOrd="0" presId="urn:microsoft.com/office/officeart/2005/8/layout/hList9"/>
    <dgm:cxn modelId="{24243789-1269-41AD-9EFB-FF9FF2B3FF9D}" type="presParOf" srcId="{371D8F35-DED0-424E-877C-6AE82A0400EC}" destId="{2B68A88A-3F8F-4FCA-ADD6-D8A524B3ED9E}" srcOrd="1" destOrd="0" presId="urn:microsoft.com/office/officeart/2005/8/layout/hList9"/>
    <dgm:cxn modelId="{0794E440-5919-4643-8E2D-810B78659405}" type="presParOf" srcId="{9D357A6F-9EAA-4C64-8B3E-C221779E8AC6}" destId="{3A7C8C10-0A97-45DF-AEDB-41358226D1D2}" srcOrd="2" destOrd="0" presId="urn:microsoft.com/office/officeart/2005/8/layout/hList9"/>
    <dgm:cxn modelId="{9B88E00A-1FB1-4243-ACCC-323F9C84AAB7}" type="presParOf" srcId="{9D357A6F-9EAA-4C64-8B3E-C221779E8AC6}" destId="{88565445-C9F3-4AD1-AF83-09B607889CF1}" srcOrd="3" destOrd="0" presId="urn:microsoft.com/office/officeart/2005/8/layout/hList9"/>
    <dgm:cxn modelId="{B28566FA-7E9C-493D-A31C-173E00410719}" type="presParOf" srcId="{9D357A6F-9EAA-4C64-8B3E-C221779E8AC6}" destId="{B59F095E-429F-4BFD-8445-653889055060}" srcOrd="4" destOrd="0" presId="urn:microsoft.com/office/officeart/2005/8/layout/hList9"/>
    <dgm:cxn modelId="{C7A41E10-0223-4D27-BF71-70482B233A1E}" type="presParOf" srcId="{9D357A6F-9EAA-4C64-8B3E-C221779E8AC6}" destId="{9BEB7499-2166-40CB-8D49-B43749C201C9}" srcOrd="5" destOrd="0" presId="urn:microsoft.com/office/officeart/2005/8/layout/hList9"/>
    <dgm:cxn modelId="{D26B9B33-1A9B-43C8-B16A-DA9355D887D7}" type="presParOf" srcId="{9D357A6F-9EAA-4C64-8B3E-C221779E8AC6}" destId="{6AE834BB-61FF-45FF-B5C9-BE2A453DE084}" srcOrd="6" destOrd="0" presId="urn:microsoft.com/office/officeart/2005/8/layout/hList9"/>
    <dgm:cxn modelId="{D3A203A4-AB4D-4F1B-8B8E-6AFBCB704956}" type="presParOf" srcId="{6AE834BB-61FF-45FF-B5C9-BE2A453DE084}" destId="{6F7F8D7D-BAD2-454A-8369-CDB5587BF7BB}" srcOrd="0" destOrd="0" presId="urn:microsoft.com/office/officeart/2005/8/layout/hList9"/>
    <dgm:cxn modelId="{33AD5DBE-1184-45C1-BFB1-DE8CF7D67DBF}" type="presParOf" srcId="{6AE834BB-61FF-45FF-B5C9-BE2A453DE084}" destId="{17FD462C-7A56-4A72-920E-89A9ACAAC252}" srcOrd="1" destOrd="0" presId="urn:microsoft.com/office/officeart/2005/8/layout/hList9"/>
    <dgm:cxn modelId="{59D96569-E409-4517-B609-7599BA66D91A}" type="presParOf" srcId="{17FD462C-7A56-4A72-920E-89A9ACAAC252}" destId="{4A2040B0-CE4B-437D-A253-59ACAC72C944}" srcOrd="0" destOrd="0" presId="urn:microsoft.com/office/officeart/2005/8/layout/hList9"/>
    <dgm:cxn modelId="{898F1148-CDF5-4A1A-ABC5-5D5B911E22A6}" type="presParOf" srcId="{17FD462C-7A56-4A72-920E-89A9ACAAC252}" destId="{06CE1083-3FA6-47FC-83A9-6B97702010AF}" srcOrd="1" destOrd="0" presId="urn:microsoft.com/office/officeart/2005/8/layout/hList9"/>
    <dgm:cxn modelId="{25126547-D47E-4BC9-832D-78FB7B390069}" type="presParOf" srcId="{9D357A6F-9EAA-4C64-8B3E-C221779E8AC6}" destId="{12399411-3C00-4410-94EE-1562F02BBA58}" srcOrd="7" destOrd="0" presId="urn:microsoft.com/office/officeart/2005/8/layout/hList9"/>
    <dgm:cxn modelId="{28CFC622-8F44-44B9-861A-6F656C8745E9}" type="presParOf" srcId="{9D357A6F-9EAA-4C64-8B3E-C221779E8AC6}" destId="{8BFBCD50-534A-455C-ACB1-F866923520FD}" srcOrd="8" destOrd="0" presId="urn:microsoft.com/office/officeart/2005/8/layout/hList9"/>
    <dgm:cxn modelId="{A4AC2AA4-6499-4915-ACA9-6EB38816EEE5}" type="presParOf" srcId="{9D357A6F-9EAA-4C64-8B3E-C221779E8AC6}" destId="{D3F2B134-689B-4DBF-871B-3C6FE51375E8}" srcOrd="9" destOrd="0" presId="urn:microsoft.com/office/officeart/2005/8/layout/hList9"/>
    <dgm:cxn modelId="{21EAC071-A44D-4FC3-ACD8-184446313C9E}" type="presParOf" srcId="{9D357A6F-9EAA-4C64-8B3E-C221779E8AC6}" destId="{12FFDB6E-DDC5-4A3A-802F-A99A1F41C9CF}" srcOrd="10" destOrd="0" presId="urn:microsoft.com/office/officeart/2005/8/layout/hList9"/>
    <dgm:cxn modelId="{C381655B-D599-480E-BEAC-749033BD97CD}" type="presParOf" srcId="{9D357A6F-9EAA-4C64-8B3E-C221779E8AC6}" destId="{94D1F947-AA41-4F70-8D8C-EC8A9ADE1FEC}" srcOrd="11" destOrd="0" presId="urn:microsoft.com/office/officeart/2005/8/layout/hList9"/>
    <dgm:cxn modelId="{A2F44D72-C8B2-4A97-9D07-3EB3D5FB5787}" type="presParOf" srcId="{94D1F947-AA41-4F70-8D8C-EC8A9ADE1FEC}" destId="{A0F1B060-16AE-405A-883B-95137DDF6D92}" srcOrd="0" destOrd="0" presId="urn:microsoft.com/office/officeart/2005/8/layout/hList9"/>
    <dgm:cxn modelId="{93273581-AD1F-4138-97BB-49D54F8977D8}" type="presParOf" srcId="{94D1F947-AA41-4F70-8D8C-EC8A9ADE1FEC}" destId="{5092CE9B-D0C8-453D-B232-992FA4BC82D1}" srcOrd="1" destOrd="0" presId="urn:microsoft.com/office/officeart/2005/8/layout/hList9"/>
    <dgm:cxn modelId="{E4190A7C-A18E-4D70-9867-E195167B712A}" type="presParOf" srcId="{5092CE9B-D0C8-453D-B232-992FA4BC82D1}" destId="{1C6DC468-4E47-4CBA-BEF2-C3C17D2A4735}" srcOrd="0" destOrd="0" presId="urn:microsoft.com/office/officeart/2005/8/layout/hList9"/>
    <dgm:cxn modelId="{381459FE-A8E8-4533-B3A0-4296F849CA22}" type="presParOf" srcId="{5092CE9B-D0C8-453D-B232-992FA4BC82D1}" destId="{CC9FBE18-FC6B-4A2F-8846-D22B6FBEEC1F}" srcOrd="1" destOrd="0" presId="urn:microsoft.com/office/officeart/2005/8/layout/hList9"/>
    <dgm:cxn modelId="{6199A66D-020F-4F01-91A8-98BCBF034BA9}" type="presParOf" srcId="{9D357A6F-9EAA-4C64-8B3E-C221779E8AC6}" destId="{44427EC3-2C76-4EF7-BAEE-FC65A1C43333}" srcOrd="12" destOrd="0" presId="urn:microsoft.com/office/officeart/2005/8/layout/hList9"/>
    <dgm:cxn modelId="{A44E8F24-D8D9-4144-92AC-8E72091DD771}" type="presParOf" srcId="{9D357A6F-9EAA-4C64-8B3E-C221779E8AC6}" destId="{6B62226A-06B0-434E-8AEB-825FCCF46168}" srcOrd="13" destOrd="0" presId="urn:microsoft.com/office/officeart/2005/8/layout/hList9"/>
    <dgm:cxn modelId="{3CB0A42A-F3F2-4260-92A0-2FAF747FDD40}" type="presParOf" srcId="{9D357A6F-9EAA-4C64-8B3E-C221779E8AC6}" destId="{FECBC19F-1080-4016-A33F-A9A375F1DF01}" srcOrd="14" destOrd="0" presId="urn:microsoft.com/office/officeart/2005/8/layout/hList9"/>
    <dgm:cxn modelId="{86FECCA8-AC91-4862-8850-999073260921}" type="presParOf" srcId="{9D357A6F-9EAA-4C64-8B3E-C221779E8AC6}" destId="{818DF924-561D-4B80-9117-085FBF962342}" srcOrd="15" destOrd="0" presId="urn:microsoft.com/office/officeart/2005/8/layout/hList9"/>
    <dgm:cxn modelId="{D83042BF-C91F-40FA-BC67-64933317526F}" type="presParOf" srcId="{9D357A6F-9EAA-4C64-8B3E-C221779E8AC6}" destId="{578F6089-31CD-4747-A302-4987C013DA0F}" srcOrd="16" destOrd="0" presId="urn:microsoft.com/office/officeart/2005/8/layout/hList9"/>
    <dgm:cxn modelId="{20D46934-7BFB-46D5-A278-BC5A621AF133}" type="presParOf" srcId="{578F6089-31CD-4747-A302-4987C013DA0F}" destId="{C5B15D4C-F9AE-4C5E-B482-3B6EB42943F5}" srcOrd="0" destOrd="0" presId="urn:microsoft.com/office/officeart/2005/8/layout/hList9"/>
    <dgm:cxn modelId="{70300708-99D0-4E10-932F-8264C07337F9}" type="presParOf" srcId="{578F6089-31CD-4747-A302-4987C013DA0F}" destId="{59D84AED-A38D-4C6C-A7CE-BA321D99CA90}" srcOrd="1" destOrd="0" presId="urn:microsoft.com/office/officeart/2005/8/layout/hList9"/>
    <dgm:cxn modelId="{47F656B8-6D90-4CC5-87EB-5E1A834003F1}" type="presParOf" srcId="{59D84AED-A38D-4C6C-A7CE-BA321D99CA90}" destId="{E8885E56-2B34-47AA-88CC-BA1EF3B36620}" srcOrd="0" destOrd="0" presId="urn:microsoft.com/office/officeart/2005/8/layout/hList9"/>
    <dgm:cxn modelId="{E8AB9CD4-2BDB-4812-81F0-013D4D88ED4C}" type="presParOf" srcId="{59D84AED-A38D-4C6C-A7CE-BA321D99CA90}" destId="{18E2B7CF-53FB-4DF6-9235-D2C8C2FDF80E}" srcOrd="1" destOrd="0" presId="urn:microsoft.com/office/officeart/2005/8/layout/hList9"/>
    <dgm:cxn modelId="{F818C4EE-4450-4F9D-903F-58BB3C3F723E}" type="presParOf" srcId="{9D357A6F-9EAA-4C64-8B3E-C221779E8AC6}" destId="{2405C93E-6152-4971-8596-04400E59E031}" srcOrd="17" destOrd="0" presId="urn:microsoft.com/office/officeart/2005/8/layout/hList9"/>
    <dgm:cxn modelId="{08BEF83B-6748-420C-952B-9053B0B4CC1F}" type="presParOf" srcId="{9D357A6F-9EAA-4C64-8B3E-C221779E8AC6}" destId="{913C0018-EDF4-448D-80B1-3F2B640257A1}"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2A376-512C-4CDD-87DC-77B086B015D1}">
      <dsp:nvSpPr>
        <dsp:cNvPr id="0" name=""/>
        <dsp:cNvSpPr/>
      </dsp:nvSpPr>
      <dsp:spPr>
        <a:xfrm>
          <a:off x="3286" y="85072"/>
          <a:ext cx="320397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entury Gothic"/>
            </a:rPr>
            <a:t>Shelter Work Group</a:t>
          </a:r>
          <a:endParaRPr lang="en-US" sz="1700" i="0" kern="1200">
            <a:latin typeface="Century Gothic"/>
            <a:cs typeface="Calibri"/>
          </a:endParaRPr>
        </a:p>
      </dsp:txBody>
      <dsp:txXfrm>
        <a:off x="3286" y="85072"/>
        <a:ext cx="3203971" cy="489600"/>
      </dsp:txXfrm>
    </dsp:sp>
    <dsp:sp modelId="{A14EFFB9-B4B3-41AA-849D-6DAB4EFDF439}">
      <dsp:nvSpPr>
        <dsp:cNvPr id="0" name=""/>
        <dsp:cNvSpPr/>
      </dsp:nvSpPr>
      <dsp:spPr>
        <a:xfrm>
          <a:off x="3286" y="574672"/>
          <a:ext cx="3203971"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i="1" kern="1200">
              <a:solidFill>
                <a:schemeClr val="tx1"/>
              </a:solidFill>
              <a:latin typeface="Calibri"/>
              <a:cs typeface="Calibri"/>
            </a:rPr>
            <a:t>Persistent inequality and discrimination, limited shelter access, affordable and supportive housing; underfunded mental health, substance use and prevention services create overreliance on the shelter system. There is a need to engage mainstream systems such as General Assistance, Justice and Healthcare in equitable prevention, diversion and discharge planning</a:t>
          </a:r>
          <a:r>
            <a:rPr lang="en-US" sz="1700" i="1" kern="1200">
              <a:latin typeface="Calibri"/>
              <a:cs typeface="Calibri"/>
            </a:rPr>
            <a:t>.</a:t>
          </a:r>
          <a:endParaRPr lang="en-US" sz="1700" kern="1200"/>
        </a:p>
      </dsp:txBody>
      <dsp:txXfrm>
        <a:off x="3286" y="574672"/>
        <a:ext cx="3203971" cy="3826530"/>
      </dsp:txXfrm>
    </dsp:sp>
    <dsp:sp modelId="{27D74D1F-285A-4C52-BCA2-58F44C58AA4D}">
      <dsp:nvSpPr>
        <dsp:cNvPr id="0" name=""/>
        <dsp:cNvSpPr/>
      </dsp:nvSpPr>
      <dsp:spPr>
        <a:xfrm>
          <a:off x="3655814" y="85072"/>
          <a:ext cx="320397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entury Gothic"/>
            </a:rPr>
            <a:t>Leadership Team</a:t>
          </a:r>
          <a:endParaRPr lang="en-US" sz="1700" kern="1200"/>
        </a:p>
      </dsp:txBody>
      <dsp:txXfrm>
        <a:off x="3655814" y="85072"/>
        <a:ext cx="3203971" cy="489600"/>
      </dsp:txXfrm>
    </dsp:sp>
    <dsp:sp modelId="{43807C7B-3BFE-49DB-83D1-971BC2BDB1CC}">
      <dsp:nvSpPr>
        <dsp:cNvPr id="0" name=""/>
        <dsp:cNvSpPr/>
      </dsp:nvSpPr>
      <dsp:spPr>
        <a:xfrm>
          <a:off x="3655814" y="574672"/>
          <a:ext cx="3203971"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i="1" kern="1200"/>
            <a:t>Unequal access due to resources and capacity, lack of single point of entry causes overreliance on shelter system and a need for engagement of mainstream systems in prevention and diversion opportunities</a:t>
          </a:r>
          <a:r>
            <a:rPr lang="en-US" sz="1700" i="1" kern="1200">
              <a:latin typeface="Century Gothic"/>
            </a:rPr>
            <a:t>.</a:t>
          </a:r>
          <a:endParaRPr lang="en-US" sz="1700" kern="1200"/>
        </a:p>
      </dsp:txBody>
      <dsp:txXfrm>
        <a:off x="3655814" y="574672"/>
        <a:ext cx="3203971" cy="3826530"/>
      </dsp:txXfrm>
    </dsp:sp>
    <dsp:sp modelId="{9597F93D-4E75-4D6E-8428-E5B96231BEAE}">
      <dsp:nvSpPr>
        <dsp:cNvPr id="0" name=""/>
        <dsp:cNvSpPr/>
      </dsp:nvSpPr>
      <dsp:spPr>
        <a:xfrm>
          <a:off x="7308342" y="85072"/>
          <a:ext cx="3203971"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a:latin typeface="Century Gothic"/>
            </a:rPr>
            <a:t>People with Lived Expertise</a:t>
          </a:r>
          <a:endParaRPr lang="en-US" sz="1700" kern="1200"/>
        </a:p>
      </dsp:txBody>
      <dsp:txXfrm>
        <a:off x="7308342" y="85072"/>
        <a:ext cx="3203971" cy="489600"/>
      </dsp:txXfrm>
    </dsp:sp>
    <dsp:sp modelId="{25F40818-9F90-4850-850A-C36FDE350E8A}">
      <dsp:nvSpPr>
        <dsp:cNvPr id="0" name=""/>
        <dsp:cNvSpPr/>
      </dsp:nvSpPr>
      <dsp:spPr>
        <a:xfrm>
          <a:off x="7308342" y="574672"/>
          <a:ext cx="3203971" cy="382653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i="1" kern="1200"/>
            <a:t>Homelessness is not a choice, but rather the result of a system that has failed vulnerable people. People experiencing homelessness in Maine face discrimination in shelter, barriers to housing and necessary resources such as mental health, substance use and general assistance. Prevention resources are non-existent, and leaders do not understand the actual needs of people facing homelessness</a:t>
          </a:r>
          <a:r>
            <a:rPr lang="en-US" sz="1700" i="1" kern="1200">
              <a:latin typeface="Century Gothic"/>
            </a:rPr>
            <a:t>.</a:t>
          </a:r>
          <a:endParaRPr lang="en-US" sz="1700" kern="1200"/>
        </a:p>
      </dsp:txBody>
      <dsp:txXfrm>
        <a:off x="7308342" y="574672"/>
        <a:ext cx="3203971" cy="3826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B3798-181A-4D96-999A-FA47FCA757BF}">
      <dsp:nvSpPr>
        <dsp:cNvPr id="0" name=""/>
        <dsp:cNvSpPr/>
      </dsp:nvSpPr>
      <dsp:spPr>
        <a:xfrm>
          <a:off x="0" y="1806"/>
          <a:ext cx="10515600" cy="915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24DAD-775B-42C3-8312-5595B16B49D8}">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AB0D5-81E8-4EFA-8374-55087DCB66F2}">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These are not final numbers and will change</a:t>
          </a:r>
        </a:p>
      </dsp:txBody>
      <dsp:txXfrm>
        <a:off x="1057476" y="1806"/>
        <a:ext cx="9458123" cy="915564"/>
      </dsp:txXfrm>
    </dsp:sp>
    <dsp:sp modelId="{1F74136C-5E99-4F05-9CA7-6629A6EE08C3}">
      <dsp:nvSpPr>
        <dsp:cNvPr id="0" name=""/>
        <dsp:cNvSpPr/>
      </dsp:nvSpPr>
      <dsp:spPr>
        <a:xfrm>
          <a:off x="0" y="1146262"/>
          <a:ext cx="10515600" cy="915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AD5DD-64DA-49B3-BF81-1AEF8C367881}">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33780-A0C7-4D52-BD91-FDCF4970A4A9}">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We are testing our data sources, assumptions, results </a:t>
          </a:r>
        </a:p>
      </dsp:txBody>
      <dsp:txXfrm>
        <a:off x="1057476" y="1146262"/>
        <a:ext cx="9458123" cy="915564"/>
      </dsp:txXfrm>
    </dsp:sp>
    <dsp:sp modelId="{BE56FF3A-15CB-42DE-B710-45FC54DC4934}">
      <dsp:nvSpPr>
        <dsp:cNvPr id="0" name=""/>
        <dsp:cNvSpPr/>
      </dsp:nvSpPr>
      <dsp:spPr>
        <a:xfrm>
          <a:off x="0" y="2290717"/>
          <a:ext cx="10515600" cy="915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91129-D9F8-4965-861F-D91C133156B8}">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CF2594-FED9-4291-B46F-D587FCCA37F2}">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Need and costs is best estimate based on available data, can be refined over time</a:t>
          </a:r>
        </a:p>
      </dsp:txBody>
      <dsp:txXfrm>
        <a:off x="1057476" y="2290717"/>
        <a:ext cx="9458123" cy="915564"/>
      </dsp:txXfrm>
    </dsp:sp>
    <dsp:sp modelId="{E22B7786-9F21-46EF-9A37-BED1910D3E52}">
      <dsp:nvSpPr>
        <dsp:cNvPr id="0" name=""/>
        <dsp:cNvSpPr/>
      </dsp:nvSpPr>
      <dsp:spPr>
        <a:xfrm>
          <a:off x="0" y="3435173"/>
          <a:ext cx="10515600" cy="9155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C33F0-CE5C-4B07-8BAF-8EB5752F354C}">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873EE7-35A4-48F3-9AF6-BEB871489AB1}">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a:t>Do not quote numbers until they are final and in the final report</a:t>
          </a:r>
        </a:p>
      </dsp:txBody>
      <dsp:txXfrm>
        <a:off x="1057476" y="3435173"/>
        <a:ext cx="9458123" cy="915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64510-804E-41E4-A72F-A6967E22AF81}">
      <dsp:nvSpPr>
        <dsp:cNvPr id="0" name=""/>
        <dsp:cNvSpPr/>
      </dsp:nvSpPr>
      <dsp:spPr>
        <a:xfrm>
          <a:off x="825445" y="2150551"/>
          <a:ext cx="1537353" cy="102541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Problem solving support and flexible financial assistance to avoid entry into the into homeless system</a:t>
          </a:r>
        </a:p>
      </dsp:txBody>
      <dsp:txXfrm>
        <a:off x="1071421" y="2150551"/>
        <a:ext cx="1291376" cy="1025414"/>
      </dsp:txXfrm>
    </dsp:sp>
    <dsp:sp modelId="{88565445-C9F3-4AD1-AF83-09B607889CF1}">
      <dsp:nvSpPr>
        <dsp:cNvPr id="0" name=""/>
        <dsp:cNvSpPr/>
      </dsp:nvSpPr>
      <dsp:spPr>
        <a:xfrm>
          <a:off x="5523" y="1740590"/>
          <a:ext cx="1024902" cy="102490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t>Diversion</a:t>
          </a:r>
        </a:p>
      </dsp:txBody>
      <dsp:txXfrm>
        <a:off x="155616" y="1890683"/>
        <a:ext cx="724716" cy="724716"/>
      </dsp:txXfrm>
    </dsp:sp>
    <dsp:sp modelId="{4A2040B0-CE4B-437D-A253-59ACAC72C944}">
      <dsp:nvSpPr>
        <dsp:cNvPr id="0" name=""/>
        <dsp:cNvSpPr/>
      </dsp:nvSpPr>
      <dsp:spPr>
        <a:xfrm>
          <a:off x="3387700" y="2150551"/>
          <a:ext cx="1537353" cy="102541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People who find housing on their own without services or supports</a:t>
          </a:r>
        </a:p>
      </dsp:txBody>
      <dsp:txXfrm>
        <a:off x="3633676" y="2150551"/>
        <a:ext cx="1291376" cy="1025414"/>
      </dsp:txXfrm>
    </dsp:sp>
    <dsp:sp modelId="{8BFBCD50-534A-455C-ACB1-F866923520FD}">
      <dsp:nvSpPr>
        <dsp:cNvPr id="0" name=""/>
        <dsp:cNvSpPr/>
      </dsp:nvSpPr>
      <dsp:spPr>
        <a:xfrm>
          <a:off x="2567778" y="1740590"/>
          <a:ext cx="1024902" cy="102490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t>Self Resolution</a:t>
          </a:r>
        </a:p>
      </dsp:txBody>
      <dsp:txXfrm>
        <a:off x="2717871" y="1890683"/>
        <a:ext cx="724716" cy="724716"/>
      </dsp:txXfrm>
    </dsp:sp>
    <dsp:sp modelId="{1C6DC468-4E47-4CBA-BEF2-C3C17D2A4735}">
      <dsp:nvSpPr>
        <dsp:cNvPr id="0" name=""/>
        <dsp:cNvSpPr/>
      </dsp:nvSpPr>
      <dsp:spPr>
        <a:xfrm>
          <a:off x="5949955" y="2150551"/>
          <a:ext cx="1537353" cy="102541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Shorter term rental assistance with services for average of </a:t>
          </a:r>
          <a:br>
            <a:rPr lang="en-US" sz="1000" kern="1200"/>
          </a:br>
          <a:r>
            <a:rPr lang="en-US" sz="1000" kern="1200"/>
            <a:t>1 year</a:t>
          </a:r>
        </a:p>
      </dsp:txBody>
      <dsp:txXfrm>
        <a:off x="6195931" y="2150551"/>
        <a:ext cx="1291376" cy="1025414"/>
      </dsp:txXfrm>
    </dsp:sp>
    <dsp:sp modelId="{6B62226A-06B0-434E-8AEB-825FCCF46168}">
      <dsp:nvSpPr>
        <dsp:cNvPr id="0" name=""/>
        <dsp:cNvSpPr/>
      </dsp:nvSpPr>
      <dsp:spPr>
        <a:xfrm>
          <a:off x="5130033" y="1740590"/>
          <a:ext cx="1024902" cy="102490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t>Rapid Rehousing</a:t>
          </a:r>
        </a:p>
      </dsp:txBody>
      <dsp:txXfrm>
        <a:off x="5280126" y="1890683"/>
        <a:ext cx="724716" cy="724716"/>
      </dsp:txXfrm>
    </dsp:sp>
    <dsp:sp modelId="{E8885E56-2B34-47AA-88CC-BA1EF3B36620}">
      <dsp:nvSpPr>
        <dsp:cNvPr id="0" name=""/>
        <dsp:cNvSpPr/>
      </dsp:nvSpPr>
      <dsp:spPr>
        <a:xfrm>
          <a:off x="8512210" y="2150551"/>
          <a:ext cx="1537353" cy="102541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1120" rIns="71120" bIns="71120" numCol="1" spcCol="1270" anchor="ctr" anchorCtr="0">
          <a:noAutofit/>
        </a:bodyPr>
        <a:lstStyle/>
        <a:p>
          <a:pPr marL="0" lvl="0" indent="0" algn="l" defTabSz="444500">
            <a:lnSpc>
              <a:spcPct val="90000"/>
            </a:lnSpc>
            <a:spcBef>
              <a:spcPct val="0"/>
            </a:spcBef>
            <a:spcAft>
              <a:spcPct val="35000"/>
            </a:spcAft>
            <a:buNone/>
          </a:pPr>
          <a:r>
            <a:rPr lang="en-US" sz="1000" kern="1200"/>
            <a:t>Long term rental subsidy and intensive services to support housing stability and community integration</a:t>
          </a:r>
        </a:p>
      </dsp:txBody>
      <dsp:txXfrm>
        <a:off x="8758186" y="2150551"/>
        <a:ext cx="1291376" cy="1025414"/>
      </dsp:txXfrm>
    </dsp:sp>
    <dsp:sp modelId="{913C0018-EDF4-448D-80B1-3F2B640257A1}">
      <dsp:nvSpPr>
        <dsp:cNvPr id="0" name=""/>
        <dsp:cNvSpPr/>
      </dsp:nvSpPr>
      <dsp:spPr>
        <a:xfrm>
          <a:off x="7692288" y="1740590"/>
          <a:ext cx="1024902" cy="1024902"/>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t>Supportive Housing</a:t>
          </a:r>
        </a:p>
      </dsp:txBody>
      <dsp:txXfrm>
        <a:off x="7842381" y="1890683"/>
        <a:ext cx="724716" cy="72471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B6DDD-D434-437F-B43C-B6977955B3BA}"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AD1A3-2A29-417B-83FB-523303760556}" type="slidenum">
              <a:rPr lang="en-US" smtClean="0"/>
              <a:t>‹#›</a:t>
            </a:fld>
            <a:endParaRPr lang="en-US"/>
          </a:p>
        </p:txBody>
      </p:sp>
    </p:spTree>
    <p:extLst>
      <p:ext uri="{BB962C8B-B14F-4D97-AF65-F5344CB8AC3E}">
        <p14:creationId xmlns:p14="http://schemas.microsoft.com/office/powerpoint/2010/main" val="329059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HUD Priority Goal for FY19-20: Reduce the average length of homelessness in communities by an average of three days from FY18 to the end of FY20</a:t>
            </a:r>
          </a:p>
          <a:p>
            <a:endParaRPr lang="en-US"/>
          </a:p>
          <a:p>
            <a:r>
              <a:rPr lang="en-US"/>
              <a:t>KEY PERFORMANCE MEASURES AS INDICATED BY HUD</a:t>
            </a:r>
          </a:p>
          <a:p>
            <a:endParaRPr lang="en-US"/>
          </a:p>
          <a:p>
            <a:r>
              <a:rPr lang="en-US"/>
              <a:t>Th</a:t>
            </a:r>
            <a:r>
              <a:rPr lang="en-US" baseline="0"/>
              <a:t>e national average length of homelessness is 142 days. The </a:t>
            </a:r>
            <a:r>
              <a:rPr lang="en-US"/>
              <a:t>Northeast has the longest average time homeless in</a:t>
            </a:r>
            <a:r>
              <a:rPr lang="en-US" baseline="0"/>
              <a:t> </a:t>
            </a:r>
            <a:r>
              <a:rPr lang="en-US"/>
              <a:t>emergency shelters</a:t>
            </a:r>
            <a:r>
              <a:rPr lang="en-US" baseline="0"/>
              <a:t> </a:t>
            </a:r>
            <a:r>
              <a:rPr lang="en-US"/>
              <a:t>at 198 days.(Source: 2018 AHAR report Exhibit F3)</a:t>
            </a:r>
            <a:r>
              <a:rPr lang="en-US" baseline="0"/>
              <a:t> </a:t>
            </a:r>
            <a:r>
              <a:rPr lang="en-US"/>
              <a:t>https://www.huduser.gov/portal/sites/default/files/pdf/2018-AHAR-Part-2.pdf</a:t>
            </a:r>
          </a:p>
          <a:p>
            <a:endParaRPr lang="en-US"/>
          </a:p>
          <a:p>
            <a:r>
              <a:rPr lang="en-US"/>
              <a:t>Among all </a:t>
            </a:r>
            <a:r>
              <a:rPr lang="en-US" err="1"/>
              <a:t>CoCs</a:t>
            </a:r>
            <a:r>
              <a:rPr lang="en-US"/>
              <a:t> in the country, the average length of stay in</a:t>
            </a:r>
            <a:r>
              <a:rPr lang="en-US" baseline="0"/>
              <a:t> emergency shelter is 127 days. In rural areas it is 60 days, in Suburban areas its 101. </a:t>
            </a:r>
            <a:endParaRPr lang="en-US"/>
          </a:p>
          <a:p>
            <a:endParaRPr lang="en-US"/>
          </a:p>
          <a:p>
            <a:endParaRPr lang="en-US"/>
          </a:p>
          <a:p>
            <a:r>
              <a:rPr lang="en-US"/>
              <a:t>Measure 1: Length of Time Persons Remain Homeless</a:t>
            </a:r>
          </a:p>
          <a:p>
            <a:endParaRPr lang="en-US"/>
          </a:p>
          <a:p>
            <a:r>
              <a:rPr lang="en-US"/>
              <a:t>▪ Population-level </a:t>
            </a:r>
            <a:r>
              <a:rPr lang="en-US" err="1"/>
              <a:t>analysis:The</a:t>
            </a:r>
            <a:r>
              <a:rPr lang="en-US"/>
              <a:t> AHAR reports the average number of persons served by a bed in a year, as well as cumulative number of days (reported in ranges) that individuals and families stay in ES and TH within each fiscal year. </a:t>
            </a:r>
            <a:r>
              <a:rPr lang="en-US" err="1"/>
              <a:t>CoCs</a:t>
            </a:r>
            <a:r>
              <a:rPr lang="en-US"/>
              <a:t> should use this information to explore various drivers of longer stays in homelessness. For example, families may have very long ES and TH stays relative to individuals. Discussions with providers serving families may reveal that procedures for accessing permanent housing reward long shelter stays (e.g., graduation from a service project), which discourages families from exiting on their own or accepting RRH assistance.</a:t>
            </a:r>
          </a:p>
          <a:p>
            <a:endParaRPr lang="en-US"/>
          </a:p>
          <a:p>
            <a:r>
              <a:rPr lang="en-US"/>
              <a:t>▪Project-level analysis: </a:t>
            </a:r>
            <a:r>
              <a:rPr lang="en-US" err="1"/>
              <a:t>CoCs</a:t>
            </a:r>
            <a:r>
              <a:rPr lang="en-US"/>
              <a:t> can use the APR and CAPER results to compare projects of the same type to determine which have longer lengths of stay. </a:t>
            </a:r>
            <a:r>
              <a:rPr lang="en-US" err="1"/>
              <a:t>CoCs</a:t>
            </a:r>
            <a:r>
              <a:rPr lang="en-US"/>
              <a:t> can then explore why clients are remaining in these projects instead of accessing permanent housing assistance. Is it because of providers’ policies and procedures? System bottlenecks? Or other factors that can be addressed? </a:t>
            </a:r>
          </a:p>
          <a:p>
            <a:endParaRPr lang="en-US"/>
          </a:p>
          <a:p>
            <a:r>
              <a:rPr lang="en-US"/>
              <a:t>▪ Patterns in populations: </a:t>
            </a:r>
            <a:r>
              <a:rPr lang="en-US" err="1"/>
              <a:t>CoCs</a:t>
            </a:r>
            <a:r>
              <a:rPr lang="en-US"/>
              <a:t> can analyze PIT count data and other local reporting such as master lists to begin to understand the experiences of those who are chronically homeless. </a:t>
            </a:r>
            <a:r>
              <a:rPr lang="en-US" err="1"/>
              <a:t>CoCs</a:t>
            </a:r>
            <a:r>
              <a:rPr lang="en-US"/>
              <a:t> may also consider additional ad hoc reporting using HMIS data to look at the cluster of long- and short-stayers in the system: What are the characteristics of people in each group, and what types of services are they using? Which providers are they working with? Can the community better target permanent housing interventions to long-stayers and diversion strategies to short-stayers?</a:t>
            </a:r>
          </a:p>
        </p:txBody>
      </p:sp>
      <p:sp>
        <p:nvSpPr>
          <p:cNvPr id="4" name="Slide Number Placeholder 3"/>
          <p:cNvSpPr>
            <a:spLocks noGrp="1"/>
          </p:cNvSpPr>
          <p:nvPr>
            <p:ph type="sldNum" sz="quarter" idx="10"/>
          </p:nvPr>
        </p:nvSpPr>
        <p:spPr/>
        <p:txBody>
          <a:bodyPr/>
          <a:lstStyle/>
          <a:p>
            <a:fld id="{C14AD1A3-2A29-417B-83FB-523303760556}" type="slidenum">
              <a:rPr lang="en-US" smtClean="0"/>
              <a:t>9</a:t>
            </a:fld>
            <a:endParaRPr lang="en-US"/>
          </a:p>
        </p:txBody>
      </p:sp>
    </p:spTree>
    <p:extLst>
      <p:ext uri="{BB962C8B-B14F-4D97-AF65-F5344CB8AC3E}">
        <p14:creationId xmlns:p14="http://schemas.microsoft.com/office/powerpoint/2010/main" val="118634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key system performance measure is the percentage of people who exit emergency shelter, safe havens, or transitional housing to permanent housing -- rather than temporary or unknown destinations. Permanent housing placements can include permanent supportive housing, rapid re-housing, subsidized housing, and other permanent situations.</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EXHIBIT F.6: Average Percent of People with Successful Exits to Permanent Destinations by Geographic Region. NORTHEAST = 46% NATIONAL = 42%</a:t>
            </a:r>
          </a:p>
          <a:p>
            <a:endParaRPr lang="en-US"/>
          </a:p>
        </p:txBody>
      </p:sp>
      <p:sp>
        <p:nvSpPr>
          <p:cNvPr id="4" name="Slide Number Placeholder 3"/>
          <p:cNvSpPr>
            <a:spLocks noGrp="1"/>
          </p:cNvSpPr>
          <p:nvPr>
            <p:ph type="sldNum" sz="quarter" idx="10"/>
          </p:nvPr>
        </p:nvSpPr>
        <p:spPr/>
        <p:txBody>
          <a:bodyPr/>
          <a:lstStyle/>
          <a:p>
            <a:fld id="{C14AD1A3-2A29-417B-83FB-523303760556}" type="slidenum">
              <a:rPr lang="en-US" smtClean="0"/>
              <a:t>10</a:t>
            </a:fld>
            <a:endParaRPr lang="en-US"/>
          </a:p>
        </p:txBody>
      </p:sp>
    </p:spTree>
    <p:extLst>
      <p:ext uri="{BB962C8B-B14F-4D97-AF65-F5344CB8AC3E}">
        <p14:creationId xmlns:p14="http://schemas.microsoft.com/office/powerpoint/2010/main" val="407207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75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0193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60884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19102512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95051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97077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476706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28556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645164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86830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3624126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293356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283837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85499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8097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4945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583301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9105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1740156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1853073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3642945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959755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74787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138414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404768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920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142693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410451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7851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2295121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1895941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383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2532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7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800587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244082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1636829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099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9138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180590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3098329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8008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496562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0749860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251763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5432772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215444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9567695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1446147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36496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3841681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518263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528060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716077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412553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77793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17427128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334398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189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6763306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859244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20484766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110246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272184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6829447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9677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230" y="506205"/>
            <a:ext cx="7121455" cy="566531"/>
          </a:xfrm>
        </p:spPr>
        <p:txBody>
          <a:bodyPr anchor="b"/>
          <a:lstStyle>
            <a:lvl1pPr>
              <a:defRPr sz="3200" b="1" i="0" baseline="0"/>
            </a:lvl1pPr>
          </a:lstStyle>
          <a:p>
            <a:r>
              <a:rPr lang="en-US"/>
              <a:t>IMAGE AND TEXT</a:t>
            </a:r>
          </a:p>
        </p:txBody>
      </p:sp>
      <p:sp>
        <p:nvSpPr>
          <p:cNvPr id="3" name="Picture Placeholder 2"/>
          <p:cNvSpPr>
            <a:spLocks noGrp="1"/>
          </p:cNvSpPr>
          <p:nvPr>
            <p:ph type="pic" idx="1"/>
          </p:nvPr>
        </p:nvSpPr>
        <p:spPr>
          <a:xfrm>
            <a:off x="0" y="1552437"/>
            <a:ext cx="6172200" cy="38445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10"/>
          <p:cNvSpPr>
            <a:spLocks noGrp="1"/>
          </p:cNvSpPr>
          <p:nvPr>
            <p:ph type="body" sz="quarter" idx="19" hasCustomPrompt="1"/>
          </p:nvPr>
        </p:nvSpPr>
        <p:spPr>
          <a:xfrm>
            <a:off x="6503893" y="1552437"/>
            <a:ext cx="5212978" cy="1432810"/>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
                <a:schemeClr val="accent6"/>
              </a:buClr>
              <a:buSzPct val="110000"/>
              <a:buFont typeface="Calibri" panose="020F0502020204030204" pitchFamily="34" charset="0"/>
              <a:buChar char="●"/>
              <a:tabLst/>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3746338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05500" y="395836"/>
            <a:ext cx="7121455" cy="566531"/>
          </a:xfrm>
        </p:spPr>
        <p:txBody>
          <a:bodyPr anchor="b"/>
          <a:lstStyle>
            <a:lvl1pPr algn="r">
              <a:defRPr sz="3200" b="1" i="0" baseline="0"/>
            </a:lvl1pPr>
          </a:lstStyle>
          <a:p>
            <a:r>
              <a:rPr lang="en-US"/>
              <a:t>IMAGE AND TEXT</a:t>
            </a:r>
          </a:p>
        </p:txBody>
      </p:sp>
      <p:sp>
        <p:nvSpPr>
          <p:cNvPr id="3" name="Picture Placeholder 2"/>
          <p:cNvSpPr>
            <a:spLocks noGrp="1"/>
          </p:cNvSpPr>
          <p:nvPr>
            <p:ph type="pic" idx="1"/>
          </p:nvPr>
        </p:nvSpPr>
        <p:spPr>
          <a:xfrm>
            <a:off x="0" y="1552437"/>
            <a:ext cx="12192000" cy="32406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Placeholder 6"/>
          <p:cNvSpPr>
            <a:spLocks noGrp="1"/>
          </p:cNvSpPr>
          <p:nvPr>
            <p:ph type="body" sz="quarter" idx="10" hasCustomPrompt="1"/>
          </p:nvPr>
        </p:nvSpPr>
        <p:spPr>
          <a:xfrm>
            <a:off x="5123413" y="994190"/>
            <a:ext cx="6778625" cy="527119"/>
          </a:xfrm>
          <a:prstGeom prst="rect">
            <a:avLst/>
          </a:prstGeom>
        </p:spPr>
        <p:txBody>
          <a:bodyPr/>
          <a:lstStyle>
            <a:lvl1pPr marL="0" indent="0" algn="r">
              <a:buNone/>
              <a:defRPr sz="2400" baseline="0"/>
            </a:lvl1pPr>
          </a:lstStyle>
          <a:p>
            <a:pPr lvl="0"/>
            <a:r>
              <a:rPr lang="en-US"/>
              <a:t>Text here</a:t>
            </a:r>
          </a:p>
        </p:txBody>
      </p:sp>
      <p:sp>
        <p:nvSpPr>
          <p:cNvPr id="9" name="Text Placeholder 6"/>
          <p:cNvSpPr>
            <a:spLocks noGrp="1"/>
          </p:cNvSpPr>
          <p:nvPr>
            <p:ph type="body" sz="quarter" idx="11" hasCustomPrompt="1"/>
          </p:nvPr>
        </p:nvSpPr>
        <p:spPr>
          <a:xfrm>
            <a:off x="5123412" y="5047587"/>
            <a:ext cx="6778625" cy="527119"/>
          </a:xfrm>
          <a:prstGeom prst="rect">
            <a:avLst/>
          </a:prstGeom>
        </p:spPr>
        <p:txBody>
          <a:bodyPr/>
          <a:lstStyle>
            <a:lvl1pPr marL="0" indent="0" algn="r">
              <a:buNone/>
              <a:defRPr sz="2400" baseline="0"/>
            </a:lvl1pPr>
          </a:lstStyle>
          <a:p>
            <a:pPr lvl="0"/>
            <a:r>
              <a:rPr lang="en-US"/>
              <a:t>Text here</a:t>
            </a:r>
          </a:p>
        </p:txBody>
      </p:sp>
    </p:spTree>
    <p:extLst>
      <p:ext uri="{BB962C8B-B14F-4D97-AF65-F5344CB8AC3E}">
        <p14:creationId xmlns:p14="http://schemas.microsoft.com/office/powerpoint/2010/main" val="4120552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30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6914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12192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3398" y="0"/>
            <a:ext cx="12192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47484" y="1091868"/>
            <a:ext cx="11113369" cy="1193800"/>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35970" y="2260587"/>
            <a:ext cx="8130845" cy="656469"/>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3"/>
          </p:nvPr>
        </p:nvSpPr>
        <p:spPr>
          <a:xfrm>
            <a:off x="235970" y="6294436"/>
            <a:ext cx="845979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5379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Content Placeholder 3"/>
          <p:cNvSpPr>
            <a:spLocks noGrp="1"/>
          </p:cNvSpPr>
          <p:nvPr>
            <p:ph sz="half" idx="10"/>
          </p:nvPr>
        </p:nvSpPr>
        <p:spPr>
          <a:xfrm>
            <a:off x="838200" y="1690687"/>
            <a:ext cx="10515600"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1941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8875" y="-5233"/>
            <a:ext cx="12192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2235" y="0"/>
            <a:ext cx="2209800" cy="2209800"/>
          </a:xfrm>
          <a:prstGeom prst="rect">
            <a:avLst/>
          </a:prstGeom>
        </p:spPr>
      </p:pic>
      <p:sp>
        <p:nvSpPr>
          <p:cNvPr id="9" name="Content Placeholder 8"/>
          <p:cNvSpPr>
            <a:spLocks noGrp="1"/>
          </p:cNvSpPr>
          <p:nvPr>
            <p:ph sz="quarter" idx="11" hasCustomPrompt="1"/>
          </p:nvPr>
        </p:nvSpPr>
        <p:spPr>
          <a:xfrm>
            <a:off x="266207" y="2578645"/>
            <a:ext cx="10556875" cy="1079500"/>
          </a:xfrm>
          <a:prstGeom prst="rect">
            <a:avLst/>
          </a:prstGeom>
        </p:spPr>
        <p:txBody>
          <a:bodyPr/>
          <a:lstStyle>
            <a:lvl1pPr marL="0" indent="0">
              <a:buNone/>
              <a:defRPr sz="4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266207" y="4046252"/>
            <a:ext cx="11080750"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22100223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Content Placeholder 3"/>
          <p:cNvSpPr>
            <a:spLocks noGrp="1"/>
          </p:cNvSpPr>
          <p:nvPr>
            <p:ph sz="half" idx="10"/>
          </p:nvPr>
        </p:nvSpPr>
        <p:spPr>
          <a:xfrm>
            <a:off x="838200"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6196013" y="1690687"/>
            <a:ext cx="5157787" cy="4486275"/>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3154166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0"/>
          </p:nvPr>
        </p:nvSpPr>
        <p:spPr>
          <a:xfrm>
            <a:off x="6197601" y="2505075"/>
            <a:ext cx="5157787" cy="3684588"/>
          </a:xfrm>
          <a:prstGeom prst="rect">
            <a:avLst/>
          </a:prstGeom>
        </p:spPr>
        <p:txBody>
          <a:bodyPr/>
          <a:lstStyle>
            <a:lvl1pPr marL="228600" indent="-228600">
              <a:buClr>
                <a:schemeClr val="accent1"/>
              </a:buClr>
              <a:buFont typeface="Calibri" panose="020F0502020204030204" pitchFamily="34" charset="0"/>
              <a:buChar char="●"/>
              <a:defRPr/>
            </a:lvl1pPr>
            <a:lvl2pPr marL="685800" indent="-228600">
              <a:buClr>
                <a:schemeClr val="accent1"/>
              </a:buClr>
              <a:buFont typeface="Calibri" panose="020F0502020204030204" pitchFamily="34" charset="0"/>
              <a:buChar char="●"/>
              <a:defRPr/>
            </a:lvl2pPr>
            <a:lvl3pPr marL="1143000" indent="-228600">
              <a:buClr>
                <a:schemeClr val="accent1"/>
              </a:buClr>
              <a:buFont typeface="Calibri" panose="020F0502020204030204" pitchFamily="34" charset="0"/>
              <a:buChar char="●"/>
              <a:defRPr/>
            </a:lvl3pPr>
            <a:lvl4pPr marL="1600200" indent="-228600">
              <a:buClr>
                <a:schemeClr val="accent1"/>
              </a:buClr>
              <a:buFont typeface="Calibri" panose="020F0502020204030204" pitchFamily="34" charset="0"/>
              <a:buChar char="●"/>
              <a:defRPr/>
            </a:lvl4pPr>
            <a:lvl5pPr marL="2057400" indent="-22860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636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9104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22228164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2031755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63249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0" y="0"/>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253096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277345" y="178921"/>
            <a:ext cx="3389313" cy="654798"/>
          </a:xfrm>
          <a:prstGeom prst="rect">
            <a:avLst/>
          </a:prstGeom>
        </p:spPr>
        <p:txBody>
          <a:bodyPr/>
          <a:lstStyle>
            <a:lvl1pPr marL="0" indent="0">
              <a:buNone/>
              <a:defRPr sz="4000" b="1">
                <a:latin typeface="+mj-lt"/>
              </a:defRPr>
            </a:lvl1pPr>
          </a:lstStyle>
          <a:p>
            <a:pPr lvl="0"/>
            <a:r>
              <a:rPr lang="en-US"/>
              <a:t>AGENDA</a:t>
            </a:r>
          </a:p>
        </p:txBody>
      </p:sp>
    </p:spTree>
    <p:extLst>
      <p:ext uri="{BB962C8B-B14F-4D97-AF65-F5344CB8AC3E}">
        <p14:creationId xmlns:p14="http://schemas.microsoft.com/office/powerpoint/2010/main" val="407260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89294"/>
            <a:ext cx="12192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756101"/>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12192000"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37078311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2"/>
          <p:cNvSpPr/>
          <p:nvPr userDrawn="1"/>
        </p:nvSpPr>
        <p:spPr>
          <a:xfrm>
            <a:off x="152400" y="152400"/>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52400" y="3918838"/>
            <a:ext cx="12192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8820" y="6401437"/>
            <a:ext cx="1060260" cy="459934"/>
          </a:xfrm>
          <a:prstGeom prst="rect">
            <a:avLst/>
          </a:prstGeom>
        </p:spPr>
      </p:pic>
      <p:sp>
        <p:nvSpPr>
          <p:cNvPr id="9" name="Footer Placeholder 4"/>
          <p:cNvSpPr txBox="1">
            <a:spLocks/>
          </p:cNvSpPr>
          <p:nvPr userDrawn="1"/>
        </p:nvSpPr>
        <p:spPr>
          <a:xfrm>
            <a:off x="712839" y="6508750"/>
            <a:ext cx="866221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990600" y="1634352"/>
            <a:ext cx="105156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66610"/>
            <a:ext cx="12191999" cy="571546"/>
          </a:xfrm>
          <a:prstGeom prst="rect">
            <a:avLst/>
          </a:prstGeom>
        </p:spPr>
        <p:txBody>
          <a:bodyPr/>
          <a:lstStyle>
            <a:lvl1pPr marL="0" indent="0" algn="ctr">
              <a:buNone/>
              <a:defRPr sz="36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103812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372034" y="2760477"/>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759824" y="2760386"/>
            <a:ext cx="2442883"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967317" y="305378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8364070" y="3035858"/>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967317" y="2710422"/>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8364070" y="2698561"/>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4845902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triped Right Arrow 3"/>
          <p:cNvSpPr/>
          <p:nvPr userDrawn="1"/>
        </p:nvSpPr>
        <p:spPr>
          <a:xfrm>
            <a:off x="342900" y="3048000"/>
            <a:ext cx="11705663"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820271"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820271"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319591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319591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5661213"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5661213"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8126508" y="2761920"/>
            <a:ext cx="2250142" cy="1950591"/>
          </a:xfrm>
          <a:prstGeom prst="rect">
            <a:avLst/>
          </a:prstGeom>
          <a:solidFill>
            <a:srgbClr val="F2F2F2"/>
          </a:solidFill>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8126508" y="2418554"/>
            <a:ext cx="2250142"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9206379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201706" y="71352"/>
            <a:ext cx="105156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1940857" y="1550691"/>
            <a:ext cx="2442883"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5912225" y="1571249"/>
            <a:ext cx="2442883"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2003610" y="4019037"/>
            <a:ext cx="2442883"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5974978" y="4039595"/>
            <a:ext cx="2442883"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5121090" y="1571249"/>
            <a:ext cx="21289"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2082051" y="3905342"/>
            <a:ext cx="6353740"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82027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820271"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8915401" y="2418554"/>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9005047" y="474388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5080009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964610" y="2026504"/>
            <a:ext cx="2250142"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3307975" y="2026504"/>
            <a:ext cx="223928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5674593" y="2024934"/>
            <a:ext cx="2098302"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7911569" y="2026504"/>
            <a:ext cx="2332505"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964610" y="3396701"/>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3297115"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5661428" y="3433402"/>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7969368" y="3446661"/>
            <a:ext cx="878541" cy="393886"/>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964610" y="3889747"/>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3297115" y="389849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5661428" y="3883676"/>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7993933" y="3867863"/>
            <a:ext cx="2250142" cy="1819275"/>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30525281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Picture Placeholder 16"/>
          <p:cNvSpPr>
            <a:spLocks noGrp="1"/>
          </p:cNvSpPr>
          <p:nvPr>
            <p:ph type="pic" sz="quarter" idx="11"/>
          </p:nvPr>
        </p:nvSpPr>
        <p:spPr>
          <a:xfrm>
            <a:off x="0" y="1976037"/>
            <a:ext cx="4885764"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5209054" y="2030577"/>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5209054" y="2674308"/>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5209054" y="3311375"/>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5209054" y="3984383"/>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5209054" y="4664460"/>
            <a:ext cx="5375275" cy="560223"/>
          </a:xfrm>
          <a:prstGeom prst="rect">
            <a:avLst/>
          </a:prstGeom>
        </p:spPr>
        <p:txBody>
          <a:bodyPr/>
          <a:lstStyle>
            <a:lvl1pPr marL="228600" indent="-22860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7140482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7" name="Picture Placeholder 16"/>
          <p:cNvSpPr>
            <a:spLocks noGrp="1"/>
          </p:cNvSpPr>
          <p:nvPr>
            <p:ph type="pic" sz="quarter" idx="11"/>
          </p:nvPr>
        </p:nvSpPr>
        <p:spPr>
          <a:xfrm>
            <a:off x="838200" y="1792188"/>
            <a:ext cx="2442883"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6233592" y="4136633"/>
            <a:ext cx="2442883"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838200" y="4099601"/>
            <a:ext cx="2442883"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6229110" y="1770423"/>
            <a:ext cx="2442883"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3396063" y="1772416"/>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3396062" y="2265462"/>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8792816" y="1767254"/>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8792815" y="2260300"/>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3396063" y="410868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3396062" y="460173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8792816" y="4147277"/>
            <a:ext cx="878541" cy="359089"/>
          </a:xfrm>
          <a:prstGeom prst="rect">
            <a:avLst/>
          </a:prstGeom>
        </p:spPr>
        <p:txBody>
          <a:bodyPr/>
          <a:lstStyle>
            <a:lvl1pPr marL="0" indent="0">
              <a:buNone/>
              <a:defRPr sz="20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8792815" y="4640323"/>
            <a:ext cx="2628219" cy="1696839"/>
          </a:xfrm>
          <a:prstGeom prst="rect">
            <a:avLst/>
          </a:prstGeom>
        </p:spPr>
        <p:txBody>
          <a:bodyPr/>
          <a:lstStyle>
            <a:lvl1pPr marL="0" indent="0">
              <a:buNone/>
              <a:defRPr sz="20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011853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6418810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8530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7912" y="134952"/>
            <a:ext cx="5649430"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Oval 6"/>
          <p:cNvSpPr/>
          <p:nvPr userDrawn="1"/>
        </p:nvSpPr>
        <p:spPr>
          <a:xfrm>
            <a:off x="1661652" y="2378479"/>
            <a:ext cx="1543665"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985070" y="1156882"/>
            <a:ext cx="1059511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2400" b="0" i="0" u="none" strike="noStrike" kern="1200" cap="none" spc="-20"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6587360" y="2399072"/>
            <a:ext cx="1573414"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4122350" y="2378479"/>
            <a:ext cx="1547978"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8967019" y="2398143"/>
            <a:ext cx="1633329"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889754" y="4203636"/>
            <a:ext cx="323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335476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LENDING</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5819774" y="4203636"/>
            <a:ext cx="323259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8363441" y="4203636"/>
            <a:ext cx="323259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914400" rtl="0" eaLnBrk="1" fontAlgn="auto" latinLnBrk="0" hangingPunct="1">
              <a:lnSpc>
                <a:spcPct val="100000"/>
              </a:lnSpc>
              <a:spcBef>
                <a:spcPts val="0"/>
              </a:spcBef>
              <a:spcAft>
                <a:spcPts val="0"/>
              </a:spcAft>
              <a:buClr>
                <a:srgbClr val="6BBADD"/>
              </a:buClr>
              <a:buSzTx/>
              <a:buFontTx/>
              <a:buNone/>
              <a:tabLst/>
              <a:defRPr/>
            </a:pPr>
            <a:r>
              <a:rPr kumimoji="0" lang="en-US" sz="24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2400" b="1" i="0" u="none" strike="noStrike" kern="1200" cap="none" spc="-20"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3884" y="2486157"/>
            <a:ext cx="12192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3477" y="2463427"/>
            <a:ext cx="12192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56473" y="2453595"/>
            <a:ext cx="12192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93162" y="2515178"/>
            <a:ext cx="1219200" cy="1219200"/>
          </a:xfrm>
          <a:prstGeom prst="rect">
            <a:avLst/>
          </a:prstGeom>
        </p:spPr>
      </p:pic>
    </p:spTree>
    <p:extLst>
      <p:ext uri="{BB962C8B-B14F-4D97-AF65-F5344CB8AC3E}">
        <p14:creationId xmlns:p14="http://schemas.microsoft.com/office/powerpoint/2010/main" val="2363507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9" name="Picture Placeholder 8"/>
          <p:cNvSpPr>
            <a:spLocks noGrp="1"/>
          </p:cNvSpPr>
          <p:nvPr>
            <p:ph type="pic" sz="quarter" idx="10"/>
          </p:nvPr>
        </p:nvSpPr>
        <p:spPr>
          <a:xfrm>
            <a:off x="461047" y="2064269"/>
            <a:ext cx="3665537"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560439" y="5136110"/>
            <a:ext cx="8162925" cy="481012"/>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560439" y="4438151"/>
            <a:ext cx="8162925" cy="481012"/>
          </a:xfrm>
          <a:prstGeom prst="rect">
            <a:avLst/>
          </a:prstGeom>
        </p:spPr>
        <p:txBody>
          <a:bodyPr/>
          <a:lstStyle>
            <a:lvl1pPr marL="0" indent="0">
              <a:buNone/>
              <a:defRPr sz="3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1828377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6999" y="-1361250"/>
            <a:ext cx="8073353" cy="8073353"/>
          </a:xfrm>
          <a:prstGeom prst="rect">
            <a:avLst/>
          </a:prstGeom>
        </p:spPr>
      </p:pic>
    </p:spTree>
    <p:extLst>
      <p:ext uri="{BB962C8B-B14F-4D97-AF65-F5344CB8AC3E}">
        <p14:creationId xmlns:p14="http://schemas.microsoft.com/office/powerpoint/2010/main" val="22335683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930" y="-1361250"/>
            <a:ext cx="8073353" cy="8073353"/>
          </a:xfrm>
          <a:prstGeom prst="rect">
            <a:avLst/>
          </a:prstGeom>
        </p:spPr>
      </p:pic>
    </p:spTree>
    <p:extLst>
      <p:ext uri="{BB962C8B-B14F-4D97-AF65-F5344CB8AC3E}">
        <p14:creationId xmlns:p14="http://schemas.microsoft.com/office/powerpoint/2010/main" val="30713628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6281" y="-1351878"/>
            <a:ext cx="8073353" cy="8073353"/>
          </a:xfrm>
          <a:prstGeom prst="rect">
            <a:avLst/>
          </a:prstGeom>
        </p:spPr>
      </p:pic>
    </p:spTree>
    <p:extLst>
      <p:ext uri="{BB962C8B-B14F-4D97-AF65-F5344CB8AC3E}">
        <p14:creationId xmlns:p14="http://schemas.microsoft.com/office/powerpoint/2010/main" val="4120311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668485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32503298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784721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987" y="1152103"/>
            <a:ext cx="3873909" cy="3873909"/>
          </a:xfrm>
          <a:prstGeom prst="rect">
            <a:avLst/>
          </a:prstGeom>
        </p:spPr>
      </p:pic>
    </p:spTree>
    <p:extLst>
      <p:ext uri="{BB962C8B-B14F-4D97-AF65-F5344CB8AC3E}">
        <p14:creationId xmlns:p14="http://schemas.microsoft.com/office/powerpoint/2010/main" val="1070553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5569817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24871711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12192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p:cNvSpPr txBox="1"/>
          <p:nvPr userDrawn="1"/>
        </p:nvSpPr>
        <p:spPr>
          <a:xfrm>
            <a:off x="461047" y="4393096"/>
            <a:ext cx="487626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560439" y="5176606"/>
            <a:ext cx="87507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2F2F2"/>
                </a:solidFill>
                <a:effectLst/>
                <a:uLnTx/>
                <a:uFillTx/>
                <a:latin typeface="Calibri"/>
                <a:ea typeface="+mn-ea"/>
                <a:cs typeface="+mn-cs"/>
              </a:rPr>
              <a:t>Visit </a:t>
            </a:r>
            <a:r>
              <a:rPr kumimoji="0" lang="en-US" sz="24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258" y="265472"/>
            <a:ext cx="5364031" cy="4897066"/>
          </a:xfrm>
          <a:prstGeom prst="rect">
            <a:avLst/>
          </a:prstGeom>
        </p:spPr>
      </p:pic>
    </p:spTree>
    <p:extLst>
      <p:ext uri="{BB962C8B-B14F-4D97-AF65-F5344CB8AC3E}">
        <p14:creationId xmlns:p14="http://schemas.microsoft.com/office/powerpoint/2010/main" val="12865757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image" Target="../media/image1.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image" Target="../media/image1.png"/><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heme" Target="../theme/theme3.xml"/><Relationship Id="rId8"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73830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82790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436788" y="6247297"/>
            <a:ext cx="917012" cy="464806"/>
          </a:xfrm>
          <a:prstGeom prst="rect">
            <a:avLst/>
          </a:prstGeom>
        </p:spPr>
      </p:pic>
      <p:sp>
        <p:nvSpPr>
          <p:cNvPr id="5"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8215193"/>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162" y="2501432"/>
            <a:ext cx="9081922" cy="1826504"/>
          </a:xfrm>
        </p:spPr>
        <p:txBody>
          <a:bodyPr/>
          <a:lstStyle/>
          <a:p>
            <a:pPr algn="ctr"/>
            <a:r>
              <a:rPr lang="en-US" sz="4000" i="1">
                <a:latin typeface="+mj-lt"/>
              </a:rPr>
              <a:t>Corporation for Supportive Housing</a:t>
            </a:r>
          </a:p>
          <a:p>
            <a:pPr algn="ctr"/>
            <a:r>
              <a:rPr lang="en-US" sz="3600">
                <a:latin typeface="+mj-lt"/>
              </a:rPr>
              <a:t>Dec 8, 2020 </a:t>
            </a:r>
          </a:p>
        </p:txBody>
      </p:sp>
      <p:sp>
        <p:nvSpPr>
          <p:cNvPr id="4" name="Footer Placeholder 4"/>
          <p:cNvSpPr>
            <a:spLocks noGrp="1"/>
          </p:cNvSpPr>
          <p:nvPr>
            <p:ph type="ftr" sz="quarter" idx="3"/>
          </p:nvPr>
        </p:nvSpPr>
        <p:spPr>
          <a:xfrm>
            <a:off x="560439" y="6356350"/>
            <a:ext cx="86622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F5053"/>
                </a:solidFill>
                <a:effectLst/>
                <a:uLnTx/>
                <a:uFillTx/>
                <a:latin typeface="Arial"/>
                <a:ea typeface="+mn-ea"/>
                <a:cs typeface="+mn-cs"/>
              </a:rPr>
              <a:t>© All rights reserved. No utilization or reproduction of this material is allowed without the written permission of CSH.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utoShape 2" descr="data:image/jpg;base64,%20/9j/4AAQSkZJRgABAQEAYABgAAD/2wBDAAUDBAQEAwUEBAQFBQUGBwwIBwcHBw8LCwkMEQ8SEhEPERETFhwXExQaFRERGCEYGh0dHx8fExciJCIeJBweHx7/2wBDAQUFBQcGBw4ICA4eFBEUHh4eHh4eHh4eHh4eHh4eHh4eHh4eHh4eHh4eHh4eHh4eHh4eHh4eHh4eHh4eHh4eHh7/wAARCAFCAi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SvL/iL8QtY8OeJ5NLs7WzkhWJHDSqxbJHPQ16hXz/8b/8Akfp/+veL+VNCZe/4W/4i/wCfHTf++H/+Ko/4W/4i/wCfHTf++H/+KrzmimK56N/wt/xF/wA+Om/98P8A/FUf8Lf8Rf8APjpv/fD/APxVec0UBc9G/wCFv+Iv+fHTf++H/wDiqP8Ahb/iL/nx03/vh/8A4qvOaKAuejf8Lf8AEX/Pjpv/AHw//wAVR/wt/wARf8+Om/8AfD//ABVec0UBc9G/4W/4i/58dN/74f8A+Ko/4W/4i/58dN/74f8A+KrzmigLno3/AAt/xF/z46b/AN8P/wDFUf8AC3/EX/Pjpv8A3w//AMVXnNFAXPRv+Fv+Iv8Anx03/vh//iqP+Fv+Iv8Anx03/vh//iq85ooC56N/wt/xF/z46b/3w/8A8VR/wt/xF/z46b/3w/8A8VXnNFAXPRv+Fv8AiL/nx03/AL4f/wCKo/4W/wCIv+fHTf8Avh//AIqvOaKAuejf8Lf8Rf8APjpv/fD/APxVH/C3/EX/AD46b/3w/wD8VXnNFAXPRv8Ahb/iL/nx03/vh/8A4qj/AIW/4i/58dN/74f/AOKrzmigLno3/C3/ABF/z46b/wB8P/8AFUf8Lf8AEX/Pjpv/AHw//wAVXnNFAXPRv+Fv+Iv+fHTf++H/APiqP+Fv+Iv+fHTf++H/APiq85o7GgV2fVHhq+l1Lw/YahMqrLcW6SuF6AkZ4rQrF8Cf8iXo3/XlF/6CK2qksKKKKACiiigAooooAKKKKACiiigAooooAKKKKACiiigAooooAKKKKACiiigAooooAKKKKACiiigAooooAKKKKACiiigAooooAKKKKACiiigAr5/+N/8AyP0//XvF/KvoCuS8T/D7QvEOrPqd/JeidkVD5UoVcDpxg0CZ86UV7x/wqPwr/wA9dT/7/r/8TR/wqPwr/wA9dT/7/r/8TTuKzPB6K94/4VH4V/566n/3/X/4mj/hUfhX/nrqf/f9f/iaLhZng9Fe8f8ACo/Cv/PXU/8Av+v/AMTR/wAKj8K/89dT/wC/6/8AxNFwszweiveP+FR+Ff8Anrqf/f8AX/4mj/hUfhX/AJ66n/3/AF/+JouFmeD0V7x/wqPwr/z11P8A7/r/APE0f8Kj8K/89dT/AO/6/wDxNFwszweiveP+FR+Ff+eup/8Af9f/AImj/hUfhX/nrqf/AH/X/wCJouFmeD0V7x/wqPwr/wA9dT/7/r/8TR/wqPwr/wA9dT/7/r/8TRcLM8Hor3j/AIVH4V/566n/AN/1/wDiaP8AhUfhX/nrqf8A3/X/AOJouFmeD0V7x/wqPwr/AM9dT/7/AK//ABNH/Co/Cv8Az11P/v8Ar/8AE0XCzPB6K94/4VH4V/566n/3/X/4mj/hUfhX/nrqf/f9f/iaLhZng9Fe8f8ACo/Cv/PXU/8Av+v/AMTR/wAKj8K/89dT/wC/6/8AxNFwszweiveP+FR+Ff8Anrqf/f8AX/4mj/hUfhX/AJ66n/3/AF/+JouFmeD0dq94/wCFR+Ff+eup/wDf9f8A4mk/4VH4V/57an/3/X/4mi4WZ0/gP/kS9G/68ov/AEEVtVW0qyh03TbbT7cuYbeNY0LnJwBgZqzSKCiiigAooooAKKKKACiiigAooooAKKKKACiiigAooooAKKKKACiiigAooooAKKKKACiiigAooooAKKKKAEzz3oz9a8c+KuoahbeMpore+uoY/JjO2OZlGcegNcr/AGxq/wD0Fb//AMCX/wAa+TxXFVPD150XTb5W1v2PpcNw3Ur0Y1VUSur7H0bn60Z+tfOX9sav/wBBW/8A/Al/8aP7Y1f/AKCt/wD+BL/41z/65Uv+fT+//gG3+qtT/n4vu/4J9G5+tGfrXzl/bGr/APQVv/8AwJf/ABo/tjV/+grf/wDgS/8AjR/rlS/59P7/APgB/qrU/wCfi+7/AIJ9G5+tGfrXzl/bGr/9BW//APAl/wDGj+2NX/6Ct/8A+BL/AONH+uVL/n0/v/4Af6q1P+fi+7/gn0bn60Z+tfOX9sav/wBBW/8A/Al/8aP7Y1f/AKCt/wD+BL/40f65Uv8An0/v/wCAH+qtT/n4vu/4J9G7qN31rzj4LXd3dHVftV1PcbfK2+bIXx97pmsb4sahf23i5o7a+uoI/s8Z2xzMozz2Br1amfQhgI43k0bta/m1+h5sMmnPGywnPqle/wB3+Z7Bn60Z+tfOX9sav/0Fb/8A8CX/AMaP7Y1f/oK3/wD4Ev8A415X+uVL/n0/v/4B6X+qtT/n4vu/4J9G5+tGfrXzl/bGr/8AQVv/APwJf/Gj+2NX/wCgrf8A/gS/+NH+uVL/AJ9P7/8AgB/qrU/5+L7v+CfRufrRn6185f2xq/8A0Fb/AP8AAl/8aP7Y1f8A6Ct//wCBL/40f65Uv+fT+/8A4Af6q1P+fi+7/gn0bn60Z+tfOX9sav8A9BW//wDAl/8AGj+2NX/6Ct//AOBL/wCNH+uVL/n0/v8A+AH+qtT/AJ+L7v8Agn0bn60Zr5y/tjV/+grf/wDgS/8AjXofwXvLy6m1P7Vd3FxtWPb5shfHLdM125fxNTxuIjQVNq/W/lc5cbw/PCUJVnNO3l52PS6KKK+nPngooooAKKKKACiiuW+IPxC8GeAdP+2eLPENlpisMxxu+6WX/cjGWb8BQB1NFfIvjz9tjR7WR7fwV4TudQIOBdajL5KH3Ea5Yj6kV4/r37XPxi1J3+yahpWkoei2lgrY/GTcaAP0aor8wJP2j/jZIxZvH18D/s28Cj8glXNN/ae+Ntk4Y+M2uQP4bixgYf8AoANAH6Z0V8F+Ev20/HVi6J4k8O6NrEIPzNBvtpSPrll/8dr6B+GP7Ufwv8aSxWV1fy+G9RkIUQanhI2b0WUfL/31tPtQB7nRTY3SRA8bBlYAqwOQQe4p1ABRRRQAUUVV1TUbDS7CbUNTvbeytIV3Sz3EgjjQepY8CgC1RXzX8Sf2wfh/4ells/C9neeKLpMjzYj5Frn/AH2BZvwXHvXhviX9sr4oahKw0iy0LRov4dlu0zj6s5wf++RQB+g1FfmVc/tO/G6Z9w8bPFz0jsLYD9Y6s2H7U3xstWBbxXFc47TafAQfyQUAfpZRXwP4Z/bT+IFkyrrugaFq0Y6tGr28h/EFl/8AHa9t+Hv7X3w08Qyx2uvx3/he6fjdcr5tvn/ronI+rKBQB9F0VU0jU9O1jT4tQ0m/tr+zmXdFPbyiSNx7MODVugAoorzH9pb4mX3wo+HUfijT9LttSma/itTDPIyLh1c5yOc/L+tAHp1FfDf/AA294o/6EXR//AuT/Cup+En7W3iDxt8StB8KXPhHS7SHU7tbd5o7mRmQEHkAjHagD67ooooAKKKKACiiigAoorzr9or4iXnwv+GVz4tsdOg1CaG5hhEEzlVIdsE5HNAHotFfDf8Aw2/4o/6EbR//AALk/wAK6T4Xftd+IvGHxF0DwvceD9LtYdUv4rV5o7mQsgdsEgEYJoA+wKKKKACiiigAooooA8S+L3/I7zf9cI/5VyNdd8Xv+R3m/wCuEf8AKuRr8fzf/fq3+J/mfqOV/wC50vRfkFFFFead4UUUUAFFFFABRRRQB6b8DOur/wDbH/2esP4wf8jk3/XvH/Wtz4GddX/7Y/8As9Yfxg/5HJv+veP+tfX4j/knqX+L9ZHy9D/keVPT9InHUUUV8gfUBRRRQAUUUUAFFFFABXpPwN/1+q/7sf8ANq82r0n4G/6/Vf8Adj/m1e3w5/yMqXz/ACZ4+ff7hU+X5o9Sooor9XPzcKKKKACmTyxwwvNLIkcaKWd2OAqjqST0FK7BFLMwVQMkk4AFfA/7YP7Qk/i6/ufA/gu9eLw3buY766ibB1FweVB/55Aj/gXXpigDuP2iP2tks5rjw38LXinmUmOfW5FDRqemIFPDf7549AetfHGvaxquu6rPqmtajdajfTtuluLmUyOx9yaoUqgswVQSScADvQAlLXv/AMHP2VvH3jiCHVNb2+FtHkAZZLuMtcSr6rDwQPdiv419OeDP2S/hHoUUbalp994huVHzSX1yyoT7JHtGPY5oA/OOiv1cs/g18KLSLy4fh54a2/7dhG5/NgTWZrn7P3wc1iJ47nwFpUJYfftFa3YfQxkUAfltS19tfEz9izSp4Zbv4feIp7O4Aytlqf7yJj6CVRuX8Q1fJHxC8D+KfAOutovivR7jTroZKbxmOVf7yOOGHuDQB6H8BP2hvGXwvuobGWeTWvDe4CTTbiQkxL3MLH7h9vun071+hXw08eeGviH4Yg8Q+GNQW6tZPlkQ/LJA/dJF/hYfkeoyOa/I6vQPgV8Ute+FPjOLW9KZprOXEeoWLNhLmLPT2YdVbsfYkEA/ViisTwN4o0bxn4U0/wAS6BdC50++iEkbfxKe6sOzA5BHYitpmVVLMwVQMknoBQByHxb+Inh34Z+D5/EniK42xr8lvboR5t1LjiNB6+p6Acmvzf8Ajb8ZPGHxV1drjWrxrfTEcm10uByIIR2JH8b+rHn0wOK1P2qPilc/Ez4n3dxb3DNoOmO9rpcWflKA4aXHq5Gc+m0dq8joAWkr0b4H/B3xZ8Wtae00KJbawtiPtuo3APkwZ7cfefHRR+OBzX2d4C/ZG+Feg28ba5DfeJb0D53upmiiz/sxxkcexLUAfnXRX6qw/A/4RQwmJPh34e2n+9aKx/M81k61+zj8F9ViKS+BrK2J6PaSyQEf98sBQB+YFKDX3H48/Yp8O3cUk/gvxRfabP1W31FRPET6blAZfyavln4r/CDx58Mrnb4n0WRLRm2xX9ufNtpT7OOh9mwfagCr8Lfih41+G2rLfeFdZltoywM1pId9vOPR4zwfqMEdiK+//wBnf4/eG/ixZiwcR6T4mhTdPpzvkSgdXhY/eX1HUd8jmvzMr2n9kb4X658QPiVa6jZ3V5pmlaJMlzeahbsUdWBysUbf32wfoMn0BAP0vr50/wCChf8AyQOH/sN23/oEtfRYFfOn/BQv/kgcP/Ybtv8A0CWgD88q9K/Zc/5OD8Ff9hSP+RrzWvSv2XP+Tg/BX/YUj/kaAP1OooooAKKKKACiiigArwP9vb/k3bUP+wha/wDoyvfK8D/b2/5N21D/ALCFr/6MoA/OOvQf2bv+S9+B/wDsN23/AKGK8+r0H9m7/kvfgf8A7Ddt/wChigD9V6KKKACiiigAooooA8S+L3/I7zf9cI/5VyNdd8Xv+R3m/wCuEf8AKuRr8fzf/fq3+J/mfqOV/wC50vRfkFFFFead4UUUUAFFFFABRRRQB6b8DOur/wDbH/2esP4wf8jk3/XvH/Wtz4GddX/7Y/8As9Yfxg/5HJv+veP+tfX4j/knqX+L9ZHy9D/keVPT9InHUUUV8gfUBRRRQAUUUUAFFFFABXpPwN/1+q/7sf8ANq82r0n4G/6/Vf8Adj/m1e3w5/yMqXz/ACZ5Gff7hU+X5o9Sooor9XPzYKKKrarf2ul6ZdalfSiG1tIXnmkPRUUEsfyFAHzT+3f8XZPC3hmPwBoN0Y9X1mEtfSRt80Focjb7NIQR/uhvUV8DV1PxY8YXvj34h6z4svi2+/uWeJCf9VEOI0H0UKK5agCS3hmuLiO3t4nlmlYJHGilmdicAADqSa++/wBlT9m3T/Btla+LvHFnFe+JpFElvaSgPFp4PTjo0vqei9BzzXnX7AXwli1O+l+J2u2oe3spDBo8brw0w+/Njvt+6vvk9QK+3hQACiiigAooooAK5j4meA/DXxE8MT+H/E+npdW0gJjkAxLbvjiSNv4WH69DkV09FAH5UfHf4Xa18KfG8ugamTcWkoMun3qrhbmHPX2YdGHY+xBrpPg1+zl8Q/iMYb5bL+wtEfB/tC/QrvX1jj+8/wBeF96/RzxD4Y8PeIbjT7jXNFsdSl06YzWbXMIk8lyMFlz3/wAB6VrKAAAABgUAcD8Dfhbo/wAJ/CTaDo+oahfCaXz55bqTIaTGCUQcIOBwPTkmov2lPEE3hj4FeLtYt5DHOuntBEw6q8pEQI9wXz+FeiV4x+2xDJN+zb4mMef3ZtnbHdRcR/40AfmfT7eKSedIYlLSSMFQDuScAVHU9hcPZ30F3HgvBIsi59VII/lQB+sXwc8E6f8AD34daP4X0+JE+zQKblwOZp2GZJCe5LZ/AAdq6+sXwN4j0/xb4Q0rxJpcyy2mo2qToVOcEjlT7g5BHqDW1QAUUUUAFVdV06x1bTp9O1Ozt72zuEKTQTxh45FPYqeDVqigD4o+OP7Il7/wltle/DMoNJ1G6WO6tJ5P+QduPMik8tEPTlh05zx9W/CrwLofw68E2PhbQYtsFuuZZmHz3Ep+/I/uT+QwBwK6qigAr50/4KF/8kDh/wCw3bf+gS19F186f8FC/wDkgcP/AGG7b/0CWgD88q9K/Zc/5OD8Ff8AYUj/AJGvNa9K/Zc/5OD8Ff8AYUj/AJGgD9TqKKKACiiigAooooAK8D/b2/5N21D/ALCFr/6Mr3yvA/29v+TdtQ/7CFr/AOjKAPzjr0H9m7/kvfgf/sN23/oYrz6vQf2bv+S9+B/+w3bf+higD9V6KKKACiiigAooooA8S+L3/I7zf9cI/wCVcjXXfF3/AJHab/rhH/KuRr8fzf8A36t/if5n6jlf+50vRfkFFFFead4UUUUAFFFFABRRRQB6b8DOur/9sv8A2esP4wf8jk3/AF7x/wBa2/gZ11f/ALY/+z1ifGD/AJHJv+veP+tfX4j/AJJ6l/i/WR8vQ/5HlT0/SJx1FFFfIH1AUUUUAFFFFABRRRQAV6T8Df8AX6r/ALsf82rzavSfgb/r9V/3Y/5tXt8Of8jKl8/yZ4+ff7hU+X5o9Sooor9XPzcK8P8A23/EzeHP2f8AVoYZNlxrE0WnIQcHa53Sf+OIw/GvcK+QP+ClepMmh+DNHVvllubm5ce6Kiqf/H2oA+Jqs6XZXGpana6daR+Zc3UyQQp/edmCqPzIqtXq37I+irrn7Q/hK1kQNHBdNdvkZH7mNpB/48ooA/SL4c+F7PwX4F0bwtYKBBptokGQMb2A+d/qzFifrXQUUUAFFFFABRRRQAUUUUAFFFFABXMfFbw1/wAJj8N/EPhjgPqOnywxE9BIV+Q/gwU109FAH423ttPZ3c1ndQvDcQSNHLG4wyOpwQfcEGoa+yv21vgDdz3158TPBtm04kHmazYRLlgw63CAdQf4h/wL1x8a0Aeyfs9fH/xP8JZTp6xDV/Ds0m+bTpXKmNj1eJudhPcYIPpnmvtb4bftG/CnxtHFHD4ij0e/fANnquLd8+gYnY34NX5i0UAfsrDLFNEs0MiSRsMq6NkEeoIp9fkZ4R8e+NPCUgfw14p1bSwD9y3umWM/VM7T+Ir2jwV+2D8UdF2R65HpXiOAcMbiHyZiPZ48D81NAH6F0V80eBf2yPh1rBjg8S6fqfhydsBpGX7TAD/vJ83/AI5XvnhHxb4Z8XWAv/DOvafq1vjlrWdX2+zAcqfYgUAbdFFFABXzp/wUL/5IHD/2G7b/ANAlr6Lr50/4KF/8kDh/7Ddt/wCgS0AfnlXpX7Ln/Jwfgr/sKR/yNea10Pw58UXHgrxvpHiuztorq40y5FxHDKSEcjscc96AP13or4V/4bc8Zf8AQmaB/wB/Zv8AGj/htzxl/wBCZoH/AH9m/wAaAPuqivhX/htzxl/0Jmgf9/Zv8aP+G3PGX/QmaB/39m/xoA+6qK+Ff+G3PGX/AEJmgf8Af2b/ABo/4bc8Zf8AQmaB/wB/Zv8AGgD7qrwP9vb/AJN21D/sIWv/AKMrxH/htzxl/wBCZoH/AH9m/wAa4r40/tNeIvih4En8J6l4b0qwt5p45jNbySFwUOQPmOKAPBq9B/Zu/wCS9+B/+w3bf+hivPq9B/Zu/wCS9+B/+w3bf+higD9V6KKKACiiigAooooAxtV8L6Dql615f2CTzkBSxZhwOnQ1V/4Qfwp/0CIv++2/xrzj4tyyp41mVJZFHkx8KxA6VyXnz/8APeb/AL7NfC47PMJRxM6csLGTTavpr5/CfYYPJ8TVoQnHENJpaa6fie6f8IP4U/6BEX/fbf40f8IP4U/6BEX/AH23+NeF+fP/AM95v++zR58//Peb/vs1y/6w4L/oEj+H/wAidP8AYeL/AOgqX4//ACR7p/wg/hT/AKBEX/fbf40f8IP4U/6BEX/fbf414X58/wDz3m/77NHnz/8APeb/AL7NH+sOC/6BI/h/8iH9h4v/AKCpfj/8ke6f8IP4U/6BEX/fbf40f8IP4U/6BEX/AH23+NeF+fP/AM95v++zR58//Peb/vs0f6w4L/oEj+H/AMiH9h4v/oKl+P8A8ke6f8IP4U/6BEX/AH23+NH/AAg/hT/oERf99t/jXhfnz/8APeb/AL7NHnz/APPeb/vs0f6w4L/oEj+H/wAiH9h4v/oKl+P/AMkfQmi6FpOjmX+zLVbfzceZtYnOM46n3NQ6r4Z0LVbw3eoWCTzlQu8sw4HToa4v4HvI51bfI7/6rG5icffrF+L0sqeMWVJZFH2ePhWIHevcq5ph45XDEOguVv4dLLV+Xl2PHp5dXlmMqCrPmS+LW70Xn+p6J/wg/hT/AKBEX/fbf40f8IP4U/6BEX/fbf414X58/wDz3m/77NHnz/8APeb/AL7NeH/rDgv+gSP4f/Insf2Hi/8AoKl+P/yR7p/wg/hT/oERf99t/jR/wg/hT/oERf8Afbf414X58/8Az3m/77NHnz/895v++zR/rDgv+gSP4f8AyIf2Hi/+gqX4/wDyR7p/wg/hT/oERf8Afbf40f8ACD+FP+gRF/323+NeF+fP/wA95v8Avs0efP8A895v++zR/rDgv+gSP4f/ACIf2Hi/+gqX4/8AyR7p/wAIP4U/6BEX/fbf40f8IP4U/wCgRF/323+NeF+fP/z3m/77NHnz/wDPeb/vs0f6w4L/AKBI/h/8iH9h4v8A6Cpfj/8AJHun/CD+FP8AoERf99t/jWho2g6To7StploluZQA+1ic46dT7189+fP/AM95v++zXo/wQkkebVd8jvhY8bmJ7tXoZVnOFxOLhShhlFu+qtpo/JHDmWVYmhhpVJ13JK2mvdeZ6hRRRX2h8oFfEv8AwUtZv+Eg8FLk7fst0cds746+2q+OP+ClunsbXwVqgBKh7u3Y46EiJh/JvyoA+Lq9+/YHVG/aHsix+ZdOuin12f4ZrwGvYv2MtWXSf2jfDDSNtjunmtG+skThR/31toA/TaiiigAooooAKKKKACiiigAooooAKKKKAEIzXzl8df2UvCnja4n1vwnPH4a1uUl5EWPNpcMepZByhPqvH+ya+jqKAPyt+JHwT+JXgCSRte8M3b2aH/j+s18+3I9dy/d/4EAa86PWv2XIBBBGQe1ee+OPgr8LvGZkk13wbpr3D9bm2T7PMT6l48E/jmgD8qaK+6PGf7FHhe73y+FPFepaW55WG9iW5jz6ZG1gPzrxHxv+yd8XPDokmsNPsvENuvO/TrgF8f8AXN9rH6DNAHgtaGga3rHh/Uo9S0PU7zTb2I5Se1maNx+INJrej6tod89hrWmXmm3afehuoGicfgwBqhQB9ffAr9sDULa4t9F+KMS3dqxCLrFtFtlj95Y14Ye6gH2NfaGkajY6vplvqemXkF5ZXMYkgnhcOkinoQR1r8ch1r6H/Y1+Nl14D8WW/hHXbtn8L6rOIx5jZFjOxwsi+iE4DDp/F2OQD9EK+dP+Chf/ACQOH/sN23/oEtfRYr50/wCChf8AyQOH/sN23/oEtAH55UUV2XwS8N6d4v8Aiv4c8M6sZxYajerBP5L7X2kHocHB4oA42iv0O/4Y5+EX/PTxH/4Hr/8AEUf8Mc/CL/np4j/8D1/+IoA/PGiv0O/4Y5+EX/PTxH/4Hr/8RR/wxz8Iv+eniP8A8D1/+IoA/PGiv0O/4Y5+EX/PTxH/AOB6/wDxFH/DHPwi/wCeniP/AMD1/wDiKAPzxor9Dv8Ahjn4Rf8APTxH/wCB6/8AxFeXftR/s6/D74b/AAkuvFHh19YN/FdQRL9puldNrtg8BR/OgD5Cr0H9m7/kvfgf/sN23/oYrz6vQf2bv+S9+B/+w3bf+higD9V6KKKACiiigAooooA8S+L3/I7zf9cI/wCVcjXXfF7/AJHeb/rhH/KuRr8fzf8A36t/if5n6jlf+50vRfkFFFFead4UUUUAFFFFABRRRQB6b8DOur/9sf8A2esP4wf8jk3/AF7x/wBa3PgZ11f/ALZf+z1h/GD/AJHJv+veP+tfX4j/AJJ6l/i/WR8vQ/5HlT0/SJx1FFFfIH1AUUUUAFFFFABRRRQAV6T8Df8AX6r/ALsf82rzavSfgb/r9V/3Y/5tXt8Of8jKl8/yZ5Gff7hU+X5o9Sooor9XPzYK+fP2+vDj618B5dShjLy6Lfw3Zx1EbZjb/wBDB/CvoOsnxjoVn4n8K6r4d1BQ1pqVpJay8ZwHUjI9xnP4UAfj7Wn4V1i58P8AibTNesyRcaddxXUf+8jhgP0p3i7Qr/wx4o1Pw9qcZjvNOupLaYY/iU4yPY9R7GsqgD9iPDOsWXiDw9p2u6dIJLPULaO5hYHOVdQw/nWhXyZ/wT8+KUepeH5vhnq9zi90/dcaUXP+tgJy8Y90Yk49G/2a+s6ACiiigAooooAKKKKACikLKCASAT096WgAooooAKKMiigAooooAKKKKAMXxf4T8N+LtMbTfE2h2Oq2rD7lzCG2+6nqp9wQa+I/2p/2ZB4H0y58ZeBXnudBhO68sZSXls1J++rdXjHfPK9ckZI+9qr6lZ2uo6fc6feQrNbXMTQzRsMh0YYYH6gmgD8b6UHB44rX8b6SNA8Z61oatuXT7+e1U+oSRlB/SsegD9V/2cfFEvjH4JeFteuZPMupLFYbhz1aWImNifclM/jXmv8AwUL/AOSBw/8AYbtv/QJavfsDuzfs72SsxITUbpV9hvz/ADJqj/wUL/5IHD/2G7b/ANAloA/PKvSv2XP+Tg/BX/YUj/ka81r0r9lz/k4PwV/2FI/5GgD9TqKKKACiiigAooooAK8D/b2/5N21D/sIWv8A6Mr3yvA/29v+TdtQ/wCwha/+jKAPzjr0H9m7/kvfgf8A7Ddt/wChivPq9B/Zu/5L34H/AOw3bf8AoYoA/VeiiigAooooAKKKKAPEvi9/yO83/XCP+VcjXXfF7/kd5v8ArhH/ACrka/H83/36t/if5n6jlf8AudL0X5BRRRXmneFFFFABRRRQAUUUUAem/Azrq/8A2x/9nrD+MH/I5N/17x/1rc+BnXV/+2P/ALPWH8YP+Ryb/r3j/rX1+I/5J6l/i/WR8vQ/5HlT0/SJx1FFFfIH1AUUUUAFFFFABRRRQAV6T8Df9fqv+7H/ADavNq9J+Bv+v1X/AHY/5tXt8Of8jKl8/wAmeRn3+4VPl+aPUqKKK/Vz82CiiigD4w/4KB/CmTz4fino1qWRgltrKoPukcRTH2xhCf8Ad96+N6/YzWNNsdY0u60vU7WO6srqJoZ4ZFysiMMEEfSvzV/ad+Cep/CfxQ01rHNdeF72QnT7wjPl9/JkPZx2P8Q59QADy7wzreqeHNfstc0a8ks9QspVmt5kPKMP5jsR3BIr9Kf2cPjfoXxY8PRxmSGy8S20Y+36eWwSR1liz95D+a5wexP5iVe0PVtT0PVbbVtHvriwv7ZxJBcQSFHjb1BFAH7FUV8YfBv9soxW8Ol/E7TJJWUBf7WsEGT7yRcfiU/75r6d8G/FT4d+L4kfw94w0i8d8YhNwI5h7GN8MPyoA7KikVlYZUgj1Bqrqep6dplu1xqWoWllCvWS4mWNR+LEUAW6p61qmn6LpVzqurXsFlY2sZlnuJnCpGo6kk1418Sv2o/hX4QhlhsdUPiXUFBC2+mYdM/7Up+QD6Fj7V8V/HL45eM/itd+Tqky2Gixvug0u1YiIEdGc9ZG9zwOwFAHRftL/HvVviB4+trnwvfX2laLosjf2W0MrRSySdDcHByCRwB2X3Jru/gz+2Jrmk+RpfxIsjrVmMKNStVVLpB6unCyfhtP1r5ProPh74P13x14ssvDPh2za5v7t8D+7Gv8Ujn+FQOSf60Afqr8P/HHhXx7oo1jwnrNtqdpkLJ5Zw8TEZ2uh+ZD7EVr63qlhoukXerapdR2ljZwtNcTyHCxooySa5T4K/DnR/hf4DtPDWkgSSKPMvLorhrmcj5nPt2A7AAV82f8FD/HHii3fTfAtvZXNjoF1GLqe8x8l84PEQI/hTgkHkkg4wBkA868T/tS+L5Pjc3jPQ5HXQbYG0t9ImYiOe13ZJcdpGI3buq8DkDn7W+DvxT8J/FLw6uq+HL0eeij7XYSkCe1f0Ze49GHB/SvygrV8LeItc8La1BrXh7VLrTNQgOY57d9rD2PYg9wcg0AfsHRXxj8Jv2zikUVh8StFaRhhf7T01Rk+7wk/qp/4DX0l4O+Mfwx8Wxo2h+NNIlkYf6iacQTD/gEmG/SgDvKKZFJHKgeORHU8gqcg0SyRxIXkkVFAySxAAoAfWV4w8Qab4V8L6l4i1edYbHT7dp5mJ7KOg9ycAD1IrjPiB8cvhf4Jt5G1fxZYTXKjizsZBcTsfTamcf8CIHvXw9+0p+0FrfxYnGk2VvJpHheCTfHZ78yXLDo8xHBx2UcD3PNAHkHiXVJtc8RalrVwMTX93LcuM9GdyxH61n0V1/wd8D6h8RfiJpPhTT1b/SpgbmUDiGBeZJD9Fz9SQO9AH6E/sbaJJof7O3hmKZSst5HJesCO0sjMv8A47trlP8AgoX/AMkDh/7Ddt/6BLX0FpVja6ZplrptlEIrW1hSCGMdERFCqPwAFfPv/BQv/kgcP/Ybtv8A0CWgD88q9K/Zc/5OD8Ff9hSP+RrzWvSv2XP+Tg/BX/YUj/kaAP1OooooAKKKKACiiigArwP9vb/k3bUP+wha/wDoyvfK8D/b2/5N21D/ALCFr/6MoA/OOvQf2bv+S9+B/wDsN23/AKGK8+r0H9m7/kvfgf8A7Ddt/wChigD9V6KKKACiiigAooooA8S+L3/I7zf9cI/5VyNdd8Xf+R2n/wCuEf8AKuRr8fzf/fq3+J/mfqOV/wC50v8ACvyCiiivNO8KKKKACiiigAooooA9N+BnXV/+2P8A7PWH8YP+Ryb/AK94/wCtbfwMPOr/APbH/wBnrE+MH/I5t/17R/1r6/Ef8k9S/wAX6yPl6H/I8qen6ROOooor5A+oCiiigAooooAKKKKACvSfgb/r9V/3Y/5tXm1ek/A3/Xar/ux/+zV7fDn/ACMqXz/Jnj57/uFT5fmj1Kiiiv1c/NwooooAKy/Ffh/RvFOgXWg6/p8GoaddpsmglXII7EdwR1BHIPIrUooA/PD9oj9mHxJ4Dmudc8Jx3OveGclzsXdc2a+kij7yj++PxAr53NfsueleLfF39mr4b/EGSW+Fi2gaxJlje6coQO3rJH91vrwT60AfmhRX0h48/Y9+JmiPJL4dm03xLarkqIpRBPj3R+M/RjXkGv8Awt+JGguy6t4G8QWwXq5sJGT/AL6UFf1oA5+21zWrWMR22sahDGOix3LqPyBqte3t5eyeZeXU9w/96WQufzNWG0PWlYq2kagCOoNs/wDhVqw8JeKtQkEdh4Z1m6duiw2Mrk/ktAGLRXrfhL9nH4x+I5EEPg6606Fus2pMtsqj6Md35Ka+g/hf+xdpdnLFffELXzqTLhjp+nAxxE+jSn5mH0C/WgD5U+FHwz8XfEvX10nwvprzAEfaLuQFbe2X+879B9BknsK/Rn4AfBvw78I/DhtNOxe6tdKDf6lImHmI/hUfwxjsv4nJruPC/h3Q/C+jQ6P4f0q00zT4R8kFvGFUH1Pqfc8mtSgArm/iP4I8OfEDwvceHfE9gt3ZS8qRxJC/aSNv4WHr+ByOK6SigD80Pj9+zz4v+GF1NqFvDLrXhrcTHqMEeTCOwmUfcP8AtfdPqOleLkV+ysiJIjRyIrIwIZWGQQexrwb4q/srfDbxpJLfaXBJ4X1OQljLp6jyHb1aE/L/AN87aAPzior6N8bfsffFDRnkk0GTS/EduOV8iYQTEe6SYGfoxryjXvhJ8TtDYjU/AfiGEDq62LyJ/wB9ICP1oA5ez1fVLJdtnqV7bL6RXDIP0NF5q+q3qbLzU724X0lnZx+pqSXQNdhfZLoupRt6NauD/Kn23hvxFcuEttB1SZicAR2cjH9BQBlUV6L4b+Bvxb8QOi6f4B1tVc8SXUH2ZPrul2ivbfh1+xZ4jvZYrjx14gtNKtsgta2H7+cj0LnCL9RuoA+Y/Cfh3W/FWvWuh+HtOn1HUbltsUEK5J9SewA7k8Cv0d/Ze+CVj8JfDMk148V34m1FF+33KjKxL1EMZ/ug9T/Eeewx2fwt+GPgv4a6UbDwno8VqzgCe6f57ifHd3PJ+gwB2FdlQAV86f8ABQv/AJIHD/2G7b/0CWvouvG/2wPAfiX4ifCaPw/4Us47vUBqcNwY3nSIbFWQE5YgfxCgD8y69K/Zc/5OD8Ff9hSP+RrqP+GUPjb/ANC3Z/8Agzg/+KrtfgV+zj8WfCvxf8MeIta0G1g06wv0muJFv4XKoAedobJ/CgD7xooooAKKKKACiiigArwP9vb/AJN21D/sIWv/AKMr3yvJv2svBXiHx/8ABy78OeF7RLvUpLu3lWN5ljBVXyx3MQOlAH5gV6D+zd/yXvwP/wBhu2/9DFdj/wAMofG3/oW7P/wZwf8AxVdf8F/2bfi54Z+LPhbxBq+g2sOn6fqcNxcyLqELlUVgScBsn8KAPveiiigAooooAKKKKAM2/wBB0W/uTc3ul2txMwALyRgkgdKg/wCEU8N/9AOw/wC/IrZornlhKEnzSgm/RG8cTWirKbt6sxv+EU8N/wDQDsP+/Io/4RTw3/0A7D/vyK2aKX1LDf8APuP3If1uv/O/vZjf8Ip4b/6Adh/35FH/AAinhv8A6Adh/wB+RWzRR9Sw3/PuP3IPrdf+d/ezG/4RTw3/ANAOw/78ij/hFPDf/QDsP+/IrZoo+pYb/n3H7kH1uv8Azv72Y3/CKeG/+gHYf9+RR/winhv/AKAdh/35FbNFH1LDf8+4/cg+t1/5397KWmaTpmmGT+z7GC18zG/ykC7sdM/nUd/oOjahcG4vtMtbiYgLvkjDHA6CtGoZbq1ifZLcwxt6M4Bq3h6Thycqt2toZqtUUufmd+99TM/4RTw3/wBAOw/78ij/AIRTw3/0A7D/AL8itH7dY/8AP5b/APf1f8aPt1j/AM/lv/39X/Go+pYb/n3H7kafW6/87+9md/winhv/AKAdh/35FH/CKeG/+gHYf9+RWj9usf8An8t/+/q/40fbrH/n8t/+/q/40fUsN/z7j9yD63X/AJ397M7/AIRTw3/0A7D/AL8ij/hFPDf/AEA7D/vyK0ft1j/z+W//AH9X/Gj7dY/8/lv/AN/V/wAaPqWG/wCfcfuQfW6/87+9md/winhv/oB2H/fkUf8ACKeG/wDoB2H/AH5FaP26x/5/Lf8A7+r/AI0fbrH/AJ/Lf/v6v+NH1LDf8+4/cg+t1/5397M7/hFPDf8A0A7D/vyKt6bpGl6aztp9hb2pkAD+UgXdjpnFTfbrH/n8t/8Av6v+NH26x/5/Lf8A7+r/AI1UMLQg+aMEn6ImWIqzXLKba9SxRVf7dY/8/lv/AN/V/wAaPt1j/wA/lv8A9/V/xrcxLFFV/t1j/wA/lv8A9/V/xo+3WP8Az+W//f1f8aALFFV/t1j/AM/lv/39X/Gj7dY/8/lv/wB/V/xoAsUVX+3WP/P5b/8Af1f8aPt1j/z+W/8A39X/ABoAsEUVX+3WP/P5b/8Af1f8aPt1j/z+W/8A39X/ABoAsYHpRVf7dY/8/lv/AN/V/wAaPt1j/wA/lv8A9/V/xoAsUVX+3WP/AD+W/wD39X/Gj7dY/wDP5b/9/V/xoAsUVX+3WP8Az+W//f1f8aPt1j/z+W//AH9X/GgCxRSIyuoZGDKRkEHINLQAUUUUAFFFFABRRRQAUUUUAFFFFABRRRQAUY5oooAKKKKACiiigAooooAKKKKACjFFFABRRRQAUUUUAFFFFABRRRQAUUUUAFFFFABRRRQAUUUUAFfP3xvA/wCE/n6H/R4v5V9A18//ABv/AOR+n/694v5U0JnDYHoKMD0FLRTJEwPQUYHoKWigBMD0FGB6ClooATA9BRgegpaKAEwPQUYHoKWigBMD0FGB6ClooATA9BRgegpaKAEwPQUYHoKWigBMD0FGB6ClooATA9BRgegpaKAEwPQUYHoKWigBMD0FGB6ClooATA9BRtGOgpaOxoA+nvAf/Il6N/15Rf8AoIrarF8Cf8iXo3/XlF/6CK2qksKKKKACiiigAooooAKKKKACiiigAooooAKKKKACiiigAooooAKKKKACiiigAooooAKKKKACiiigAooooAKKKKACiiigAooooAKKKKACiiigAr5/+N//ACP0/wD17xfyr6Ar5/8Ajf8A8j9P/wBe8X8qaEzh6KKKZIUUUUAFFFFABRRRQAUUUUAFFFFABRRRQAUUUUAFFFFABRRRQAUUUUAFFFFABR2NFHY0AfT3gT/kS9G/68ov/QRW1WL4E/5EvRv+vKL/ANBFbVSWFFFFABRRRQAUUUUAFFFFABRRRQAUUUUAFFFFABRRRQAUUUUAFFFFABRRRQAUUUUAFFFFABRRRQAUUUUAFFFFABRRRQAUUUUAFFFFABRRRQAV8/8Axv8A+R+n/wCveL+VfQFeH/GHQ9av/G01xY6VeXMJgjAkihLKSBzyKaEzzeitj/hFvEv/AEAdS/8AAdv8KP8AhFvEv/QB1L/wHb/CmSY9FbH/AAi3iX/oA6l/4Dt/hR/wi3iX/oA6l/4Dt/hQBj0Vsf8ACLeJf+gDqX/gO3+FH/CLeJf+gDqX/gO3+FAGPRWx/wAIt4l/6AOpf+A7f4Uf8It4l/6AOpf+A7f4UAY9FbH/AAi3iX/oA6l/4Dt/hR/wi3iX/oA6l/4Dt/hQBj0Vsf8ACLeJf+gDqX/gO3+FH/CLeJf+gDqX/gO3+FAGPRWx/wAIt4l/6AOpf+A7f4Uf8It4l/6AOpf+A7f4UAY9FbH/AAi3iX/oA6l/4Dt/hR/wi3iX/oA6l/4Dt/hQBj0Vsf8ACLeJf+gDqX/gO3+FH/CLeJf+gDqX/gO3+FAGPRWx/wAIt4l/6AOpf+A7f4Uf8It4l/6AOpf+A7f4UAY9FbH/AAi3iX/oA6l/4Dt/hR/wi3iX/oA6l/4Dt/hQBj0Vsf8ACLeJf+gDqX/gO3+FH/CLeJf+gDqX/gO3+FAGPR2NbH/CLeJf+gDqX/gO3+FH/CLeJcf8gHUv/Adv8KAPobwJ/wAiXo3/AF5Rf+gitqsjwXDNb+EdJgnjaKVLSNXRhgqQoyCK16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Grp="1" noChangeAspect="1" noChangeArrowheads="1"/>
          </p:cNvSpPr>
          <p:nvPr>
            <p:ph type="ctrTitle"/>
          </p:nvPr>
        </p:nvSpPr>
        <p:spPr bwMode="auto">
          <a:xfrm>
            <a:off x="560439" y="1105723"/>
            <a:ext cx="11113369" cy="1193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ctr"/>
            <a:r>
              <a:rPr lang="en-US" sz="4400"/>
              <a:t>Maine Statewide Homeless Council </a:t>
            </a:r>
          </a:p>
        </p:txBody>
      </p:sp>
    </p:spTree>
    <p:extLst>
      <p:ext uri="{BB962C8B-B14F-4D97-AF65-F5344CB8AC3E}">
        <p14:creationId xmlns:p14="http://schemas.microsoft.com/office/powerpoint/2010/main" val="1736218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37" y="0"/>
            <a:ext cx="8429788" cy="6743831"/>
          </a:xfrm>
          <a:prstGeom prst="rect">
            <a:avLst/>
          </a:prstGeom>
        </p:spPr>
      </p:pic>
      <p:sp>
        <p:nvSpPr>
          <p:cNvPr id="4" name="TextBox 3"/>
          <p:cNvSpPr txBox="1"/>
          <p:nvPr/>
        </p:nvSpPr>
        <p:spPr>
          <a:xfrm>
            <a:off x="6540500" y="1270000"/>
            <a:ext cx="5321300" cy="4093428"/>
          </a:xfrm>
          <a:prstGeom prst="rect">
            <a:avLst/>
          </a:prstGeom>
          <a:solidFill>
            <a:srgbClr val="FFFFFF"/>
          </a:solidFill>
        </p:spPr>
        <p:txBody>
          <a:bodyPr wrap="square" rtlCol="0">
            <a:spAutoFit/>
          </a:bodyPr>
          <a:lstStyle/>
          <a:p>
            <a:r>
              <a:rPr lang="en-US" sz="2000" b="1">
                <a:latin typeface="+mj-lt"/>
              </a:rPr>
              <a:t>HUD PERFORMANCE MEASURE:</a:t>
            </a:r>
          </a:p>
          <a:p>
            <a:r>
              <a:rPr lang="en-US" sz="2000">
                <a:latin typeface="+mj-lt"/>
              </a:rPr>
              <a:t>Average % of people with successful exits to permanent destinations from shelter </a:t>
            </a:r>
          </a:p>
          <a:p>
            <a:endParaRPr lang="en-US" sz="2000" b="1">
              <a:latin typeface="+mj-lt"/>
            </a:endParaRPr>
          </a:p>
          <a:p>
            <a:r>
              <a:rPr lang="en-US" sz="2000">
                <a:latin typeface="+mj-lt"/>
              </a:rPr>
              <a:t>National Average= 42%</a:t>
            </a:r>
          </a:p>
          <a:p>
            <a:endParaRPr lang="en-US" sz="2000">
              <a:latin typeface="+mj-lt"/>
            </a:endParaRPr>
          </a:p>
          <a:p>
            <a:r>
              <a:rPr lang="en-US" sz="2000">
                <a:latin typeface="+mj-lt"/>
              </a:rPr>
              <a:t>Northeast = 46%.</a:t>
            </a:r>
          </a:p>
          <a:p>
            <a:endParaRPr lang="en-US" sz="2000" b="1">
              <a:latin typeface="+mj-lt"/>
            </a:endParaRPr>
          </a:p>
          <a:p>
            <a:r>
              <a:rPr lang="en-US" sz="2000" b="1">
                <a:latin typeface="+mj-lt"/>
              </a:rPr>
              <a:t>Only 2 counties in Maine meet this standard based on current HMIS data.</a:t>
            </a:r>
          </a:p>
          <a:p>
            <a:endParaRPr lang="en-US" sz="2000" b="1">
              <a:latin typeface="+mj-lt"/>
            </a:endParaRPr>
          </a:p>
          <a:p>
            <a:endParaRPr lang="en-US" sz="2000" b="1">
              <a:latin typeface="+mj-lt"/>
            </a:endParaRPr>
          </a:p>
          <a:p>
            <a:r>
              <a:rPr lang="en-US" sz="1400">
                <a:latin typeface="+mj-lt"/>
              </a:rPr>
              <a:t>Source: 2018 AHAR Report to Congress</a:t>
            </a:r>
          </a:p>
        </p:txBody>
      </p:sp>
    </p:spTree>
    <p:extLst>
      <p:ext uri="{BB962C8B-B14F-4D97-AF65-F5344CB8AC3E}">
        <p14:creationId xmlns:p14="http://schemas.microsoft.com/office/powerpoint/2010/main" val="374329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3673" y="2923630"/>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Needs and Costs</a:t>
            </a:r>
          </a:p>
        </p:txBody>
      </p:sp>
      <p:sp>
        <p:nvSpPr>
          <p:cNvPr id="3" name="Text Placeholder 2"/>
          <p:cNvSpPr>
            <a:spLocks noGrp="1"/>
          </p:cNvSpPr>
          <p:nvPr>
            <p:ph sz="half" idx="10"/>
          </p:nvPr>
        </p:nvSpPr>
        <p:spPr>
          <a:xfrm>
            <a:off x="6590966" y="3428999"/>
            <a:ext cx="4805691" cy="838831"/>
          </a:xfrm>
        </p:spPr>
        <p:txBody>
          <a:bodyPr vert="horz" lIns="91440" tIns="45720" rIns="91440" bIns="45720" rtlCol="0" anchor="b">
            <a:normAutofit/>
          </a:bodyPr>
          <a:lstStyle/>
          <a:p>
            <a:pPr marL="0" indent="0">
              <a:buNone/>
            </a:pPr>
            <a:r>
              <a:rPr lang="en-US" sz="1800" kern="1200">
                <a:solidFill>
                  <a:srgbClr val="000000"/>
                </a:solidFill>
                <a:latin typeface="+mn-lt"/>
                <a:ea typeface="+mn-ea"/>
                <a:cs typeface="+mn-cs"/>
              </a:rPr>
              <a:t>Crisis Response System</a:t>
            </a:r>
          </a:p>
        </p:txBody>
      </p:sp>
      <p:sp>
        <p:nvSpPr>
          <p:cNvPr id="1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Financial">
            <a:extLst>
              <a:ext uri="{FF2B5EF4-FFF2-40B4-BE49-F238E27FC236}">
                <a16:creationId xmlns:a16="http://schemas.microsoft.com/office/drawing/2014/main" id="{D343DB10-5896-4A09-A9A1-D6808D3EF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Slide Number Placeholder 3"/>
          <p:cNvSpPr>
            <a:spLocks noGrp="1"/>
          </p:cNvSpPr>
          <p:nvPr>
            <p:ph type="sldNum" sz="quarter" idx="4294967295"/>
          </p:nvPr>
        </p:nvSpPr>
        <p:spPr>
          <a:xfrm>
            <a:off x="800211" y="6223702"/>
            <a:ext cx="511231" cy="314067"/>
          </a:xfrm>
          <a:prstGeom prst="rect">
            <a:avLst/>
          </a:prstGeo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CA97D07-D343-4DF2-84F9-3F5CA2AA7513}" type="slidenum">
              <a:rPr kumimoji="0" lang="en-US" sz="1100" b="0" i="0" u="none" strike="noStrike" cap="none" spc="0" normalizeH="0" baseline="0" noProof="0">
                <a:ln>
                  <a:noFill/>
                </a:ln>
                <a:solidFill>
                  <a:srgbClr val="898989"/>
                </a:solidFill>
                <a:effectLst/>
                <a:uLnTx/>
                <a:uFillTx/>
              </a:rPr>
              <a:pPr marR="0" lvl="0" indent="0" fontAlgn="auto">
                <a:spcBef>
                  <a:spcPts val="0"/>
                </a:spcBef>
                <a:spcAft>
                  <a:spcPts val="600"/>
                </a:spcAft>
                <a:buClrTx/>
                <a:buSzTx/>
                <a:buFontTx/>
                <a:buNone/>
                <a:tabLst/>
                <a:defRPr/>
              </a:pPr>
              <a:t>11</a:t>
            </a:fld>
            <a:endParaRPr kumimoji="0" lang="en-US" sz="1100" b="0" i="0" u="none" strike="noStrike" cap="none" spc="0" normalizeH="0" baseline="0" noProof="0">
              <a:ln>
                <a:noFill/>
              </a:ln>
              <a:solidFill>
                <a:srgbClr val="898989"/>
              </a:solidFill>
              <a:effectLst/>
              <a:uLnTx/>
              <a:uFillTx/>
            </a:endParaRPr>
          </a:p>
        </p:txBody>
      </p:sp>
    </p:spTree>
    <p:extLst>
      <p:ext uri="{BB962C8B-B14F-4D97-AF65-F5344CB8AC3E}">
        <p14:creationId xmlns:p14="http://schemas.microsoft.com/office/powerpoint/2010/main" val="162099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AB824-B598-4920-88BB-227254AF2A2E}"/>
              </a:ext>
            </a:extLst>
          </p:cNvPr>
          <p:cNvSpPr>
            <a:spLocks noGrp="1"/>
          </p:cNvSpPr>
          <p:nvPr>
            <p:ph type="title"/>
          </p:nvPr>
        </p:nvSpPr>
        <p:spPr>
          <a:xfrm>
            <a:off x="838200" y="557188"/>
            <a:ext cx="10515600" cy="1133499"/>
          </a:xfrm>
        </p:spPr>
        <p:txBody>
          <a:bodyPr vert="horz" lIns="91440" tIns="45720" rIns="91440" bIns="45720" rtlCol="0" anchor="ctr">
            <a:normAutofit/>
          </a:bodyPr>
          <a:lstStyle/>
          <a:p>
            <a:pPr algn="ctr"/>
            <a:r>
              <a:rPr lang="en-US" sz="5200" kern="1200">
                <a:solidFill>
                  <a:schemeClr val="tx1"/>
                </a:solidFill>
                <a:latin typeface="+mj-lt"/>
                <a:ea typeface="+mj-ea"/>
                <a:cs typeface="+mj-cs"/>
              </a:rPr>
              <a:t>Before we get started</a:t>
            </a:r>
          </a:p>
        </p:txBody>
      </p:sp>
      <p:sp>
        <p:nvSpPr>
          <p:cNvPr id="4" name="Slide Number Placeholder 3">
            <a:extLst>
              <a:ext uri="{FF2B5EF4-FFF2-40B4-BE49-F238E27FC236}">
                <a16:creationId xmlns:a16="http://schemas.microsoft.com/office/drawing/2014/main" id="{7CC6F5D2-D877-4B6A-9756-83B18C979A55}"/>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FCA97D07-D343-4DF2-84F9-3F5CA2AA7513}" type="slidenum">
              <a:rPr kumimoji="0" lang="en-US" sz="1200" b="1" i="0" u="none" strike="noStrike" cap="none" spc="0" normalizeH="0" baseline="0" noProof="0">
                <a:ln>
                  <a:noFill/>
                </a:ln>
                <a:solidFill>
                  <a:schemeClr val="tx1">
                    <a:tint val="75000"/>
                  </a:schemeClr>
                </a:solidFill>
                <a:effectLst/>
                <a:uLnTx/>
                <a:uFillTx/>
              </a:rPr>
              <a:pPr marR="0" lvl="0" indent="0" algn="r" fontAlgn="auto">
                <a:spcBef>
                  <a:spcPts val="0"/>
                </a:spcBef>
                <a:spcAft>
                  <a:spcPts val="600"/>
                </a:spcAft>
                <a:buClrTx/>
                <a:buSzTx/>
                <a:buFontTx/>
                <a:buNone/>
                <a:tabLst/>
                <a:defRPr/>
              </a:pPr>
              <a:t>12</a:t>
            </a:fld>
            <a:endParaRPr kumimoji="0" lang="en-US" sz="1200" b="1" i="0" u="none" strike="noStrike" cap="none" spc="0" normalizeH="0" baseline="0" noProof="0">
              <a:ln>
                <a:noFill/>
              </a:ln>
              <a:solidFill>
                <a:schemeClr val="tx1">
                  <a:tint val="75000"/>
                </a:schemeClr>
              </a:solidFill>
              <a:effectLst/>
              <a:uLnTx/>
              <a:uFillTx/>
            </a:endParaRPr>
          </a:p>
        </p:txBody>
      </p:sp>
      <p:graphicFrame>
        <p:nvGraphicFramePr>
          <p:cNvPr id="6" name="Content Placeholder 2">
            <a:extLst>
              <a:ext uri="{FF2B5EF4-FFF2-40B4-BE49-F238E27FC236}">
                <a16:creationId xmlns:a16="http://schemas.microsoft.com/office/drawing/2014/main" id="{AC5A5557-02D2-4CAD-A760-5E578A5F4CE0}"/>
              </a:ext>
            </a:extLst>
          </p:cNvPr>
          <p:cNvGraphicFramePr>
            <a:graphicFrameLocks noGrp="1"/>
          </p:cNvGraphicFramePr>
          <p:nvPr>
            <p:ph sz="half" idx="10"/>
            <p:extLst>
              <p:ext uri="{D42A27DB-BD31-4B8C-83A1-F6EECF244321}">
                <p14:modId xmlns:p14="http://schemas.microsoft.com/office/powerpoint/2010/main" val="25789410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66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Interventions Assessed</a:t>
            </a:r>
          </a:p>
        </p:txBody>
      </p:sp>
      <p:graphicFrame>
        <p:nvGraphicFramePr>
          <p:cNvPr id="5" name="Diagram 4"/>
          <p:cNvGraphicFramePr/>
          <p:nvPr/>
        </p:nvGraphicFramePr>
        <p:xfrm>
          <a:off x="1023730" y="1378226"/>
          <a:ext cx="10055087" cy="491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75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BF3A6B-9BD5-45FE-AB1C-822215AE413C}"/>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latin typeface="+mj-lt"/>
                <a:ea typeface="+mj-ea"/>
                <a:cs typeface="+mj-cs"/>
              </a:rPr>
              <a:t>Need Assumptions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775637-89F4-4334-B294-C57DC9466CAA}"/>
              </a:ext>
            </a:extLst>
          </p:cNvPr>
          <p:cNvSpPr>
            <a:spLocks noGrp="1"/>
          </p:cNvSpPr>
          <p:nvPr>
            <p:ph sz="half" idx="10"/>
          </p:nvPr>
        </p:nvSpPr>
        <p:spPr>
          <a:xfrm>
            <a:off x="4447308" y="591344"/>
            <a:ext cx="6906491" cy="5585619"/>
          </a:xfrm>
        </p:spPr>
        <p:txBody>
          <a:bodyPr vert="horz" lIns="91440" tIns="45720" rIns="91440" bIns="45720" rtlCol="0" anchor="ctr">
            <a:normAutofit/>
          </a:bodyPr>
          <a:lstStyle/>
          <a:p>
            <a:pPr marL="0" indent="0">
              <a:buNone/>
            </a:pPr>
            <a:r>
              <a:rPr lang="en-US" sz="1800" u="sng">
                <a:solidFill>
                  <a:schemeClr val="tx1"/>
                </a:solidFill>
              </a:rPr>
              <a:t>Diversion</a:t>
            </a:r>
            <a:endParaRPr lang="en-US" sz="1800" u="sng">
              <a:solidFill>
                <a:schemeClr val="tx1"/>
              </a:solidFill>
              <a:cs typeface="Calibri"/>
            </a:endParaRPr>
          </a:p>
          <a:p>
            <a:pPr lvl="1">
              <a:buFont typeface="Arial" panose="020B0604020202020204" pitchFamily="34" charset="0"/>
              <a:buChar char="•"/>
            </a:pPr>
            <a:r>
              <a:rPr lang="en-US" sz="1800">
                <a:solidFill>
                  <a:schemeClr val="tx1"/>
                </a:solidFill>
              </a:rPr>
              <a:t>Target people experiencing homelessness for the first time</a:t>
            </a:r>
            <a:endParaRPr lang="en-US" sz="1800">
              <a:solidFill>
                <a:schemeClr val="tx1"/>
              </a:solidFill>
              <a:cs typeface="Calibri"/>
            </a:endParaRPr>
          </a:p>
          <a:p>
            <a:pPr lvl="2">
              <a:buFont typeface="Arial" panose="020B0604020202020204" pitchFamily="34" charset="0"/>
              <a:buChar char="•"/>
            </a:pPr>
            <a:r>
              <a:rPr lang="en-US" sz="1800">
                <a:solidFill>
                  <a:schemeClr val="tx1"/>
                </a:solidFill>
              </a:rPr>
              <a:t>70%of people calling 211</a:t>
            </a:r>
            <a:endParaRPr lang="en-US" sz="1800">
              <a:solidFill>
                <a:schemeClr val="tx1"/>
              </a:solidFill>
              <a:cs typeface="Calibri"/>
            </a:endParaRPr>
          </a:p>
          <a:p>
            <a:pPr lvl="2">
              <a:buFont typeface="Arial" panose="020B0604020202020204" pitchFamily="34" charset="0"/>
              <a:buChar char="•"/>
            </a:pPr>
            <a:r>
              <a:rPr lang="en-US" sz="1800">
                <a:solidFill>
                  <a:schemeClr val="tx1"/>
                </a:solidFill>
              </a:rPr>
              <a:t>60% of people who show up at shelter</a:t>
            </a:r>
            <a:endParaRPr lang="en-US" sz="1800">
              <a:solidFill>
                <a:schemeClr val="tx1"/>
              </a:solidFill>
              <a:cs typeface="Calibri"/>
            </a:endParaRPr>
          </a:p>
          <a:p>
            <a:pPr marL="0" indent="0">
              <a:buNone/>
            </a:pPr>
            <a:r>
              <a:rPr lang="en-US" sz="1800" u="sng">
                <a:solidFill>
                  <a:schemeClr val="tx1"/>
                </a:solidFill>
              </a:rPr>
              <a:t>Self-Resolution</a:t>
            </a:r>
            <a:endParaRPr lang="en-US" sz="1800" u="sng">
              <a:solidFill>
                <a:schemeClr val="tx1"/>
              </a:solidFill>
              <a:cs typeface="Calibri"/>
            </a:endParaRPr>
          </a:p>
          <a:p>
            <a:pPr lvl="1">
              <a:buFont typeface="Arial" panose="020B0604020202020204" pitchFamily="34" charset="0"/>
              <a:buChar char="•"/>
            </a:pPr>
            <a:r>
              <a:rPr lang="en-US" sz="1800">
                <a:solidFill>
                  <a:schemeClr val="tx1"/>
                </a:solidFill>
              </a:rPr>
              <a:t>20% of people served in shelter self-resolve with assistance through shelter and community-based services </a:t>
            </a:r>
            <a:endParaRPr lang="en-US" sz="1800">
              <a:solidFill>
                <a:schemeClr val="tx1"/>
              </a:solidFill>
              <a:cs typeface="Calibri"/>
            </a:endParaRPr>
          </a:p>
          <a:p>
            <a:pPr lvl="1">
              <a:buFont typeface="Arial" panose="020B0604020202020204" pitchFamily="34" charset="0"/>
              <a:buChar char="•"/>
            </a:pPr>
            <a:r>
              <a:rPr lang="en-US" sz="1800">
                <a:solidFill>
                  <a:schemeClr val="tx1"/>
                </a:solidFill>
              </a:rPr>
              <a:t>Calculated by percent of people in shelter &lt;14 days</a:t>
            </a:r>
            <a:endParaRPr lang="en-US" sz="1800">
              <a:solidFill>
                <a:schemeClr val="tx1"/>
              </a:solidFill>
              <a:cs typeface="Calibri"/>
            </a:endParaRPr>
          </a:p>
          <a:p>
            <a:pPr marL="0" indent="0">
              <a:buNone/>
            </a:pPr>
            <a:r>
              <a:rPr lang="en-US" sz="1800" u="sng">
                <a:solidFill>
                  <a:schemeClr val="tx1"/>
                </a:solidFill>
              </a:rPr>
              <a:t>Rapid Rehousing</a:t>
            </a:r>
            <a:endParaRPr lang="en-US" sz="1800" u="sng">
              <a:solidFill>
                <a:schemeClr val="tx1"/>
              </a:solidFill>
              <a:cs typeface="Calibri"/>
            </a:endParaRPr>
          </a:p>
          <a:p>
            <a:pPr lvl="1">
              <a:buFont typeface="Arial" panose="020B0604020202020204" pitchFamily="34" charset="0"/>
              <a:buChar char="•"/>
            </a:pPr>
            <a:r>
              <a:rPr lang="en-US" sz="1800">
                <a:solidFill>
                  <a:schemeClr val="tx1"/>
                </a:solidFill>
              </a:rPr>
              <a:t>80% of clients in shelter 14 days or more</a:t>
            </a:r>
            <a:endParaRPr lang="en-US" sz="1800">
              <a:solidFill>
                <a:schemeClr val="tx1"/>
              </a:solidFill>
              <a:cs typeface="Calibri"/>
            </a:endParaRPr>
          </a:p>
          <a:p>
            <a:pPr marL="0" indent="0">
              <a:buNone/>
            </a:pPr>
            <a:r>
              <a:rPr lang="en-US" sz="1800" u="sng">
                <a:solidFill>
                  <a:schemeClr val="tx1"/>
                </a:solidFill>
              </a:rPr>
              <a:t>Supportive Housing</a:t>
            </a:r>
            <a:endParaRPr lang="en-US" sz="1800" u="sng">
              <a:solidFill>
                <a:schemeClr val="tx1"/>
              </a:solidFill>
              <a:cs typeface="Calibri"/>
            </a:endParaRPr>
          </a:p>
          <a:p>
            <a:pPr lvl="1">
              <a:buFont typeface="Arial" panose="020B0604020202020204" pitchFamily="34" charset="0"/>
              <a:buChar char="•"/>
            </a:pPr>
            <a:r>
              <a:rPr lang="en-US" sz="1800">
                <a:solidFill>
                  <a:schemeClr val="tx1"/>
                </a:solidFill>
              </a:rPr>
              <a:t>90% of chronically homeless population</a:t>
            </a:r>
            <a:endParaRPr lang="en-US" sz="1800">
              <a:solidFill>
                <a:schemeClr val="tx1"/>
              </a:solidFill>
              <a:cs typeface="Calibri"/>
            </a:endParaRPr>
          </a:p>
          <a:p>
            <a:pPr lvl="1">
              <a:buFont typeface="Arial" panose="020B0604020202020204" pitchFamily="34" charset="0"/>
              <a:buChar char="•"/>
            </a:pPr>
            <a:r>
              <a:rPr lang="en-US" sz="1800">
                <a:solidFill>
                  <a:schemeClr val="tx1"/>
                </a:solidFill>
              </a:rPr>
              <a:t>10% of all  people experiencing homelessness </a:t>
            </a:r>
            <a:endParaRPr lang="en-US" sz="1800">
              <a:solidFill>
                <a:schemeClr val="tx1"/>
              </a:solidFill>
              <a:cs typeface="Calibri"/>
            </a:endParaRPr>
          </a:p>
          <a:p>
            <a:pPr lvl="1">
              <a:buFont typeface="Arial" panose="020B0604020202020204" pitchFamily="34" charset="0"/>
              <a:buChar char="•"/>
            </a:pPr>
            <a:r>
              <a:rPr lang="en-US" sz="1800">
                <a:solidFill>
                  <a:schemeClr val="tx1"/>
                </a:solidFill>
              </a:rPr>
              <a:t>Mainstream System Supportive Housing</a:t>
            </a:r>
            <a:endParaRPr lang="en-US" sz="1800">
              <a:solidFill>
                <a:schemeClr val="tx1"/>
              </a:solidFill>
              <a:cs typeface="Calibri"/>
            </a:endParaRPr>
          </a:p>
          <a:p>
            <a:pPr lvl="2">
              <a:buFont typeface="Arial" panose="020B0604020202020204" pitchFamily="34" charset="0"/>
              <a:buChar char="•"/>
            </a:pPr>
            <a:r>
              <a:rPr lang="en-US" sz="1400">
                <a:solidFill>
                  <a:schemeClr val="tx1"/>
                </a:solidFill>
              </a:rPr>
              <a:t>10% - 80% of people in other systems depending on system</a:t>
            </a:r>
            <a:endParaRPr lang="en-US" sz="1400">
              <a:solidFill>
                <a:schemeClr val="tx1"/>
              </a:solidFill>
              <a:cs typeface="Calibri"/>
            </a:endParaRPr>
          </a:p>
        </p:txBody>
      </p:sp>
      <p:sp>
        <p:nvSpPr>
          <p:cNvPr id="4" name="Slide Number Placeholder 3">
            <a:extLst>
              <a:ext uri="{FF2B5EF4-FFF2-40B4-BE49-F238E27FC236}">
                <a16:creationId xmlns:a16="http://schemas.microsoft.com/office/drawing/2014/main" id="{C7446AD1-9169-46A2-962C-A58C2A4D6031}"/>
              </a:ext>
            </a:extLst>
          </p:cNvPr>
          <p:cNvSpPr>
            <a:spLocks noGrp="1"/>
          </p:cNvSpPr>
          <p:nvPr>
            <p:ph type="sldNum" sz="quarter" idx="4294967295"/>
          </p:nvPr>
        </p:nvSpPr>
        <p:spPr>
          <a:xfrm>
            <a:off x="9541564" y="6356350"/>
            <a:ext cx="1812235" cy="365125"/>
          </a:xfrm>
          <a:prstGeom prst="rect">
            <a:avLst/>
          </a:prstGeom>
        </p:spPr>
        <p:txBody>
          <a:bodyPr vert="horz" lIns="91440" tIns="45720" rIns="91440" bIns="45720" rtlCol="0" anchor="ctr">
            <a:normAutofit/>
          </a:bodyPr>
          <a:lstStyle/>
          <a:p>
            <a:pPr marR="0" lvl="0" indent="0" algn="r" fontAlgn="auto">
              <a:spcBef>
                <a:spcPts val="0"/>
              </a:spcBef>
              <a:spcAft>
                <a:spcPts val="600"/>
              </a:spcAft>
              <a:buClrTx/>
              <a:buSzTx/>
              <a:buFontTx/>
              <a:buNone/>
              <a:tabLst/>
              <a:defRPr/>
            </a:pPr>
            <a:fld id="{FCA97D07-D343-4DF2-84F9-3F5CA2AA7513}" type="slidenum">
              <a:rPr kumimoji="0" lang="en-US" sz="1200" b="1" i="0" u="none" strike="noStrike" cap="none" spc="0" normalizeH="0" baseline="0" noProof="0" smtClean="0">
                <a:ln>
                  <a:noFill/>
                </a:ln>
                <a:solidFill>
                  <a:schemeClr val="tx1">
                    <a:tint val="75000"/>
                  </a:schemeClr>
                </a:solidFill>
                <a:effectLst/>
                <a:uLnTx/>
                <a:uFillTx/>
              </a:rPr>
              <a:pPr marR="0" lvl="0" indent="0" algn="r" fontAlgn="auto">
                <a:spcBef>
                  <a:spcPts val="0"/>
                </a:spcBef>
                <a:spcAft>
                  <a:spcPts val="600"/>
                </a:spcAft>
                <a:buClrTx/>
                <a:buSzTx/>
                <a:buFontTx/>
                <a:buNone/>
                <a:tabLst/>
                <a:defRPr/>
              </a:pPr>
              <a:t>14</a:t>
            </a:fld>
            <a:endParaRPr kumimoji="0" lang="en-US" sz="1200" b="1" i="0" u="none" strike="noStrike" cap="none" spc="0" normalizeH="0" baseline="0" noProof="0">
              <a:ln>
                <a:noFill/>
              </a:ln>
              <a:solidFill>
                <a:schemeClr val="tx1">
                  <a:tint val="75000"/>
                </a:schemeClr>
              </a:solidFill>
              <a:effectLst/>
              <a:uLnTx/>
              <a:uFillTx/>
            </a:endParaRPr>
          </a:p>
        </p:txBody>
      </p:sp>
    </p:spTree>
    <p:extLst>
      <p:ext uri="{BB962C8B-B14F-4D97-AF65-F5344CB8AC3E}">
        <p14:creationId xmlns:p14="http://schemas.microsoft.com/office/powerpoint/2010/main" val="3627758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3AB70-021B-4F42-A27F-08BE287B899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a:t>Cost Assumptions</a:t>
            </a:r>
          </a:p>
        </p:txBody>
      </p:sp>
      <p:sp>
        <p:nvSpPr>
          <p:cNvPr id="1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566621-0F41-4BAB-A908-C96120C61C90}"/>
              </a:ext>
            </a:extLst>
          </p:cNvPr>
          <p:cNvSpPr>
            <a:spLocks noGrp="1"/>
          </p:cNvSpPr>
          <p:nvPr>
            <p:ph sz="half" idx="10"/>
          </p:nvPr>
        </p:nvSpPr>
        <p:spPr>
          <a:xfrm>
            <a:off x="572493" y="2071316"/>
            <a:ext cx="6713552" cy="4119172"/>
          </a:xfrm>
        </p:spPr>
        <p:txBody>
          <a:bodyPr vert="horz" lIns="91440" tIns="45720" rIns="91440" bIns="45720" rtlCol="0" anchor="t">
            <a:normAutofit/>
          </a:bodyPr>
          <a:lstStyle/>
          <a:p>
            <a:pPr>
              <a:buFont typeface="Arial" panose="020B0604020202020204" pitchFamily="34" charset="0"/>
              <a:buChar char="•"/>
            </a:pPr>
            <a:r>
              <a:rPr lang="en-US" sz="2000">
                <a:solidFill>
                  <a:schemeClr val="tx1"/>
                </a:solidFill>
              </a:rPr>
              <a:t>Average Rent:                                                               $750</a:t>
            </a:r>
          </a:p>
          <a:p>
            <a:pPr>
              <a:buFont typeface="Arial" panose="020B0604020202020204" pitchFamily="34" charset="0"/>
              <a:buChar char="•"/>
            </a:pPr>
            <a:r>
              <a:rPr lang="en-US" sz="2000">
                <a:solidFill>
                  <a:schemeClr val="tx1"/>
                </a:solidFill>
              </a:rPr>
              <a:t>2018 Maine AMI:                                                         $55,425</a:t>
            </a:r>
          </a:p>
          <a:p>
            <a:pPr>
              <a:buFont typeface="Arial" panose="020B0604020202020204" pitchFamily="34" charset="0"/>
              <a:buChar char="•"/>
            </a:pPr>
            <a:r>
              <a:rPr lang="en-US" sz="2000">
                <a:solidFill>
                  <a:schemeClr val="tx1"/>
                </a:solidFill>
              </a:rPr>
              <a:t>Diversion Time Per Appt:                                           4.5 hours</a:t>
            </a:r>
          </a:p>
          <a:p>
            <a:pPr>
              <a:buFont typeface="Arial" panose="020B0604020202020204" pitchFamily="34" charset="0"/>
              <a:buChar char="•"/>
            </a:pPr>
            <a:r>
              <a:rPr lang="en-US" sz="2000">
                <a:solidFill>
                  <a:schemeClr val="tx1"/>
                </a:solidFill>
              </a:rPr>
              <a:t>Statewide DIV Staffing Need:                                    6.5 FTE</a:t>
            </a:r>
          </a:p>
          <a:p>
            <a:pPr>
              <a:buFont typeface="Arial" panose="020B0604020202020204" pitchFamily="34" charset="0"/>
              <a:buChar char="•"/>
            </a:pPr>
            <a:r>
              <a:rPr lang="en-US" sz="2000">
                <a:solidFill>
                  <a:schemeClr val="tx1"/>
                </a:solidFill>
              </a:rPr>
              <a:t>Avg DIV Finance Assistance:                                      $1,300</a:t>
            </a:r>
          </a:p>
          <a:p>
            <a:pPr>
              <a:buFont typeface="Arial" panose="020B0604020202020204" pitchFamily="34" charset="0"/>
              <a:buChar char="•"/>
            </a:pPr>
            <a:r>
              <a:rPr lang="en-US" sz="2000">
                <a:solidFill>
                  <a:schemeClr val="tx1"/>
                </a:solidFill>
              </a:rPr>
              <a:t>RRH Timeframe:                                                           1 – 12 months</a:t>
            </a:r>
          </a:p>
          <a:p>
            <a:pPr>
              <a:buFont typeface="Arial" panose="020B0604020202020204" pitchFamily="34" charset="0"/>
              <a:buChar char="•"/>
            </a:pPr>
            <a:r>
              <a:rPr lang="en-US" sz="2000">
                <a:solidFill>
                  <a:schemeClr val="tx1"/>
                </a:solidFill>
              </a:rPr>
              <a:t>Avg RRH Financial Assistance:                                   $5,698</a:t>
            </a:r>
          </a:p>
          <a:p>
            <a:pPr>
              <a:buFont typeface="Arial" panose="020B0604020202020204" pitchFamily="34" charset="0"/>
              <a:buChar char="•"/>
            </a:pPr>
            <a:r>
              <a:rPr lang="en-US" sz="2000">
                <a:solidFill>
                  <a:schemeClr val="tx1"/>
                </a:solidFill>
              </a:rPr>
              <a:t>RRH Per Person Service Cost:                                    $973</a:t>
            </a: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p:txBody>
      </p:sp>
      <p:pic>
        <p:nvPicPr>
          <p:cNvPr id="4" name="Picture 4" descr="Icon&#10;&#10;Description automatically generated">
            <a:extLst>
              <a:ext uri="{FF2B5EF4-FFF2-40B4-BE49-F238E27FC236}">
                <a16:creationId xmlns:a16="http://schemas.microsoft.com/office/drawing/2014/main" id="{78169943-C341-42A2-BCCA-F3C03DFB42AE}"/>
              </a:ext>
            </a:extLst>
          </p:cNvPr>
          <p:cNvPicPr>
            <a:picLocks noChangeAspect="1"/>
          </p:cNvPicPr>
          <p:nvPr/>
        </p:nvPicPr>
        <p:blipFill rotWithShape="1">
          <a:blip r:embed="rId2"/>
          <a:srcRect l="28213" r="21202"/>
          <a:stretch/>
        </p:blipFill>
        <p:spPr>
          <a:xfrm>
            <a:off x="7675658" y="2093976"/>
            <a:ext cx="3941064" cy="4096512"/>
          </a:xfrm>
          <a:prstGeom prst="rect">
            <a:avLst/>
          </a:prstGeom>
        </p:spPr>
      </p:pic>
    </p:spTree>
    <p:extLst>
      <p:ext uri="{BB962C8B-B14F-4D97-AF65-F5344CB8AC3E}">
        <p14:creationId xmlns:p14="http://schemas.microsoft.com/office/powerpoint/2010/main" val="307180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83D8E-8DFF-4E5D-BA2B-83B16091A07D}"/>
              </a:ext>
            </a:extLst>
          </p:cNvPr>
          <p:cNvSpPr>
            <a:spLocks noGrp="1"/>
          </p:cNvSpPr>
          <p:nvPr>
            <p:ph type="title"/>
          </p:nvPr>
        </p:nvSpPr>
        <p:spPr/>
        <p:txBody>
          <a:bodyPr/>
          <a:lstStyle/>
          <a:p>
            <a:r>
              <a:rPr lang="en-US"/>
              <a:t>Statewide Costs (DIV and RRH only)</a:t>
            </a:r>
          </a:p>
        </p:txBody>
      </p:sp>
      <p:graphicFrame>
        <p:nvGraphicFramePr>
          <p:cNvPr id="5" name="Content Placeholder 4">
            <a:extLst>
              <a:ext uri="{FF2B5EF4-FFF2-40B4-BE49-F238E27FC236}">
                <a16:creationId xmlns:a16="http://schemas.microsoft.com/office/drawing/2014/main" id="{91964F50-E0D5-445D-AE52-FE3118F9A391}"/>
              </a:ext>
            </a:extLst>
          </p:cNvPr>
          <p:cNvGraphicFramePr>
            <a:graphicFrameLocks noGrp="1"/>
          </p:cNvGraphicFramePr>
          <p:nvPr>
            <p:ph sz="half" idx="10"/>
            <p:extLst>
              <p:ext uri="{D42A27DB-BD31-4B8C-83A1-F6EECF244321}">
                <p14:modId xmlns:p14="http://schemas.microsoft.com/office/powerpoint/2010/main" val="218147606"/>
              </p:ext>
            </p:extLst>
          </p:nvPr>
        </p:nvGraphicFramePr>
        <p:xfrm>
          <a:off x="838200" y="1690688"/>
          <a:ext cx="10515597" cy="3799692"/>
        </p:xfrm>
        <a:graphic>
          <a:graphicData uri="http://schemas.openxmlformats.org/drawingml/2006/table">
            <a:tbl>
              <a:tblPr>
                <a:tableStyleId>{5C22544A-7EE6-4342-B048-85BDC9FD1C3A}</a:tableStyleId>
              </a:tblPr>
              <a:tblGrid>
                <a:gridCol w="1370678">
                  <a:extLst>
                    <a:ext uri="{9D8B030D-6E8A-4147-A177-3AD203B41FA5}">
                      <a16:colId xmlns:a16="http://schemas.microsoft.com/office/drawing/2014/main" val="470113503"/>
                    </a:ext>
                  </a:extLst>
                </a:gridCol>
                <a:gridCol w="1370678">
                  <a:extLst>
                    <a:ext uri="{9D8B030D-6E8A-4147-A177-3AD203B41FA5}">
                      <a16:colId xmlns:a16="http://schemas.microsoft.com/office/drawing/2014/main" val="3268536016"/>
                    </a:ext>
                  </a:extLst>
                </a:gridCol>
                <a:gridCol w="1740543">
                  <a:extLst>
                    <a:ext uri="{9D8B030D-6E8A-4147-A177-3AD203B41FA5}">
                      <a16:colId xmlns:a16="http://schemas.microsoft.com/office/drawing/2014/main" val="1790623733"/>
                    </a:ext>
                  </a:extLst>
                </a:gridCol>
                <a:gridCol w="2595837">
                  <a:extLst>
                    <a:ext uri="{9D8B030D-6E8A-4147-A177-3AD203B41FA5}">
                      <a16:colId xmlns:a16="http://schemas.microsoft.com/office/drawing/2014/main" val="3456228930"/>
                    </a:ext>
                  </a:extLst>
                </a:gridCol>
                <a:gridCol w="1836465">
                  <a:extLst>
                    <a:ext uri="{9D8B030D-6E8A-4147-A177-3AD203B41FA5}">
                      <a16:colId xmlns:a16="http://schemas.microsoft.com/office/drawing/2014/main" val="4260947573"/>
                    </a:ext>
                  </a:extLst>
                </a:gridCol>
                <a:gridCol w="1601396">
                  <a:extLst>
                    <a:ext uri="{9D8B030D-6E8A-4147-A177-3AD203B41FA5}">
                      <a16:colId xmlns:a16="http://schemas.microsoft.com/office/drawing/2014/main" val="1458602857"/>
                    </a:ext>
                  </a:extLst>
                </a:gridCol>
              </a:tblGrid>
              <a:tr h="617946">
                <a:tc>
                  <a:txBody>
                    <a:bodyPr/>
                    <a:lstStyle/>
                    <a:p>
                      <a:pPr algn="ctr" fontAlgn="b"/>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Number Served</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Rental Assistance/Flex Fund</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Staffing/Infrastructure</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Total</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Per Person Costs</a:t>
                      </a:r>
                      <a:endParaRPr lang="en-US" sz="1800" b="0" i="1" u="none" strike="noStrike">
                        <a:solidFill>
                          <a:srgbClr val="000000"/>
                        </a:solidFill>
                        <a:effectLst/>
                        <a:latin typeface="+mn-lt"/>
                      </a:endParaRPr>
                    </a:p>
                  </a:txBody>
                  <a:tcPr marL="0" marR="0" marT="0" marB="0" anchor="b"/>
                </a:tc>
                <a:extLst>
                  <a:ext uri="{0D108BD9-81ED-4DB2-BD59-A6C34878D82A}">
                    <a16:rowId xmlns:a16="http://schemas.microsoft.com/office/drawing/2014/main" val="978875703"/>
                  </a:ext>
                </a:extLst>
              </a:tr>
              <a:tr h="617946">
                <a:tc>
                  <a:txBody>
                    <a:bodyPr/>
                    <a:lstStyle/>
                    <a:p>
                      <a:pPr algn="ctr" fontAlgn="b"/>
                      <a:r>
                        <a:rPr lang="en-US" sz="1800" b="0" i="0" u="none" strike="noStrike">
                          <a:solidFill>
                            <a:srgbClr val="000000"/>
                          </a:solidFill>
                          <a:effectLst/>
                          <a:latin typeface="+mn-lt"/>
                        </a:rPr>
                        <a:t>Central Intake</a:t>
                      </a:r>
                    </a:p>
                  </a:txBody>
                  <a:tcPr marL="0" marR="0" marT="0" marB="0" anchor="b"/>
                </a:tc>
                <a:tc>
                  <a:txBody>
                    <a:bodyPr/>
                    <a:lstStyle/>
                    <a:p>
                      <a:pPr algn="ctr" fontAlgn="b"/>
                      <a:endParaRPr lang="en-US" sz="1800" b="0" i="0" u="none" strike="noStrike">
                        <a:solidFill>
                          <a:srgbClr val="000000"/>
                        </a:solidFill>
                        <a:effectLst/>
                        <a:latin typeface="+mn-lt"/>
                      </a:endParaRPr>
                    </a:p>
                  </a:txBody>
                  <a:tcPr marL="0" marR="0" marT="0" marB="0" anchor="b"/>
                </a:tc>
                <a:tc>
                  <a:txBody>
                    <a:bodyPr/>
                    <a:lstStyle/>
                    <a:p>
                      <a:pPr algn="ctr" fontAlgn="b"/>
                      <a:endParaRPr lang="en-US" sz="1800" b="0" i="0" u="none" strike="noStrike">
                        <a:solidFill>
                          <a:srgbClr val="000000"/>
                        </a:solidFill>
                        <a:effectLst/>
                        <a:latin typeface="+mn-lt"/>
                      </a:endParaRPr>
                    </a:p>
                  </a:txBody>
                  <a:tcPr marL="0" marR="0" marT="0" marB="0" anchor="b"/>
                </a:tc>
                <a:tc>
                  <a:txBody>
                    <a:bodyPr/>
                    <a:lstStyle/>
                    <a:p>
                      <a:pPr algn="ctr" fontAlgn="b"/>
                      <a:r>
                        <a:rPr lang="en-US" sz="1800" b="0" i="0" u="none" strike="noStrike">
                          <a:solidFill>
                            <a:srgbClr val="000000"/>
                          </a:solidFill>
                          <a:effectLst/>
                          <a:latin typeface="+mn-lt"/>
                        </a:rPr>
                        <a:t>$ 75,000</a:t>
                      </a:r>
                    </a:p>
                  </a:txBody>
                  <a:tcPr marL="0" marR="0" marT="0" marB="0" anchor="b"/>
                </a:tc>
                <a:tc>
                  <a:txBody>
                    <a:bodyPr/>
                    <a:lstStyle/>
                    <a:p>
                      <a:pPr algn="ctr" fontAlgn="b"/>
                      <a:endParaRPr lang="en-US" sz="1800" b="0" i="0" u="none" strike="noStrike">
                        <a:solidFill>
                          <a:srgbClr val="000000"/>
                        </a:solidFill>
                        <a:effectLst/>
                        <a:latin typeface="+mn-lt"/>
                      </a:endParaRPr>
                    </a:p>
                  </a:txBody>
                  <a:tcPr marL="0" marR="0" marT="0" marB="0" anchor="b"/>
                </a:tc>
                <a:tc>
                  <a:txBody>
                    <a:bodyPr/>
                    <a:lstStyle/>
                    <a:p>
                      <a:pPr algn="ctr" fontAlgn="b"/>
                      <a:endParaRPr lang="en-US" sz="1800" b="0" i="1" u="none" strike="noStrike">
                        <a:solidFill>
                          <a:srgbClr val="000000"/>
                        </a:solidFill>
                        <a:effectLst/>
                        <a:latin typeface="+mn-lt"/>
                      </a:endParaRPr>
                    </a:p>
                  </a:txBody>
                  <a:tcPr marL="0" marR="0" marT="0" marB="0" anchor="b"/>
                </a:tc>
                <a:extLst>
                  <a:ext uri="{0D108BD9-81ED-4DB2-BD59-A6C34878D82A}">
                    <a16:rowId xmlns:a16="http://schemas.microsoft.com/office/drawing/2014/main" val="664346922"/>
                  </a:ext>
                </a:extLst>
              </a:tr>
              <a:tr h="452536">
                <a:tc>
                  <a:txBody>
                    <a:bodyPr/>
                    <a:lstStyle/>
                    <a:p>
                      <a:pPr algn="ctr" fontAlgn="b"/>
                      <a:r>
                        <a:rPr lang="en-US" sz="1800" u="none" strike="noStrike">
                          <a:effectLst/>
                          <a:latin typeface="+mn-lt"/>
                        </a:rPr>
                        <a:t>Diversion</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2,684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$ 3,489,616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$ 443,564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$ 4,008,180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$ 1,493 (includes CI) </a:t>
                      </a:r>
                      <a:endParaRPr lang="en-US" sz="1800" b="0" i="1" u="none" strike="noStrike">
                        <a:solidFill>
                          <a:srgbClr val="000000"/>
                        </a:solidFill>
                        <a:effectLst/>
                        <a:latin typeface="+mn-lt"/>
                      </a:endParaRPr>
                    </a:p>
                  </a:txBody>
                  <a:tcPr marL="0" marR="0" marT="0" marB="0" anchor="b"/>
                </a:tc>
                <a:extLst>
                  <a:ext uri="{0D108BD9-81ED-4DB2-BD59-A6C34878D82A}">
                    <a16:rowId xmlns:a16="http://schemas.microsoft.com/office/drawing/2014/main" val="4016462966"/>
                  </a:ext>
                </a:extLst>
              </a:tr>
              <a:tr h="905073">
                <a:tc>
                  <a:txBody>
                    <a:bodyPr/>
                    <a:lstStyle/>
                    <a:p>
                      <a:pPr algn="ctr" fontAlgn="b"/>
                      <a:r>
                        <a:rPr lang="en-US" sz="1800" u="none" strike="noStrike">
                          <a:effectLst/>
                          <a:latin typeface="+mn-lt"/>
                        </a:rPr>
                        <a:t>Self-Resolve</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1,306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   </a:t>
                      </a:r>
                      <a:endParaRPr lang="en-US" sz="1800" b="0" i="1" u="none" strike="noStrike">
                        <a:solidFill>
                          <a:srgbClr val="000000"/>
                        </a:solidFill>
                        <a:effectLst/>
                        <a:latin typeface="+mn-lt"/>
                      </a:endParaRPr>
                    </a:p>
                  </a:txBody>
                  <a:tcPr marL="0" marR="0" marT="0" marB="0" anchor="b"/>
                </a:tc>
                <a:extLst>
                  <a:ext uri="{0D108BD9-81ED-4DB2-BD59-A6C34878D82A}">
                    <a16:rowId xmlns:a16="http://schemas.microsoft.com/office/drawing/2014/main" val="794039437"/>
                  </a:ext>
                </a:extLst>
              </a:tr>
              <a:tr h="905073">
                <a:tc>
                  <a:txBody>
                    <a:bodyPr/>
                    <a:lstStyle/>
                    <a:p>
                      <a:pPr algn="ctr" fontAlgn="b"/>
                      <a:r>
                        <a:rPr lang="en-US" sz="1800" u="none" strike="noStrike">
                          <a:effectLst/>
                          <a:latin typeface="+mn-lt"/>
                        </a:rPr>
                        <a:t>Rapid Rehousing</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2,923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$ 10,961,160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$ 2,844,982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$ 13,806,142 </a:t>
                      </a:r>
                      <a:endParaRPr lang="en-US" sz="1800" b="0" i="0" u="none" strike="noStrike">
                        <a:solidFill>
                          <a:srgbClr val="000000"/>
                        </a:solidFill>
                        <a:effectLst/>
                        <a:latin typeface="+mn-lt"/>
                      </a:endParaRPr>
                    </a:p>
                  </a:txBody>
                  <a:tcPr marL="0" marR="0" marT="0" marB="0" anchor="b"/>
                </a:tc>
                <a:tc>
                  <a:txBody>
                    <a:bodyPr/>
                    <a:lstStyle/>
                    <a:p>
                      <a:pPr algn="ctr" fontAlgn="b"/>
                      <a:r>
                        <a:rPr lang="en-US" sz="1800" u="none" strike="noStrike">
                          <a:effectLst/>
                          <a:latin typeface="+mn-lt"/>
                        </a:rPr>
                        <a:t> $ 4,723 </a:t>
                      </a:r>
                      <a:endParaRPr lang="en-US" sz="1800" b="0" i="1" u="none" strike="noStrike">
                        <a:solidFill>
                          <a:srgbClr val="000000"/>
                        </a:solidFill>
                        <a:effectLst/>
                        <a:latin typeface="+mn-lt"/>
                      </a:endParaRPr>
                    </a:p>
                  </a:txBody>
                  <a:tcPr marL="0" marR="0" marT="0" marB="0" anchor="b"/>
                </a:tc>
                <a:extLst>
                  <a:ext uri="{0D108BD9-81ED-4DB2-BD59-A6C34878D82A}">
                    <a16:rowId xmlns:a16="http://schemas.microsoft.com/office/drawing/2014/main" val="4257657201"/>
                  </a:ext>
                </a:extLst>
              </a:tr>
            </a:tbl>
          </a:graphicData>
        </a:graphic>
      </p:graphicFrame>
      <p:sp>
        <p:nvSpPr>
          <p:cNvPr id="4" name="Slide Number Placeholder 3">
            <a:extLst>
              <a:ext uri="{FF2B5EF4-FFF2-40B4-BE49-F238E27FC236}">
                <a16:creationId xmlns:a16="http://schemas.microsoft.com/office/drawing/2014/main" id="{5485129F-00EE-4D59-AC8C-43258C19EA04}"/>
              </a:ext>
            </a:extLst>
          </p:cNvPr>
          <p:cNvSpPr>
            <a:spLocks noGrp="1"/>
          </p:cNvSpPr>
          <p:nvPr>
            <p:ph type="sldNum" sz="quarter" idx="4294967295"/>
          </p:nvPr>
        </p:nvSpPr>
        <p:spPr>
          <a:xfrm>
            <a:off x="10485438" y="6224588"/>
            <a:ext cx="170656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97D07-D343-4DF2-84F9-3F5CA2AA7513}" type="slidenum">
              <a:rPr kumimoji="0" lang="en-US" sz="1200" b="1" i="0" u="none" strike="noStrike" kern="1200" cap="none" spc="0" normalizeH="0" baseline="0" noProof="0" smtClean="0">
                <a:ln>
                  <a:noFill/>
                </a:ln>
                <a:solidFill>
                  <a:srgbClr val="4E3B3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4E3B3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1502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F554-C7B6-45FC-94EE-E8AD4CE9F74F}"/>
              </a:ext>
            </a:extLst>
          </p:cNvPr>
          <p:cNvSpPr>
            <a:spLocks noGrp="1"/>
          </p:cNvSpPr>
          <p:nvPr>
            <p:ph type="title"/>
          </p:nvPr>
        </p:nvSpPr>
        <p:spPr/>
        <p:txBody>
          <a:bodyPr/>
          <a:lstStyle/>
          <a:p>
            <a:r>
              <a:rPr lang="en-US"/>
              <a:t>Supportive Housing Costs (at scale)</a:t>
            </a:r>
          </a:p>
        </p:txBody>
      </p:sp>
      <p:graphicFrame>
        <p:nvGraphicFramePr>
          <p:cNvPr id="5" name="Content Placeholder 4">
            <a:extLst>
              <a:ext uri="{FF2B5EF4-FFF2-40B4-BE49-F238E27FC236}">
                <a16:creationId xmlns:a16="http://schemas.microsoft.com/office/drawing/2014/main" id="{7E0AC8AB-EBFF-48D7-919B-A3D72B81B988}"/>
              </a:ext>
            </a:extLst>
          </p:cNvPr>
          <p:cNvGraphicFramePr>
            <a:graphicFrameLocks noGrp="1"/>
          </p:cNvGraphicFramePr>
          <p:nvPr>
            <p:ph sz="half" idx="10"/>
          </p:nvPr>
        </p:nvGraphicFramePr>
        <p:xfrm>
          <a:off x="838200" y="1690688"/>
          <a:ext cx="10515595" cy="3578087"/>
        </p:xfrm>
        <a:graphic>
          <a:graphicData uri="http://schemas.openxmlformats.org/drawingml/2006/table">
            <a:tbl>
              <a:tblPr>
                <a:tableStyleId>{5C22544A-7EE6-4342-B048-85BDC9FD1C3A}</a:tableStyleId>
              </a:tblPr>
              <a:tblGrid>
                <a:gridCol w="1172535">
                  <a:extLst>
                    <a:ext uri="{9D8B030D-6E8A-4147-A177-3AD203B41FA5}">
                      <a16:colId xmlns:a16="http://schemas.microsoft.com/office/drawing/2014/main" val="2597259228"/>
                    </a:ext>
                  </a:extLst>
                </a:gridCol>
                <a:gridCol w="1172535">
                  <a:extLst>
                    <a:ext uri="{9D8B030D-6E8A-4147-A177-3AD203B41FA5}">
                      <a16:colId xmlns:a16="http://schemas.microsoft.com/office/drawing/2014/main" val="4068261055"/>
                    </a:ext>
                  </a:extLst>
                </a:gridCol>
                <a:gridCol w="1488934">
                  <a:extLst>
                    <a:ext uri="{9D8B030D-6E8A-4147-A177-3AD203B41FA5}">
                      <a16:colId xmlns:a16="http://schemas.microsoft.com/office/drawing/2014/main" val="3169336738"/>
                    </a:ext>
                  </a:extLst>
                </a:gridCol>
                <a:gridCol w="2060912">
                  <a:extLst>
                    <a:ext uri="{9D8B030D-6E8A-4147-A177-3AD203B41FA5}">
                      <a16:colId xmlns:a16="http://schemas.microsoft.com/office/drawing/2014/main" val="4028114901"/>
                    </a:ext>
                  </a:extLst>
                </a:gridCol>
                <a:gridCol w="1806221">
                  <a:extLst>
                    <a:ext uri="{9D8B030D-6E8A-4147-A177-3AD203B41FA5}">
                      <a16:colId xmlns:a16="http://schemas.microsoft.com/office/drawing/2014/main" val="3694132572"/>
                    </a:ext>
                  </a:extLst>
                </a:gridCol>
                <a:gridCol w="1524000">
                  <a:extLst>
                    <a:ext uri="{9D8B030D-6E8A-4147-A177-3AD203B41FA5}">
                      <a16:colId xmlns:a16="http://schemas.microsoft.com/office/drawing/2014/main" val="4222425243"/>
                    </a:ext>
                  </a:extLst>
                </a:gridCol>
                <a:gridCol w="1290458">
                  <a:extLst>
                    <a:ext uri="{9D8B030D-6E8A-4147-A177-3AD203B41FA5}">
                      <a16:colId xmlns:a16="http://schemas.microsoft.com/office/drawing/2014/main" val="1623612223"/>
                    </a:ext>
                  </a:extLst>
                </a:gridCol>
              </a:tblGrid>
              <a:tr h="873027">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Number Served</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Rental Assistance/Flex Fund</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Staffing/Infrastructure</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Capital</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Per Person Costs</a:t>
                      </a:r>
                      <a:endParaRPr lang="en-US" sz="16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2240426"/>
                  </a:ext>
                </a:extLst>
              </a:tr>
              <a:tr h="959006">
                <a:tc>
                  <a:txBody>
                    <a:bodyPr/>
                    <a:lstStyle/>
                    <a:p>
                      <a:pPr algn="l" fontAlgn="b"/>
                      <a:r>
                        <a:rPr lang="en-US" sz="1600" u="none" strike="noStrike">
                          <a:effectLst/>
                        </a:rPr>
                        <a:t>PSH - Developed</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927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9,033,522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$ 1,854,000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174,974,958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$ 185,862,480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$ 200,499 </a:t>
                      </a:r>
                      <a:endParaRPr lang="en-US" sz="16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80218588"/>
                  </a:ext>
                </a:extLst>
              </a:tr>
              <a:tr h="873027">
                <a:tc>
                  <a:txBody>
                    <a:bodyPr/>
                    <a:lstStyle/>
                    <a:p>
                      <a:pPr algn="l" fontAlgn="b"/>
                      <a:r>
                        <a:rPr lang="en-US" sz="1600" u="none" strike="noStrike">
                          <a:effectLst/>
                        </a:rPr>
                        <a:t>PSH - Scattered Site</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2,782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$ 24,645,738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$ 5,564,000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$ 30,212,520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$ 10,860 </a:t>
                      </a:r>
                      <a:endParaRPr lang="en-US" sz="16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1783052"/>
                  </a:ext>
                </a:extLst>
              </a:tr>
              <a:tr h="873027">
                <a:tc>
                  <a:txBody>
                    <a:bodyPr/>
                    <a:lstStyle/>
                    <a:p>
                      <a:pPr algn="l" fontAlgn="b"/>
                      <a:r>
                        <a:rPr lang="en-US" sz="1600" u="none" strike="noStrike">
                          <a:effectLst/>
                        </a:rPr>
                        <a:t>Homeless target (30% developed)</a:t>
                      </a:r>
                      <a:endParaRPr lang="en-US" sz="1600" b="0" i="1"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582 </a:t>
                      </a:r>
                      <a:endParaRPr lang="en-US" sz="1600" b="0" i="1"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$ 5,155,938 </a:t>
                      </a:r>
                      <a:endParaRPr lang="en-US" sz="1600" b="0" i="1"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$ 1,164,000 </a:t>
                      </a:r>
                      <a:endParaRPr lang="en-US"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32,956,448 </a:t>
                      </a:r>
                      <a:endParaRPr lang="en-US" sz="1600" b="0" i="1"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$ 39,276,968 </a:t>
                      </a:r>
                      <a:endParaRPr lang="en-US" sz="1600" b="0" i="1"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600" u="none" strike="noStrike">
                          <a:effectLst/>
                        </a:rPr>
                        <a:t> $ 67,486 </a:t>
                      </a:r>
                      <a:endParaRPr lang="en-US" sz="16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5150818"/>
                  </a:ext>
                </a:extLst>
              </a:tr>
            </a:tbl>
          </a:graphicData>
        </a:graphic>
      </p:graphicFrame>
      <p:sp>
        <p:nvSpPr>
          <p:cNvPr id="4" name="Slide Number Placeholder 3">
            <a:extLst>
              <a:ext uri="{FF2B5EF4-FFF2-40B4-BE49-F238E27FC236}">
                <a16:creationId xmlns:a16="http://schemas.microsoft.com/office/drawing/2014/main" id="{5F3C9608-1CDB-4ADC-8E11-A82B841E96D6}"/>
              </a:ext>
            </a:extLst>
          </p:cNvPr>
          <p:cNvSpPr>
            <a:spLocks noGrp="1"/>
          </p:cNvSpPr>
          <p:nvPr>
            <p:ph type="sldNum" sz="quarter" idx="4294967295"/>
          </p:nvPr>
        </p:nvSpPr>
        <p:spPr>
          <a:xfrm>
            <a:off x="10485438" y="6224588"/>
            <a:ext cx="170656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97D07-D343-4DF2-84F9-3F5CA2AA7513}" type="slidenum">
              <a:rPr kumimoji="0" lang="en-US" sz="1200" b="1" i="0" u="none" strike="noStrike" kern="1200" cap="none" spc="0" normalizeH="0" baseline="0" noProof="0" smtClean="0">
                <a:ln>
                  <a:noFill/>
                </a:ln>
                <a:solidFill>
                  <a:srgbClr val="4E3B3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4E3B3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77856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3A6E5F3-B245-4632-BBCF-0F3C78367D98}"/>
              </a:ext>
            </a:extLst>
          </p:cNvPr>
          <p:cNvGraphicFramePr>
            <a:graphicFrameLocks noGrp="1"/>
          </p:cNvGraphicFramePr>
          <p:nvPr>
            <p:ph sz="half" idx="10"/>
            <p:extLst>
              <p:ext uri="{D42A27DB-BD31-4B8C-83A1-F6EECF244321}">
                <p14:modId xmlns:p14="http://schemas.microsoft.com/office/powerpoint/2010/main" val="3895577478"/>
              </p:ext>
            </p:extLst>
          </p:nvPr>
        </p:nvGraphicFramePr>
        <p:xfrm>
          <a:off x="488156" y="1583531"/>
          <a:ext cx="10940926" cy="5115768"/>
        </p:xfrm>
        <a:graphic>
          <a:graphicData uri="http://schemas.openxmlformats.org/drawingml/2006/table">
            <a:tbl>
              <a:tblPr firstRow="1" bandRow="1">
                <a:tableStyleId>{5C22544A-7EE6-4342-B048-85BDC9FD1C3A}</a:tableStyleId>
              </a:tblPr>
              <a:tblGrid>
                <a:gridCol w="931738">
                  <a:extLst>
                    <a:ext uri="{9D8B030D-6E8A-4147-A177-3AD203B41FA5}">
                      <a16:colId xmlns:a16="http://schemas.microsoft.com/office/drawing/2014/main" val="2365442684"/>
                    </a:ext>
                  </a:extLst>
                </a:gridCol>
                <a:gridCol w="591296">
                  <a:extLst>
                    <a:ext uri="{9D8B030D-6E8A-4147-A177-3AD203B41FA5}">
                      <a16:colId xmlns:a16="http://schemas.microsoft.com/office/drawing/2014/main" val="1278271754"/>
                    </a:ext>
                  </a:extLst>
                </a:gridCol>
                <a:gridCol w="7203084">
                  <a:extLst>
                    <a:ext uri="{9D8B030D-6E8A-4147-A177-3AD203B41FA5}">
                      <a16:colId xmlns:a16="http://schemas.microsoft.com/office/drawing/2014/main" val="2923783113"/>
                    </a:ext>
                  </a:extLst>
                </a:gridCol>
                <a:gridCol w="1200513">
                  <a:extLst>
                    <a:ext uri="{9D8B030D-6E8A-4147-A177-3AD203B41FA5}">
                      <a16:colId xmlns:a16="http://schemas.microsoft.com/office/drawing/2014/main" val="3600432388"/>
                    </a:ext>
                  </a:extLst>
                </a:gridCol>
                <a:gridCol w="1014295">
                  <a:extLst>
                    <a:ext uri="{9D8B030D-6E8A-4147-A177-3AD203B41FA5}">
                      <a16:colId xmlns:a16="http://schemas.microsoft.com/office/drawing/2014/main" val="2372742148"/>
                    </a:ext>
                  </a:extLst>
                </a:gridCol>
              </a:tblGrid>
              <a:tr h="544868">
                <a:tc>
                  <a:txBody>
                    <a:bodyPr/>
                    <a:lstStyle/>
                    <a:p>
                      <a:r>
                        <a:rPr lang="en-US" sz="1200">
                          <a:effectLst/>
                        </a:rPr>
                        <a:t>County</a:t>
                      </a:r>
                    </a:p>
                  </a:txBody>
                  <a:tcPr marL="0" marR="0" marT="0" marB="0" anchor="ctr"/>
                </a:tc>
                <a:tc>
                  <a:txBody>
                    <a:bodyPr/>
                    <a:lstStyle/>
                    <a:p>
                      <a:r>
                        <a:rPr lang="en-US" sz="1200">
                          <a:effectLst/>
                        </a:rPr>
                        <a:t># of Shelters</a:t>
                      </a:r>
                    </a:p>
                  </a:txBody>
                  <a:tcPr marL="0" marR="0" marT="0" marB="0" anchor="ctr"/>
                </a:tc>
                <a:tc>
                  <a:txBody>
                    <a:bodyPr/>
                    <a:lstStyle/>
                    <a:p>
                      <a:r>
                        <a:rPr lang="en-US" sz="1200">
                          <a:effectLst/>
                        </a:rPr>
                        <a:t>Participating Shelters</a:t>
                      </a:r>
                    </a:p>
                  </a:txBody>
                  <a:tcPr marL="0" marR="0" marT="0" marB="0" anchor="ctr"/>
                </a:tc>
                <a:tc>
                  <a:txBody>
                    <a:bodyPr/>
                    <a:lstStyle/>
                    <a:p>
                      <a:r>
                        <a:rPr lang="en-US" sz="1200">
                          <a:effectLst/>
                        </a:rPr>
                        <a:t>Total ESG Shelter Beds</a:t>
                      </a:r>
                    </a:p>
                  </a:txBody>
                  <a:tcPr marL="0" marR="0" marT="0" marB="0" anchor="ctr"/>
                </a:tc>
                <a:tc>
                  <a:txBody>
                    <a:bodyPr/>
                    <a:lstStyle/>
                    <a:p>
                      <a:r>
                        <a:rPr lang="en-US" sz="1200">
                          <a:effectLst/>
                        </a:rPr>
                        <a:t>2019 Clients Served in Shelter</a:t>
                      </a:r>
                    </a:p>
                  </a:txBody>
                  <a:tcPr marL="0" marR="0" marT="0" marB="0" anchor="ctr"/>
                </a:tc>
                <a:extLst>
                  <a:ext uri="{0D108BD9-81ED-4DB2-BD59-A6C34878D82A}">
                    <a16:rowId xmlns:a16="http://schemas.microsoft.com/office/drawing/2014/main" val="3336108936"/>
                  </a:ext>
                </a:extLst>
              </a:tr>
              <a:tr h="264177">
                <a:tc>
                  <a:txBody>
                    <a:bodyPr/>
                    <a:lstStyle/>
                    <a:p>
                      <a:r>
                        <a:rPr lang="en-US" sz="1200">
                          <a:effectLst/>
                        </a:rPr>
                        <a:t>York</a:t>
                      </a:r>
                    </a:p>
                  </a:txBody>
                  <a:tcPr marL="0" marR="0" marT="0" marB="0" anchor="ctr"/>
                </a:tc>
                <a:tc>
                  <a:txBody>
                    <a:bodyPr/>
                    <a:lstStyle/>
                    <a:p>
                      <a:r>
                        <a:rPr lang="en-US" sz="1200">
                          <a:effectLst/>
                        </a:rPr>
                        <a:t>2</a:t>
                      </a:r>
                    </a:p>
                  </a:txBody>
                  <a:tcPr marL="0" marR="0" marT="0" marB="0" anchor="ctr"/>
                </a:tc>
                <a:tc>
                  <a:txBody>
                    <a:bodyPr/>
                    <a:lstStyle/>
                    <a:p>
                      <a:r>
                        <a:rPr lang="en-US" sz="1200">
                          <a:effectLst/>
                        </a:rPr>
                        <a:t>YCSPI - Family Emergency Shelter and YCSPI - York County Adult Shelter; Caring Unlimited (DV)</a:t>
                      </a:r>
                    </a:p>
                  </a:txBody>
                  <a:tcPr marL="0" marR="0" marT="0" marB="0" anchor="ctr"/>
                </a:tc>
                <a:tc>
                  <a:txBody>
                    <a:bodyPr/>
                    <a:lstStyle/>
                    <a:p>
                      <a:r>
                        <a:rPr lang="en-US" sz="1200">
                          <a:effectLst/>
                        </a:rPr>
                        <a:t>53</a:t>
                      </a:r>
                    </a:p>
                  </a:txBody>
                  <a:tcPr marL="0" marR="0" marT="0" marB="0" anchor="ctr"/>
                </a:tc>
                <a:tc>
                  <a:txBody>
                    <a:bodyPr/>
                    <a:lstStyle/>
                    <a:p>
                      <a:r>
                        <a:rPr lang="en-US" sz="1200">
                          <a:effectLst/>
                        </a:rPr>
                        <a:t>331</a:t>
                      </a:r>
                    </a:p>
                  </a:txBody>
                  <a:tcPr marL="0" marR="0" marT="0" marB="0" anchor="ctr"/>
                </a:tc>
                <a:extLst>
                  <a:ext uri="{0D108BD9-81ED-4DB2-BD59-A6C34878D82A}">
                    <a16:rowId xmlns:a16="http://schemas.microsoft.com/office/drawing/2014/main" val="1221829927"/>
                  </a:ext>
                </a:extLst>
              </a:tr>
              <a:tr h="660445">
                <a:tc>
                  <a:txBody>
                    <a:bodyPr/>
                    <a:lstStyle/>
                    <a:p>
                      <a:r>
                        <a:rPr lang="en-US" sz="1200">
                          <a:effectLst/>
                        </a:rPr>
                        <a:t>Cumberland</a:t>
                      </a:r>
                    </a:p>
                  </a:txBody>
                  <a:tcPr marL="0" marR="0" marT="0" marB="0" anchor="ctr"/>
                </a:tc>
                <a:tc>
                  <a:txBody>
                    <a:bodyPr/>
                    <a:lstStyle/>
                    <a:p>
                      <a:r>
                        <a:rPr lang="en-US" sz="1200">
                          <a:effectLst/>
                        </a:rPr>
                        <a:t>7</a:t>
                      </a:r>
                    </a:p>
                  </a:txBody>
                  <a:tcPr marL="0" marR="0" marT="0" marB="0" anchor="ctr"/>
                </a:tc>
                <a:tc>
                  <a:txBody>
                    <a:bodyPr/>
                    <a:lstStyle/>
                    <a:p>
                      <a:r>
                        <a:rPr lang="en-US" sz="1200" dirty="0">
                          <a:effectLst/>
                        </a:rPr>
                        <a:t>Oxford Street Shelter, </a:t>
                      </a:r>
                      <a:r>
                        <a:rPr lang="en-US" sz="1200" err="1">
                          <a:effectLst/>
                        </a:rPr>
                        <a:t>Milesetone</a:t>
                      </a:r>
                      <a:r>
                        <a:rPr lang="en-US" sz="1200" dirty="0">
                          <a:effectLst/>
                        </a:rPr>
                        <a:t>, City of Portland Family Shelter, Preble Street - Florence House SH, Preble Street - Joe Kreisler Teen Shelter, Tedford - Family Shelter, Preble Street - Florence House ES and Tedford - Adult Shelter </a:t>
                      </a:r>
                      <a:r>
                        <a:rPr lang="en-US" sz="1200">
                          <a:effectLst/>
                        </a:rPr>
                        <a:t>(Brunswick); Through These Doors (DV)</a:t>
                      </a:r>
                    </a:p>
                  </a:txBody>
                  <a:tcPr marL="0" marR="0" marT="0" marB="0" anchor="ctr"/>
                </a:tc>
                <a:tc>
                  <a:txBody>
                    <a:bodyPr/>
                    <a:lstStyle/>
                    <a:p>
                      <a:r>
                        <a:rPr lang="en-US" sz="1200">
                          <a:effectLst/>
                        </a:rPr>
                        <a:t>510</a:t>
                      </a:r>
                    </a:p>
                  </a:txBody>
                  <a:tcPr marL="0" marR="0" marT="0" marB="0" anchor="ctr"/>
                </a:tc>
                <a:tc>
                  <a:txBody>
                    <a:bodyPr/>
                    <a:lstStyle/>
                    <a:p>
                      <a:r>
                        <a:rPr lang="en-US" sz="1200">
                          <a:effectLst/>
                        </a:rPr>
                        <a:t>3748</a:t>
                      </a:r>
                    </a:p>
                  </a:txBody>
                  <a:tcPr marL="0" marR="0" marT="0" marB="0" anchor="ctr"/>
                </a:tc>
                <a:extLst>
                  <a:ext uri="{0D108BD9-81ED-4DB2-BD59-A6C34878D82A}">
                    <a16:rowId xmlns:a16="http://schemas.microsoft.com/office/drawing/2014/main" val="1901052864"/>
                  </a:ext>
                </a:extLst>
              </a:tr>
              <a:tr h="264177">
                <a:tc>
                  <a:txBody>
                    <a:bodyPr/>
                    <a:lstStyle/>
                    <a:p>
                      <a:r>
                        <a:rPr lang="en-US" sz="1200">
                          <a:effectLst/>
                        </a:rPr>
                        <a:t>Androscoggin</a:t>
                      </a:r>
                    </a:p>
                  </a:txBody>
                  <a:tcPr marL="0" marR="0" marT="0" marB="0" anchor="ctr"/>
                </a:tc>
                <a:tc>
                  <a:txBody>
                    <a:bodyPr/>
                    <a:lstStyle/>
                    <a:p>
                      <a:r>
                        <a:rPr lang="en-US" sz="1200">
                          <a:effectLst/>
                        </a:rPr>
                        <a:t>2</a:t>
                      </a:r>
                    </a:p>
                  </a:txBody>
                  <a:tcPr marL="0" marR="0" marT="0" marB="0" anchor="ctr"/>
                </a:tc>
                <a:tc>
                  <a:txBody>
                    <a:bodyPr/>
                    <a:lstStyle/>
                    <a:p>
                      <a:r>
                        <a:rPr lang="en-US" sz="1200">
                          <a:effectLst/>
                        </a:rPr>
                        <a:t>Rural Community Action Ministry and New Beginnings Inc; Safe Voices (DV)</a:t>
                      </a:r>
                    </a:p>
                  </a:txBody>
                  <a:tcPr marL="0" marR="0" marT="0" marB="0" anchor="ctr"/>
                </a:tc>
                <a:tc>
                  <a:txBody>
                    <a:bodyPr/>
                    <a:lstStyle/>
                    <a:p>
                      <a:r>
                        <a:rPr lang="en-US" sz="1200">
                          <a:effectLst/>
                        </a:rPr>
                        <a:t>22</a:t>
                      </a:r>
                    </a:p>
                  </a:txBody>
                  <a:tcPr marL="0" marR="0" marT="0" marB="0" anchor="ctr"/>
                </a:tc>
                <a:tc>
                  <a:txBody>
                    <a:bodyPr/>
                    <a:lstStyle/>
                    <a:p>
                      <a:r>
                        <a:rPr lang="en-US" sz="1200">
                          <a:effectLst/>
                        </a:rPr>
                        <a:t>102</a:t>
                      </a:r>
                    </a:p>
                  </a:txBody>
                  <a:tcPr marL="0" marR="0" marT="0" marB="0" anchor="ctr"/>
                </a:tc>
                <a:extLst>
                  <a:ext uri="{0D108BD9-81ED-4DB2-BD59-A6C34878D82A}">
                    <a16:rowId xmlns:a16="http://schemas.microsoft.com/office/drawing/2014/main" val="2733064254"/>
                  </a:ext>
                </a:extLst>
              </a:tr>
              <a:tr h="181622">
                <a:tc>
                  <a:txBody>
                    <a:bodyPr/>
                    <a:lstStyle/>
                    <a:p>
                      <a:r>
                        <a:rPr lang="en-US" sz="1200">
                          <a:effectLst/>
                        </a:rPr>
                        <a:t>Franklin</a:t>
                      </a:r>
                    </a:p>
                  </a:txBody>
                  <a:tcPr marL="0" marR="0" marT="0" marB="0" anchor="ctr"/>
                </a:tc>
                <a:tc>
                  <a:txBody>
                    <a:bodyPr/>
                    <a:lstStyle/>
                    <a:p>
                      <a:r>
                        <a:rPr lang="en-US" sz="1200">
                          <a:effectLst/>
                        </a:rPr>
                        <a:t>1</a:t>
                      </a:r>
                    </a:p>
                  </a:txBody>
                  <a:tcPr marL="0" marR="0" marT="0" marB="0" anchor="ctr"/>
                </a:tc>
                <a:tc>
                  <a:txBody>
                    <a:bodyPr/>
                    <a:lstStyle/>
                    <a:p>
                      <a:endParaRPr lang="en-US" sz="1200">
                        <a:effectLst/>
                      </a:endParaRPr>
                    </a:p>
                  </a:txBody>
                  <a:tcPr marL="0" marR="0" marT="0" marB="0" anchor="ctr"/>
                </a:tc>
                <a:tc>
                  <a:txBody>
                    <a:bodyPr/>
                    <a:lstStyle/>
                    <a:p>
                      <a:r>
                        <a:rPr lang="en-US" sz="1200">
                          <a:effectLst/>
                        </a:rPr>
                        <a:t>16</a:t>
                      </a:r>
                    </a:p>
                  </a:txBody>
                  <a:tcPr marL="0" marR="0" marT="0" marB="0" anchor="ctr"/>
                </a:tc>
                <a:tc>
                  <a:txBody>
                    <a:bodyPr/>
                    <a:lstStyle/>
                    <a:p>
                      <a:r>
                        <a:rPr lang="en-US" sz="1200">
                          <a:effectLst/>
                        </a:rPr>
                        <a:t>81</a:t>
                      </a:r>
                    </a:p>
                  </a:txBody>
                  <a:tcPr marL="0" marR="0" marT="0" marB="0" anchor="ctr"/>
                </a:tc>
                <a:extLst>
                  <a:ext uri="{0D108BD9-81ED-4DB2-BD59-A6C34878D82A}">
                    <a16:rowId xmlns:a16="http://schemas.microsoft.com/office/drawing/2014/main" val="3614735278"/>
                  </a:ext>
                </a:extLst>
              </a:tr>
              <a:tr h="264177">
                <a:tc>
                  <a:txBody>
                    <a:bodyPr/>
                    <a:lstStyle/>
                    <a:p>
                      <a:r>
                        <a:rPr lang="en-US" sz="1200">
                          <a:effectLst/>
                        </a:rPr>
                        <a:t>Oxford</a:t>
                      </a:r>
                    </a:p>
                  </a:txBody>
                  <a:tcPr marL="0" marR="0" marT="0" marB="0" anchor="ctr"/>
                </a:tc>
                <a:tc>
                  <a:txBody>
                    <a:bodyPr/>
                    <a:lstStyle/>
                    <a:p>
                      <a:r>
                        <a:rPr lang="en-US" sz="1200">
                          <a:effectLst/>
                        </a:rPr>
                        <a:t>3</a:t>
                      </a:r>
                    </a:p>
                  </a:txBody>
                  <a:tcPr marL="0" marR="0" marT="0" marB="0" anchor="ctr"/>
                </a:tc>
                <a:tc>
                  <a:txBody>
                    <a:bodyPr/>
                    <a:lstStyle/>
                    <a:p>
                      <a:r>
                        <a:rPr lang="en-US" sz="1200">
                          <a:effectLst/>
                        </a:rPr>
                        <a:t>RGH - Norway Family Center, RGH - Rumford Family Center Monier and RGH - Rumford Family Center Shelter</a:t>
                      </a:r>
                    </a:p>
                  </a:txBody>
                  <a:tcPr marL="0" marR="0" marT="0" marB="0" anchor="ctr"/>
                </a:tc>
                <a:tc>
                  <a:txBody>
                    <a:bodyPr/>
                    <a:lstStyle/>
                    <a:p>
                      <a:r>
                        <a:rPr lang="en-US" sz="1200">
                          <a:effectLst/>
                        </a:rPr>
                        <a:t>44</a:t>
                      </a:r>
                    </a:p>
                  </a:txBody>
                  <a:tcPr marL="0" marR="0" marT="0" marB="0" anchor="ctr"/>
                </a:tc>
                <a:tc>
                  <a:txBody>
                    <a:bodyPr/>
                    <a:lstStyle/>
                    <a:p>
                      <a:r>
                        <a:rPr lang="en-US" sz="1200">
                          <a:effectLst/>
                        </a:rPr>
                        <a:t>227</a:t>
                      </a:r>
                    </a:p>
                  </a:txBody>
                  <a:tcPr marL="0" marR="0" marT="0" marB="0" anchor="ctr"/>
                </a:tc>
                <a:extLst>
                  <a:ext uri="{0D108BD9-81ED-4DB2-BD59-A6C34878D82A}">
                    <a16:rowId xmlns:a16="http://schemas.microsoft.com/office/drawing/2014/main" val="893936975"/>
                  </a:ext>
                </a:extLst>
              </a:tr>
              <a:tr h="181622">
                <a:tc>
                  <a:txBody>
                    <a:bodyPr/>
                    <a:lstStyle/>
                    <a:p>
                      <a:r>
                        <a:rPr lang="en-US" sz="1200">
                          <a:effectLst/>
                        </a:rPr>
                        <a:t>Sagadahoc</a:t>
                      </a:r>
                    </a:p>
                  </a:txBody>
                  <a:tcPr marL="0" marR="0" marT="0" marB="0" anchor="ctr"/>
                </a:tc>
                <a:tc>
                  <a:txBody>
                    <a:bodyPr/>
                    <a:lstStyle/>
                    <a:p>
                      <a:r>
                        <a:rPr lang="en-US" sz="1200">
                          <a:effectLst/>
                        </a:rPr>
                        <a:t>0</a:t>
                      </a:r>
                    </a:p>
                  </a:txBody>
                  <a:tcPr marL="0" marR="0" marT="0" marB="0" anchor="ctr"/>
                </a:tc>
                <a:tc>
                  <a:txBody>
                    <a:bodyPr/>
                    <a:lstStyle/>
                    <a:p>
                      <a:r>
                        <a:rPr lang="en-US" sz="1200">
                          <a:effectLst/>
                        </a:rPr>
                        <a:t>New Hope for Women (DV no shelter)</a:t>
                      </a:r>
                    </a:p>
                  </a:txBody>
                  <a:tcPr marL="0" marR="0" marT="0" marB="0" anchor="ctr"/>
                </a:tc>
                <a:tc>
                  <a:txBody>
                    <a:bodyPr/>
                    <a:lstStyle/>
                    <a:p>
                      <a:r>
                        <a:rPr lang="en-US" sz="1200">
                          <a:effectLst/>
                        </a:rPr>
                        <a:t>-</a:t>
                      </a:r>
                    </a:p>
                  </a:txBody>
                  <a:tcPr marL="0" marR="0" marT="0" marB="0" anchor="ctr"/>
                </a:tc>
                <a:tc>
                  <a:txBody>
                    <a:bodyPr/>
                    <a:lstStyle/>
                    <a:p>
                      <a:r>
                        <a:rPr lang="en-US" sz="1200">
                          <a:effectLst/>
                        </a:rPr>
                        <a:t>-</a:t>
                      </a:r>
                    </a:p>
                  </a:txBody>
                  <a:tcPr marL="0" marR="0" marT="0" marB="0" anchor="ctr"/>
                </a:tc>
                <a:extLst>
                  <a:ext uri="{0D108BD9-81ED-4DB2-BD59-A6C34878D82A}">
                    <a16:rowId xmlns:a16="http://schemas.microsoft.com/office/drawing/2014/main" val="2347641638"/>
                  </a:ext>
                </a:extLst>
              </a:tr>
              <a:tr h="181622">
                <a:tc>
                  <a:txBody>
                    <a:bodyPr/>
                    <a:lstStyle/>
                    <a:p>
                      <a:r>
                        <a:rPr lang="en-US" sz="1200">
                          <a:effectLst/>
                        </a:rPr>
                        <a:t>Knox</a:t>
                      </a:r>
                    </a:p>
                  </a:txBody>
                  <a:tcPr marL="0" marR="0" marT="0" marB="0" anchor="ctr"/>
                </a:tc>
                <a:tc>
                  <a:txBody>
                    <a:bodyPr/>
                    <a:lstStyle/>
                    <a:p>
                      <a:r>
                        <a:rPr lang="en-US" sz="1200">
                          <a:effectLst/>
                        </a:rPr>
                        <a:t>1</a:t>
                      </a:r>
                    </a:p>
                  </a:txBody>
                  <a:tcPr marL="0" marR="0" marT="0" marB="0" anchor="ctr"/>
                </a:tc>
                <a:tc>
                  <a:txBody>
                    <a:bodyPr/>
                    <a:lstStyle/>
                    <a:p>
                      <a:r>
                        <a:rPr lang="en-US" sz="1200">
                          <a:effectLst/>
                        </a:rPr>
                        <a:t>Knox/Waldo Homeless Coalition - Hospitality House</a:t>
                      </a:r>
                    </a:p>
                  </a:txBody>
                  <a:tcPr marL="0" marR="0" marT="0" marB="0" anchor="ctr"/>
                </a:tc>
                <a:tc>
                  <a:txBody>
                    <a:bodyPr/>
                    <a:lstStyle/>
                    <a:p>
                      <a:r>
                        <a:rPr lang="en-US" sz="1200">
                          <a:effectLst/>
                        </a:rPr>
                        <a:t>22</a:t>
                      </a:r>
                    </a:p>
                  </a:txBody>
                  <a:tcPr marL="0" marR="0" marT="0" marB="0" anchor="ctr"/>
                </a:tc>
                <a:tc>
                  <a:txBody>
                    <a:bodyPr/>
                    <a:lstStyle/>
                    <a:p>
                      <a:r>
                        <a:rPr lang="en-US" sz="1200">
                          <a:effectLst/>
                        </a:rPr>
                        <a:t>72</a:t>
                      </a:r>
                    </a:p>
                  </a:txBody>
                  <a:tcPr marL="0" marR="0" marT="0" marB="0" anchor="ctr"/>
                </a:tc>
                <a:extLst>
                  <a:ext uri="{0D108BD9-81ED-4DB2-BD59-A6C34878D82A}">
                    <a16:rowId xmlns:a16="http://schemas.microsoft.com/office/drawing/2014/main" val="2196125674"/>
                  </a:ext>
                </a:extLst>
              </a:tr>
              <a:tr h="181622">
                <a:tc>
                  <a:txBody>
                    <a:bodyPr/>
                    <a:lstStyle/>
                    <a:p>
                      <a:r>
                        <a:rPr lang="en-US" sz="1200">
                          <a:effectLst/>
                        </a:rPr>
                        <a:t>Lincoln</a:t>
                      </a:r>
                    </a:p>
                  </a:txBody>
                  <a:tcPr marL="0" marR="0" marT="0" marB="0" anchor="ctr"/>
                </a:tc>
                <a:tc>
                  <a:txBody>
                    <a:bodyPr/>
                    <a:lstStyle/>
                    <a:p>
                      <a:r>
                        <a:rPr lang="en-US" sz="1200">
                          <a:effectLst/>
                        </a:rPr>
                        <a:t>0</a:t>
                      </a:r>
                    </a:p>
                  </a:txBody>
                  <a:tcPr marL="0" marR="0" marT="0" marB="0" anchor="ctr"/>
                </a:tc>
                <a:tc>
                  <a:txBody>
                    <a:bodyPr/>
                    <a:lstStyle/>
                    <a:p>
                      <a:endParaRPr lang="en-US" sz="1200">
                        <a:effectLst/>
                      </a:endParaRPr>
                    </a:p>
                  </a:txBody>
                  <a:tcPr marL="0" marR="0" marT="0" marB="0" anchor="ctr"/>
                </a:tc>
                <a:tc>
                  <a:txBody>
                    <a:bodyPr/>
                    <a:lstStyle/>
                    <a:p>
                      <a:r>
                        <a:rPr lang="en-US" sz="1200">
                          <a:effectLst/>
                        </a:rPr>
                        <a:t>-</a:t>
                      </a:r>
                    </a:p>
                  </a:txBody>
                  <a:tcPr marL="0" marR="0" marT="0" marB="0" anchor="ctr"/>
                </a:tc>
                <a:tc>
                  <a:txBody>
                    <a:bodyPr/>
                    <a:lstStyle/>
                    <a:p>
                      <a:r>
                        <a:rPr lang="en-US" sz="1200">
                          <a:effectLst/>
                        </a:rPr>
                        <a:t>-</a:t>
                      </a:r>
                    </a:p>
                  </a:txBody>
                  <a:tcPr marL="0" marR="0" marT="0" marB="0" anchor="ctr"/>
                </a:tc>
                <a:extLst>
                  <a:ext uri="{0D108BD9-81ED-4DB2-BD59-A6C34878D82A}">
                    <a16:rowId xmlns:a16="http://schemas.microsoft.com/office/drawing/2014/main" val="2571932350"/>
                  </a:ext>
                </a:extLst>
              </a:tr>
              <a:tr h="181622">
                <a:tc>
                  <a:txBody>
                    <a:bodyPr/>
                    <a:lstStyle/>
                    <a:p>
                      <a:r>
                        <a:rPr lang="en-US" sz="1200">
                          <a:effectLst/>
                        </a:rPr>
                        <a:t>Waldo</a:t>
                      </a:r>
                    </a:p>
                  </a:txBody>
                  <a:tcPr marL="0" marR="0" marT="0" marB="0" anchor="ctr"/>
                </a:tc>
                <a:tc>
                  <a:txBody>
                    <a:bodyPr/>
                    <a:lstStyle/>
                    <a:p>
                      <a:r>
                        <a:rPr lang="en-US" sz="1200">
                          <a:effectLst/>
                        </a:rPr>
                        <a:t>0</a:t>
                      </a:r>
                    </a:p>
                  </a:txBody>
                  <a:tcPr marL="0" marR="0" marT="0" marB="0" anchor="ctr"/>
                </a:tc>
                <a:tc>
                  <a:txBody>
                    <a:bodyPr/>
                    <a:lstStyle/>
                    <a:p>
                      <a:endParaRPr lang="en-US" sz="1200">
                        <a:effectLst/>
                      </a:endParaRPr>
                    </a:p>
                  </a:txBody>
                  <a:tcPr marL="0" marR="0" marT="0" marB="0" anchor="ctr"/>
                </a:tc>
                <a:tc>
                  <a:txBody>
                    <a:bodyPr/>
                    <a:lstStyle/>
                    <a:p>
                      <a:r>
                        <a:rPr lang="en-US" sz="1200">
                          <a:effectLst/>
                        </a:rPr>
                        <a:t>-</a:t>
                      </a:r>
                    </a:p>
                  </a:txBody>
                  <a:tcPr marL="0" marR="0" marT="0" marB="0" anchor="ctr"/>
                </a:tc>
                <a:tc>
                  <a:txBody>
                    <a:bodyPr/>
                    <a:lstStyle/>
                    <a:p>
                      <a:r>
                        <a:rPr lang="en-US" sz="1200">
                          <a:effectLst/>
                        </a:rPr>
                        <a:t>-</a:t>
                      </a:r>
                    </a:p>
                  </a:txBody>
                  <a:tcPr marL="0" marR="0" marT="0" marB="0" anchor="ctr"/>
                </a:tc>
                <a:extLst>
                  <a:ext uri="{0D108BD9-81ED-4DB2-BD59-A6C34878D82A}">
                    <a16:rowId xmlns:a16="http://schemas.microsoft.com/office/drawing/2014/main" val="1865924846"/>
                  </a:ext>
                </a:extLst>
              </a:tr>
              <a:tr h="412778">
                <a:tc>
                  <a:txBody>
                    <a:bodyPr/>
                    <a:lstStyle/>
                    <a:p>
                      <a:r>
                        <a:rPr lang="en-US" sz="1200">
                          <a:effectLst/>
                        </a:rPr>
                        <a:t>Kennebec</a:t>
                      </a:r>
                    </a:p>
                  </a:txBody>
                  <a:tcPr marL="0" marR="0" marT="0" marB="0" anchor="ctr"/>
                </a:tc>
                <a:tc>
                  <a:txBody>
                    <a:bodyPr/>
                    <a:lstStyle/>
                    <a:p>
                      <a:r>
                        <a:rPr lang="en-US" sz="1200">
                          <a:effectLst/>
                        </a:rPr>
                        <a:t>3</a:t>
                      </a:r>
                    </a:p>
                  </a:txBody>
                  <a:tcPr marL="0" marR="0" marT="0" marB="0" anchor="ctr"/>
                </a:tc>
                <a:tc>
                  <a:txBody>
                    <a:bodyPr/>
                    <a:lstStyle/>
                    <a:p>
                      <a:r>
                        <a:rPr lang="en-US" sz="1200" dirty="0">
                          <a:effectLst/>
                        </a:rPr>
                        <a:t>Mid-Maine Homeless Shelter - Emergency Shelter, Bread of Life - Emergency Shelter and Bread of Life - HCHV/EH VA </a:t>
                      </a:r>
                      <a:r>
                        <a:rPr lang="en-US" sz="1200">
                          <a:effectLst/>
                        </a:rPr>
                        <a:t>Contract Beds; Family Violence Project (DV)</a:t>
                      </a:r>
                    </a:p>
                  </a:txBody>
                  <a:tcPr marL="0" marR="0" marT="0" marB="0" anchor="ctr"/>
                </a:tc>
                <a:tc>
                  <a:txBody>
                    <a:bodyPr/>
                    <a:lstStyle/>
                    <a:p>
                      <a:r>
                        <a:rPr lang="en-US" sz="1200">
                          <a:effectLst/>
                        </a:rPr>
                        <a:t>103</a:t>
                      </a:r>
                    </a:p>
                  </a:txBody>
                  <a:tcPr marL="0" marR="0" marT="0" marB="0" anchor="ctr"/>
                </a:tc>
                <a:tc>
                  <a:txBody>
                    <a:bodyPr/>
                    <a:lstStyle/>
                    <a:p>
                      <a:r>
                        <a:rPr lang="en-US" sz="1200">
                          <a:effectLst/>
                        </a:rPr>
                        <a:t>593</a:t>
                      </a:r>
                    </a:p>
                  </a:txBody>
                  <a:tcPr marL="0" marR="0" marT="0" marB="0" anchor="ctr"/>
                </a:tc>
                <a:extLst>
                  <a:ext uri="{0D108BD9-81ED-4DB2-BD59-A6C34878D82A}">
                    <a16:rowId xmlns:a16="http://schemas.microsoft.com/office/drawing/2014/main" val="110975279"/>
                  </a:ext>
                </a:extLst>
              </a:tr>
              <a:tr h="181622">
                <a:tc>
                  <a:txBody>
                    <a:bodyPr/>
                    <a:lstStyle/>
                    <a:p>
                      <a:r>
                        <a:rPr lang="en-US" sz="1200">
                          <a:effectLst/>
                        </a:rPr>
                        <a:t>Somerset</a:t>
                      </a:r>
                    </a:p>
                  </a:txBody>
                  <a:tcPr marL="0" marR="0" marT="0" marB="0" anchor="ctr"/>
                </a:tc>
                <a:tc>
                  <a:txBody>
                    <a:bodyPr/>
                    <a:lstStyle/>
                    <a:p>
                      <a:r>
                        <a:rPr lang="en-US" sz="1200">
                          <a:effectLst/>
                        </a:rPr>
                        <a:t>0</a:t>
                      </a:r>
                    </a:p>
                  </a:txBody>
                  <a:tcPr marL="0" marR="0" marT="0" marB="0" anchor="ctr"/>
                </a:tc>
                <a:tc>
                  <a:txBody>
                    <a:bodyPr/>
                    <a:lstStyle/>
                    <a:p>
                      <a:r>
                        <a:rPr lang="en-US" sz="1200">
                          <a:effectLst/>
                        </a:rPr>
                        <a:t>Family Violence Project (DV)- Fairfield</a:t>
                      </a:r>
                    </a:p>
                  </a:txBody>
                  <a:tcPr marL="0" marR="0" marT="0" marB="0" anchor="ctr"/>
                </a:tc>
                <a:tc>
                  <a:txBody>
                    <a:bodyPr/>
                    <a:lstStyle/>
                    <a:p>
                      <a:r>
                        <a:rPr lang="en-US" sz="1200">
                          <a:effectLst/>
                        </a:rPr>
                        <a:t>-</a:t>
                      </a:r>
                    </a:p>
                  </a:txBody>
                  <a:tcPr marL="0" marR="0" marT="0" marB="0" anchor="ctr"/>
                </a:tc>
                <a:tc>
                  <a:txBody>
                    <a:bodyPr/>
                    <a:lstStyle/>
                    <a:p>
                      <a:r>
                        <a:rPr lang="en-US" sz="1200">
                          <a:effectLst/>
                        </a:rPr>
                        <a:t>-</a:t>
                      </a:r>
                    </a:p>
                  </a:txBody>
                  <a:tcPr marL="0" marR="0" marT="0" marB="0" anchor="ctr"/>
                </a:tc>
                <a:extLst>
                  <a:ext uri="{0D108BD9-81ED-4DB2-BD59-A6C34878D82A}">
                    <a16:rowId xmlns:a16="http://schemas.microsoft.com/office/drawing/2014/main" val="1142934473"/>
                  </a:ext>
                </a:extLst>
              </a:tr>
              <a:tr h="412778">
                <a:tc>
                  <a:txBody>
                    <a:bodyPr/>
                    <a:lstStyle/>
                    <a:p>
                      <a:r>
                        <a:rPr lang="en-US" sz="1200">
                          <a:effectLst/>
                        </a:rPr>
                        <a:t>Penobscot</a:t>
                      </a:r>
                    </a:p>
                  </a:txBody>
                  <a:tcPr marL="0" marR="0" marT="0" marB="0" anchor="ctr"/>
                </a:tc>
                <a:tc>
                  <a:txBody>
                    <a:bodyPr/>
                    <a:lstStyle/>
                    <a:p>
                      <a:r>
                        <a:rPr lang="en-US" sz="1200">
                          <a:effectLst/>
                        </a:rPr>
                        <a:t>3</a:t>
                      </a:r>
                    </a:p>
                  </a:txBody>
                  <a:tcPr marL="0" marR="0" marT="0" marB="0" anchor="ctr"/>
                </a:tc>
                <a:tc>
                  <a:txBody>
                    <a:bodyPr/>
                    <a:lstStyle/>
                    <a:p>
                      <a:r>
                        <a:rPr lang="en-US" sz="1200" dirty="0">
                          <a:effectLst/>
                        </a:rPr>
                        <a:t>PCHC Hope House - Emergency Shelter, Shaw House - Emergency Youth Shelter and BAHS - Emergency Shelter; </a:t>
                      </a:r>
                      <a:r>
                        <a:rPr lang="en-US" sz="1200">
                          <a:effectLst/>
                        </a:rPr>
                        <a:t>Partners for Peace (DV)</a:t>
                      </a:r>
                    </a:p>
                  </a:txBody>
                  <a:tcPr marL="0" marR="0" marT="0" marB="0" anchor="ctr"/>
                </a:tc>
                <a:tc>
                  <a:txBody>
                    <a:bodyPr/>
                    <a:lstStyle/>
                    <a:p>
                      <a:r>
                        <a:rPr lang="en-US" sz="1200">
                          <a:effectLst/>
                        </a:rPr>
                        <a:t>135</a:t>
                      </a:r>
                    </a:p>
                  </a:txBody>
                  <a:tcPr marL="0" marR="0" marT="0" marB="0" anchor="ctr"/>
                </a:tc>
                <a:tc>
                  <a:txBody>
                    <a:bodyPr/>
                    <a:lstStyle/>
                    <a:p>
                      <a:r>
                        <a:rPr lang="en-US" sz="1200">
                          <a:effectLst/>
                        </a:rPr>
                        <a:t>990</a:t>
                      </a:r>
                    </a:p>
                  </a:txBody>
                  <a:tcPr marL="0" marR="0" marT="0" marB="0" anchor="ctr"/>
                </a:tc>
                <a:extLst>
                  <a:ext uri="{0D108BD9-81ED-4DB2-BD59-A6C34878D82A}">
                    <a16:rowId xmlns:a16="http://schemas.microsoft.com/office/drawing/2014/main" val="2201716675"/>
                  </a:ext>
                </a:extLst>
              </a:tr>
              <a:tr h="181622">
                <a:tc>
                  <a:txBody>
                    <a:bodyPr/>
                    <a:lstStyle/>
                    <a:p>
                      <a:r>
                        <a:rPr lang="en-US" sz="1200">
                          <a:effectLst/>
                        </a:rPr>
                        <a:t>Piscataquis</a:t>
                      </a:r>
                    </a:p>
                  </a:txBody>
                  <a:tcPr marL="0" marR="0" marT="0" marB="0" anchor="ctr"/>
                </a:tc>
                <a:tc>
                  <a:txBody>
                    <a:bodyPr/>
                    <a:lstStyle/>
                    <a:p>
                      <a:r>
                        <a:rPr lang="en-US" sz="1200">
                          <a:effectLst/>
                        </a:rPr>
                        <a:t>0</a:t>
                      </a:r>
                    </a:p>
                  </a:txBody>
                  <a:tcPr marL="0" marR="0" marT="0" marB="0" anchor="ctr"/>
                </a:tc>
                <a:tc>
                  <a:txBody>
                    <a:bodyPr/>
                    <a:lstStyle/>
                    <a:p>
                      <a:endParaRPr lang="en-US" sz="1200">
                        <a:effectLst/>
                      </a:endParaRPr>
                    </a:p>
                  </a:txBody>
                  <a:tcPr marL="0" marR="0" marT="0" marB="0" anchor="ctr"/>
                </a:tc>
                <a:tc>
                  <a:txBody>
                    <a:bodyPr/>
                    <a:lstStyle/>
                    <a:p>
                      <a:r>
                        <a:rPr lang="en-US" sz="1200">
                          <a:effectLst/>
                        </a:rPr>
                        <a:t>-</a:t>
                      </a:r>
                    </a:p>
                  </a:txBody>
                  <a:tcPr marL="0" marR="0" marT="0" marB="0" anchor="ctr"/>
                </a:tc>
                <a:tc>
                  <a:txBody>
                    <a:bodyPr/>
                    <a:lstStyle/>
                    <a:p>
                      <a:r>
                        <a:rPr lang="en-US" sz="1200">
                          <a:effectLst/>
                        </a:rPr>
                        <a:t>-</a:t>
                      </a:r>
                    </a:p>
                  </a:txBody>
                  <a:tcPr marL="0" marR="0" marT="0" marB="0" anchor="ctr"/>
                </a:tc>
                <a:extLst>
                  <a:ext uri="{0D108BD9-81ED-4DB2-BD59-A6C34878D82A}">
                    <a16:rowId xmlns:a16="http://schemas.microsoft.com/office/drawing/2014/main" val="3801515725"/>
                  </a:ext>
                </a:extLst>
              </a:tr>
              <a:tr h="412778">
                <a:tc>
                  <a:txBody>
                    <a:bodyPr/>
                    <a:lstStyle/>
                    <a:p>
                      <a:r>
                        <a:rPr lang="en-US" sz="1200">
                          <a:effectLst/>
                        </a:rPr>
                        <a:t>Hancock</a:t>
                      </a:r>
                    </a:p>
                  </a:txBody>
                  <a:tcPr marL="0" marR="0" marT="0" marB="0" anchor="ctr"/>
                </a:tc>
                <a:tc>
                  <a:txBody>
                    <a:bodyPr/>
                    <a:lstStyle/>
                    <a:p>
                      <a:r>
                        <a:rPr lang="en-US" sz="1200">
                          <a:effectLst/>
                        </a:rPr>
                        <a:t>4</a:t>
                      </a:r>
                    </a:p>
                  </a:txBody>
                  <a:tcPr marL="0" marR="0" marT="0" marB="0" anchor="ctr"/>
                </a:tc>
                <a:tc>
                  <a:txBody>
                    <a:bodyPr/>
                    <a:lstStyle/>
                    <a:p>
                      <a:r>
                        <a:rPr lang="en-US" sz="1200" dirty="0">
                          <a:effectLst/>
                        </a:rPr>
                        <a:t>Home Inc - Dorr House Emergency Shelter, Home Inc - St Francis Inn, Home Inc - Emmaus Homeless Shelter (ES) and </a:t>
                      </a:r>
                      <a:r>
                        <a:rPr lang="en-US" sz="1200">
                          <a:effectLst/>
                        </a:rPr>
                        <a:t>Home Inc - Sister Marie House Emergency; Next Step (DV)</a:t>
                      </a:r>
                    </a:p>
                  </a:txBody>
                  <a:tcPr marL="0" marR="0" marT="0" marB="0" anchor="ctr"/>
                </a:tc>
                <a:tc>
                  <a:txBody>
                    <a:bodyPr/>
                    <a:lstStyle/>
                    <a:p>
                      <a:r>
                        <a:rPr lang="en-US" sz="1200">
                          <a:effectLst/>
                        </a:rPr>
                        <a:t>57</a:t>
                      </a:r>
                    </a:p>
                  </a:txBody>
                  <a:tcPr marL="0" marR="0" marT="0" marB="0" anchor="ctr"/>
                </a:tc>
                <a:tc>
                  <a:txBody>
                    <a:bodyPr/>
                    <a:lstStyle/>
                    <a:p>
                      <a:r>
                        <a:rPr lang="en-US" sz="1200">
                          <a:effectLst/>
                        </a:rPr>
                        <a:t>224</a:t>
                      </a:r>
                    </a:p>
                  </a:txBody>
                  <a:tcPr marL="0" marR="0" marT="0" marB="0" anchor="ctr"/>
                </a:tc>
                <a:extLst>
                  <a:ext uri="{0D108BD9-81ED-4DB2-BD59-A6C34878D82A}">
                    <a16:rowId xmlns:a16="http://schemas.microsoft.com/office/drawing/2014/main" val="1401977016"/>
                  </a:ext>
                </a:extLst>
              </a:tr>
              <a:tr h="181622">
                <a:tc>
                  <a:txBody>
                    <a:bodyPr/>
                    <a:lstStyle/>
                    <a:p>
                      <a:r>
                        <a:rPr lang="en-US" sz="1200">
                          <a:effectLst/>
                        </a:rPr>
                        <a:t>Washington</a:t>
                      </a:r>
                    </a:p>
                  </a:txBody>
                  <a:tcPr marL="0" marR="0" marT="0" marB="0" anchor="ctr"/>
                </a:tc>
                <a:tc>
                  <a:txBody>
                    <a:bodyPr/>
                    <a:lstStyle/>
                    <a:p>
                      <a:r>
                        <a:rPr lang="en-US" sz="1200">
                          <a:effectLst/>
                        </a:rPr>
                        <a:t>0</a:t>
                      </a:r>
                    </a:p>
                  </a:txBody>
                  <a:tcPr marL="0" marR="0" marT="0" marB="0" anchor="ctr"/>
                </a:tc>
                <a:tc>
                  <a:txBody>
                    <a:bodyPr/>
                    <a:lstStyle/>
                    <a:p>
                      <a:endParaRPr lang="en-US" sz="1200">
                        <a:effectLst/>
                      </a:endParaRPr>
                    </a:p>
                  </a:txBody>
                  <a:tcPr marL="0" marR="0" marT="0" marB="0" anchor="ctr"/>
                </a:tc>
                <a:tc>
                  <a:txBody>
                    <a:bodyPr/>
                    <a:lstStyle/>
                    <a:p>
                      <a:r>
                        <a:rPr lang="en-US" sz="1200">
                          <a:effectLst/>
                        </a:rPr>
                        <a:t>-</a:t>
                      </a:r>
                    </a:p>
                  </a:txBody>
                  <a:tcPr marL="0" marR="0" marT="0" marB="0" anchor="ctr"/>
                </a:tc>
                <a:tc>
                  <a:txBody>
                    <a:bodyPr/>
                    <a:lstStyle/>
                    <a:p>
                      <a:r>
                        <a:rPr lang="en-US" sz="1200">
                          <a:effectLst/>
                        </a:rPr>
                        <a:t>-</a:t>
                      </a:r>
                    </a:p>
                  </a:txBody>
                  <a:tcPr marL="0" marR="0" marT="0" marB="0" anchor="ctr"/>
                </a:tc>
                <a:extLst>
                  <a:ext uri="{0D108BD9-81ED-4DB2-BD59-A6C34878D82A}">
                    <a16:rowId xmlns:a16="http://schemas.microsoft.com/office/drawing/2014/main" val="1080081265"/>
                  </a:ext>
                </a:extLst>
              </a:tr>
              <a:tr h="412778">
                <a:tc>
                  <a:txBody>
                    <a:bodyPr/>
                    <a:lstStyle/>
                    <a:p>
                      <a:r>
                        <a:rPr lang="en-US" sz="1200">
                          <a:effectLst/>
                        </a:rPr>
                        <a:t>Aroostook</a:t>
                      </a:r>
                    </a:p>
                  </a:txBody>
                  <a:tcPr marL="0" marR="0" marT="0" marB="0" anchor="ctr"/>
                </a:tc>
                <a:tc>
                  <a:txBody>
                    <a:bodyPr/>
                    <a:lstStyle/>
                    <a:p>
                      <a:r>
                        <a:rPr lang="en-US" sz="1200">
                          <a:effectLst/>
                        </a:rPr>
                        <a:t>2</a:t>
                      </a:r>
                    </a:p>
                  </a:txBody>
                  <a:tcPr marL="0" marR="0" marT="0" marB="0" anchor="ctr"/>
                </a:tc>
                <a:tc>
                  <a:txBody>
                    <a:bodyPr/>
                    <a:lstStyle/>
                    <a:p>
                      <a:r>
                        <a:rPr lang="en-US" sz="1200">
                          <a:effectLst/>
                        </a:rPr>
                        <a:t>Sister Mary O'Donnell Shelter and Aroostook Bridge (ES); Hope and Justice Project (DV)</a:t>
                      </a:r>
                    </a:p>
                  </a:txBody>
                  <a:tcPr marL="0" marR="0" marT="0" marB="0" anchor="ctr"/>
                </a:tc>
                <a:tc>
                  <a:txBody>
                    <a:bodyPr/>
                    <a:lstStyle/>
                    <a:p>
                      <a:r>
                        <a:rPr lang="en-US" sz="1200">
                          <a:effectLst/>
                        </a:rPr>
                        <a:t>47</a:t>
                      </a:r>
                    </a:p>
                  </a:txBody>
                  <a:tcPr marL="0" marR="0" marT="0" marB="0" anchor="ctr"/>
                </a:tc>
                <a:tc>
                  <a:txBody>
                    <a:bodyPr/>
                    <a:lstStyle/>
                    <a:p>
                      <a:r>
                        <a:rPr lang="en-US" sz="1200">
                          <a:effectLst/>
                        </a:rPr>
                        <a:t>162</a:t>
                      </a:r>
                    </a:p>
                  </a:txBody>
                  <a:tcPr marL="0" marR="0" marT="0" marB="0" anchor="ctr"/>
                </a:tc>
                <a:extLst>
                  <a:ext uri="{0D108BD9-81ED-4DB2-BD59-A6C34878D82A}">
                    <a16:rowId xmlns:a16="http://schemas.microsoft.com/office/drawing/2014/main" val="263182062"/>
                  </a:ext>
                </a:extLst>
              </a:tr>
            </a:tbl>
          </a:graphicData>
        </a:graphic>
      </p:graphicFrame>
      <p:sp>
        <p:nvSpPr>
          <p:cNvPr id="6" name="TextBox 5">
            <a:extLst>
              <a:ext uri="{FF2B5EF4-FFF2-40B4-BE49-F238E27FC236}">
                <a16:creationId xmlns:a16="http://schemas.microsoft.com/office/drawing/2014/main" id="{E142EBAD-5F16-4854-82FC-C84E805E5643}"/>
              </a:ext>
            </a:extLst>
          </p:cNvPr>
          <p:cNvSpPr txBox="1"/>
          <p:nvPr/>
        </p:nvSpPr>
        <p:spPr>
          <a:xfrm>
            <a:off x="497682" y="581024"/>
            <a:ext cx="1074419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accent1"/>
                </a:solidFill>
                <a:latin typeface="Century Gothic"/>
                <a:cs typeface="Calibri"/>
              </a:rPr>
              <a:t>Shelter Services by County</a:t>
            </a:r>
          </a:p>
        </p:txBody>
      </p:sp>
    </p:spTree>
    <p:extLst>
      <p:ext uri="{BB962C8B-B14F-4D97-AF65-F5344CB8AC3E}">
        <p14:creationId xmlns:p14="http://schemas.microsoft.com/office/powerpoint/2010/main" val="262335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FB29F-FBB3-450A-9FE4-5080B878AB66}"/>
              </a:ext>
            </a:extLst>
          </p:cNvPr>
          <p:cNvSpPr>
            <a:spLocks noGrp="1"/>
          </p:cNvSpPr>
          <p:nvPr>
            <p:ph type="title"/>
          </p:nvPr>
        </p:nvSpPr>
        <p:spPr>
          <a:xfrm>
            <a:off x="337497" y="679731"/>
            <a:ext cx="3124151" cy="3736540"/>
          </a:xfrm>
        </p:spPr>
        <p:txBody>
          <a:bodyPr vert="horz" lIns="91440" tIns="45720" rIns="91440" bIns="45720" rtlCol="0" anchor="b">
            <a:normAutofit/>
          </a:bodyPr>
          <a:lstStyle/>
          <a:p>
            <a:r>
              <a:rPr lang="en-US" sz="4300" kern="1200">
                <a:solidFill>
                  <a:schemeClr val="tx1"/>
                </a:solidFill>
                <a:latin typeface="+mj-lt"/>
                <a:ea typeface="+mj-ea"/>
                <a:cs typeface="+mj-cs"/>
              </a:rPr>
              <a:t>Service Hub brainstorm </a:t>
            </a:r>
            <a:r>
              <a:rPr lang="en-US" sz="4300">
                <a:solidFill>
                  <a:schemeClr val="tx1"/>
                </a:solidFill>
              </a:rPr>
              <a:t>with</a:t>
            </a:r>
            <a:r>
              <a:rPr lang="en-US" sz="4300" kern="1200">
                <a:solidFill>
                  <a:schemeClr val="tx1"/>
                </a:solidFill>
                <a:latin typeface="+mj-lt"/>
                <a:ea typeface="+mj-ea"/>
                <a:cs typeface="+mj-cs"/>
              </a:rPr>
              <a:t> focus groups</a:t>
            </a:r>
          </a:p>
        </p:txBody>
      </p:sp>
      <p:grpSp>
        <p:nvGrpSpPr>
          <p:cNvPr id="8"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Map&#10;&#10;Description automatically generated">
            <a:extLst>
              <a:ext uri="{FF2B5EF4-FFF2-40B4-BE49-F238E27FC236}">
                <a16:creationId xmlns:a16="http://schemas.microsoft.com/office/drawing/2014/main" id="{EACE531F-1936-48D3-997D-4DF46C5A630F}"/>
              </a:ext>
            </a:extLst>
          </p:cNvPr>
          <p:cNvPicPr>
            <a:picLocks noChangeAspect="1"/>
          </p:cNvPicPr>
          <p:nvPr/>
        </p:nvPicPr>
        <p:blipFill rotWithShape="1">
          <a:blip r:embed="rId2"/>
          <a:srcRect r="9727" b="-3"/>
          <a:stretch/>
        </p:blipFill>
        <p:spPr>
          <a:xfrm>
            <a:off x="4125081" y="972235"/>
            <a:ext cx="3383280" cy="5047735"/>
          </a:xfrm>
          <a:prstGeom prst="rect">
            <a:avLst/>
          </a:prstGeom>
        </p:spPr>
      </p:pic>
      <p:pic>
        <p:nvPicPr>
          <p:cNvPr id="4" name="Picture 4" descr="Map&#10;&#10;Description automatically generated">
            <a:extLst>
              <a:ext uri="{FF2B5EF4-FFF2-40B4-BE49-F238E27FC236}">
                <a16:creationId xmlns:a16="http://schemas.microsoft.com/office/drawing/2014/main" id="{541A81B8-A239-4FC6-9307-0741396DE717}"/>
              </a:ext>
            </a:extLst>
          </p:cNvPr>
          <p:cNvPicPr>
            <a:picLocks noChangeAspect="1"/>
          </p:cNvPicPr>
          <p:nvPr/>
        </p:nvPicPr>
        <p:blipFill rotWithShape="1">
          <a:blip r:embed="rId3"/>
          <a:srcRect r="9115" b="-3"/>
          <a:stretch/>
        </p:blipFill>
        <p:spPr>
          <a:xfrm>
            <a:off x="7812357" y="972235"/>
            <a:ext cx="3383280" cy="5047735"/>
          </a:xfrm>
          <a:prstGeom prst="rect">
            <a:avLst/>
          </a:prstGeom>
        </p:spPr>
      </p:pic>
    </p:spTree>
    <p:extLst>
      <p:ext uri="{BB962C8B-B14F-4D97-AF65-F5344CB8AC3E}">
        <p14:creationId xmlns:p14="http://schemas.microsoft.com/office/powerpoint/2010/main" val="217821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826AAE-E98E-4FAB-A000-8E867BB49A68}"/>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Today's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6" descr="Check List">
            <a:extLst>
              <a:ext uri="{FF2B5EF4-FFF2-40B4-BE49-F238E27FC236}">
                <a16:creationId xmlns:a16="http://schemas.microsoft.com/office/drawing/2014/main" id="{3ADF53E7-1CD5-44F9-8698-459E5F4CC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B8C31D8-751C-4BAF-8265-1F1FC03F55AB}"/>
              </a:ext>
            </a:extLst>
          </p:cNvPr>
          <p:cNvSpPr>
            <a:spLocks noGrp="1"/>
          </p:cNvSpPr>
          <p:nvPr>
            <p:ph sz="half" idx="10"/>
          </p:nvPr>
        </p:nvSpPr>
        <p:spPr>
          <a:xfrm>
            <a:off x="6090574" y="2421682"/>
            <a:ext cx="5894037" cy="3639289"/>
          </a:xfrm>
        </p:spPr>
        <p:txBody>
          <a:bodyPr vert="horz" lIns="91440" tIns="45720" rIns="91440" bIns="45720" rtlCol="0" anchor="ctr">
            <a:normAutofit/>
          </a:bodyPr>
          <a:lstStyle/>
          <a:p>
            <a:pPr>
              <a:buFont typeface="Arial" panose="020B0604020202020204" pitchFamily="34" charset="0"/>
              <a:buChar char="•"/>
            </a:pPr>
            <a:r>
              <a:rPr lang="en-US">
                <a:solidFill>
                  <a:srgbClr val="000000"/>
                </a:solidFill>
              </a:rPr>
              <a:t>Revisiting the project purpose and key deliverables</a:t>
            </a:r>
          </a:p>
          <a:p>
            <a:pPr>
              <a:buFont typeface="Arial" panose="020B0604020202020204" pitchFamily="34" charset="0"/>
              <a:buChar char="•"/>
            </a:pPr>
            <a:r>
              <a:rPr lang="en-US">
                <a:solidFill>
                  <a:srgbClr val="000000"/>
                </a:solidFill>
              </a:rPr>
              <a:t>System Resource Mapping</a:t>
            </a:r>
            <a:endParaRPr lang="en-US">
              <a:solidFill>
                <a:srgbClr val="000000"/>
              </a:solidFill>
              <a:cs typeface="Calibri"/>
            </a:endParaRPr>
          </a:p>
          <a:p>
            <a:pPr>
              <a:buFont typeface="Arial" panose="020B0604020202020204" pitchFamily="34" charset="0"/>
              <a:buChar char="•"/>
            </a:pPr>
            <a:r>
              <a:rPr lang="en-US">
                <a:solidFill>
                  <a:srgbClr val="000000"/>
                </a:solidFill>
              </a:rPr>
              <a:t>Needs and Costs Analysis</a:t>
            </a:r>
            <a:endParaRPr lang="en-US">
              <a:solidFill>
                <a:srgbClr val="000000"/>
              </a:solidFill>
              <a:cs typeface="Calibri"/>
            </a:endParaRPr>
          </a:p>
          <a:p>
            <a:pPr>
              <a:buFont typeface="Arial" panose="020B0604020202020204" pitchFamily="34" charset="0"/>
              <a:buChar char="•"/>
            </a:pPr>
            <a:r>
              <a:rPr lang="en-US">
                <a:solidFill>
                  <a:srgbClr val="000000"/>
                </a:solidFill>
              </a:rPr>
              <a:t>Discussion: </a:t>
            </a:r>
            <a:r>
              <a:rPr lang="en-US" i="1">
                <a:solidFill>
                  <a:srgbClr val="000000"/>
                </a:solidFill>
              </a:rPr>
              <a:t>Organizing the work ahead</a:t>
            </a:r>
            <a:endParaRPr lang="en-US" i="1">
              <a:solidFill>
                <a:srgbClr val="000000"/>
              </a:solidFill>
              <a:cs typeface="Calibri"/>
            </a:endParaRPr>
          </a:p>
        </p:txBody>
      </p:sp>
    </p:spTree>
    <p:extLst>
      <p:ext uri="{BB962C8B-B14F-4D97-AF65-F5344CB8AC3E}">
        <p14:creationId xmlns:p14="http://schemas.microsoft.com/office/powerpoint/2010/main" val="3181213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19D0F2-9830-4F32-B600-1C60C1EF6B6D}"/>
              </a:ext>
            </a:extLst>
          </p:cNvPr>
          <p:cNvGraphicFramePr>
            <a:graphicFrameLocks noGrp="1"/>
          </p:cNvGraphicFramePr>
          <p:nvPr>
            <p:ph sz="half" idx="10"/>
            <p:extLst>
              <p:ext uri="{D42A27DB-BD31-4B8C-83A1-F6EECF244321}">
                <p14:modId xmlns:p14="http://schemas.microsoft.com/office/powerpoint/2010/main" val="164883231"/>
              </p:ext>
            </p:extLst>
          </p:nvPr>
        </p:nvGraphicFramePr>
        <p:xfrm>
          <a:off x="690562" y="1500187"/>
          <a:ext cx="10799358" cy="4877540"/>
        </p:xfrm>
        <a:graphic>
          <a:graphicData uri="http://schemas.openxmlformats.org/drawingml/2006/table">
            <a:tbl>
              <a:tblPr firstRow="1" bandRow="1">
                <a:tableStyleId>{5C22544A-7EE6-4342-B048-85BDC9FD1C3A}</a:tableStyleId>
              </a:tblPr>
              <a:tblGrid>
                <a:gridCol w="1303734">
                  <a:extLst>
                    <a:ext uri="{9D8B030D-6E8A-4147-A177-3AD203B41FA5}">
                      <a16:colId xmlns:a16="http://schemas.microsoft.com/office/drawing/2014/main" val="2040432809"/>
                    </a:ext>
                  </a:extLst>
                </a:gridCol>
                <a:gridCol w="1321592">
                  <a:extLst>
                    <a:ext uri="{9D8B030D-6E8A-4147-A177-3AD203B41FA5}">
                      <a16:colId xmlns:a16="http://schemas.microsoft.com/office/drawing/2014/main" val="356367655"/>
                    </a:ext>
                  </a:extLst>
                </a:gridCol>
                <a:gridCol w="607218">
                  <a:extLst>
                    <a:ext uri="{9D8B030D-6E8A-4147-A177-3AD203B41FA5}">
                      <a16:colId xmlns:a16="http://schemas.microsoft.com/office/drawing/2014/main" val="639409506"/>
                    </a:ext>
                  </a:extLst>
                </a:gridCol>
                <a:gridCol w="7566814">
                  <a:extLst>
                    <a:ext uri="{9D8B030D-6E8A-4147-A177-3AD203B41FA5}">
                      <a16:colId xmlns:a16="http://schemas.microsoft.com/office/drawing/2014/main" val="1504860365"/>
                    </a:ext>
                  </a:extLst>
                </a:gridCol>
              </a:tblGrid>
              <a:tr h="253113">
                <a:tc>
                  <a:txBody>
                    <a:bodyPr/>
                    <a:lstStyle/>
                    <a:p>
                      <a:r>
                        <a:rPr lang="en-US" sz="1100">
                          <a:effectLst/>
                        </a:rPr>
                        <a:t>Service Hub District</a:t>
                      </a:r>
                    </a:p>
                  </a:txBody>
                  <a:tcPr marL="0" marR="0" marT="0" marB="0" anchor="ctr"/>
                </a:tc>
                <a:tc>
                  <a:txBody>
                    <a:bodyPr/>
                    <a:lstStyle/>
                    <a:p>
                      <a:r>
                        <a:rPr lang="en-US" sz="1100">
                          <a:effectLst/>
                        </a:rPr>
                        <a:t>County</a:t>
                      </a:r>
                    </a:p>
                  </a:txBody>
                  <a:tcPr marL="0" marR="0" marT="0" marB="0" anchor="ctr"/>
                </a:tc>
                <a:tc>
                  <a:txBody>
                    <a:bodyPr/>
                    <a:lstStyle/>
                    <a:p>
                      <a:r>
                        <a:rPr lang="en-US" sz="1100">
                          <a:effectLst/>
                        </a:rPr>
                        <a:t># of Shelters</a:t>
                      </a:r>
                    </a:p>
                  </a:txBody>
                  <a:tcPr marL="0" marR="0" marT="0" marB="0" anchor="ctr"/>
                </a:tc>
                <a:tc>
                  <a:txBody>
                    <a:bodyPr/>
                    <a:lstStyle/>
                    <a:p>
                      <a:r>
                        <a:rPr lang="en-US" sz="1100">
                          <a:effectLst/>
                        </a:rPr>
                        <a:t>Participating Shelters</a:t>
                      </a:r>
                    </a:p>
                  </a:txBody>
                  <a:tcPr marL="0" marR="0" marT="0" marB="0" anchor="ctr"/>
                </a:tc>
                <a:extLst>
                  <a:ext uri="{0D108BD9-81ED-4DB2-BD59-A6C34878D82A}">
                    <a16:rowId xmlns:a16="http://schemas.microsoft.com/office/drawing/2014/main" val="3149625232"/>
                  </a:ext>
                </a:extLst>
              </a:tr>
              <a:tr h="297780">
                <a:tc>
                  <a:txBody>
                    <a:bodyPr/>
                    <a:lstStyle/>
                    <a:p>
                      <a:r>
                        <a:rPr lang="en-US" sz="1100">
                          <a:effectLst/>
                        </a:rPr>
                        <a:t>District 1</a:t>
                      </a:r>
                    </a:p>
                  </a:txBody>
                  <a:tcPr marL="0" marR="0" marT="0" marB="0" anchor="ctr">
                    <a:solidFill>
                      <a:schemeClr val="accent1">
                        <a:lumMod val="40000"/>
                        <a:lumOff val="60000"/>
                      </a:schemeClr>
                    </a:solidFill>
                  </a:tcPr>
                </a:tc>
                <a:tc>
                  <a:txBody>
                    <a:bodyPr/>
                    <a:lstStyle/>
                    <a:p>
                      <a:r>
                        <a:rPr lang="en-US" sz="1100">
                          <a:effectLst/>
                        </a:rPr>
                        <a:t>York</a:t>
                      </a:r>
                    </a:p>
                  </a:txBody>
                  <a:tcPr marL="0" marR="0" marT="0" marB="0" anchor="ctr">
                    <a:solidFill>
                      <a:schemeClr val="accent1">
                        <a:lumMod val="40000"/>
                        <a:lumOff val="60000"/>
                      </a:schemeClr>
                    </a:solidFill>
                  </a:tcPr>
                </a:tc>
                <a:tc>
                  <a:txBody>
                    <a:bodyPr/>
                    <a:lstStyle/>
                    <a:p>
                      <a:r>
                        <a:rPr lang="en-US" sz="1100">
                          <a:effectLst/>
                        </a:rPr>
                        <a:t>2</a:t>
                      </a:r>
                    </a:p>
                  </a:txBody>
                  <a:tcPr marL="0" marR="0" marT="0" marB="0" anchor="ctr">
                    <a:solidFill>
                      <a:schemeClr val="accent1">
                        <a:lumMod val="40000"/>
                        <a:lumOff val="60000"/>
                      </a:schemeClr>
                    </a:solidFill>
                  </a:tcPr>
                </a:tc>
                <a:tc>
                  <a:txBody>
                    <a:bodyPr/>
                    <a:lstStyle/>
                    <a:p>
                      <a:r>
                        <a:rPr lang="en-US" sz="1100">
                          <a:effectLst/>
                        </a:rPr>
                        <a:t>YCSPI - Family Emergency Shelter and YCSPI - York County Adult Shelter; Caring Unlimited (DV)</a:t>
                      </a:r>
                    </a:p>
                  </a:txBody>
                  <a:tcPr marL="0" marR="0" marT="0" marB="0" anchor="ctr">
                    <a:solidFill>
                      <a:schemeClr val="accent1">
                        <a:lumMod val="40000"/>
                        <a:lumOff val="60000"/>
                      </a:schemeClr>
                    </a:solidFill>
                  </a:tcPr>
                </a:tc>
                <a:extLst>
                  <a:ext uri="{0D108BD9-81ED-4DB2-BD59-A6C34878D82A}">
                    <a16:rowId xmlns:a16="http://schemas.microsoft.com/office/drawing/2014/main" val="594683496"/>
                  </a:ext>
                </a:extLst>
              </a:tr>
              <a:tr h="580672">
                <a:tc>
                  <a:txBody>
                    <a:bodyPr/>
                    <a:lstStyle/>
                    <a:p>
                      <a:r>
                        <a:rPr lang="en-US" sz="1100">
                          <a:effectLst/>
                        </a:rPr>
                        <a:t>District 2</a:t>
                      </a:r>
                    </a:p>
                  </a:txBody>
                  <a:tcPr marL="0" marR="0" marT="0" marB="0" anchor="ctr"/>
                </a:tc>
                <a:tc>
                  <a:txBody>
                    <a:bodyPr/>
                    <a:lstStyle/>
                    <a:p>
                      <a:r>
                        <a:rPr lang="en-US" sz="1100">
                          <a:effectLst/>
                        </a:rPr>
                        <a:t>Cumberland</a:t>
                      </a:r>
                    </a:p>
                  </a:txBody>
                  <a:tcPr marL="0" marR="0" marT="0" marB="0" anchor="ctr"/>
                </a:tc>
                <a:tc>
                  <a:txBody>
                    <a:bodyPr/>
                    <a:lstStyle/>
                    <a:p>
                      <a:r>
                        <a:rPr lang="en-US" sz="1100">
                          <a:effectLst/>
                        </a:rPr>
                        <a:t>7</a:t>
                      </a:r>
                    </a:p>
                  </a:txBody>
                  <a:tcPr marL="0" marR="0" marT="0" marB="0" anchor="ctr"/>
                </a:tc>
                <a:tc>
                  <a:txBody>
                    <a:bodyPr/>
                    <a:lstStyle/>
                    <a:p>
                      <a:r>
                        <a:rPr lang="en-US" sz="1100" dirty="0">
                          <a:effectLst/>
                        </a:rPr>
                        <a:t>Oxford Street Shelter, </a:t>
                      </a:r>
                      <a:r>
                        <a:rPr lang="en-US" sz="1100" err="1">
                          <a:effectLst/>
                        </a:rPr>
                        <a:t>Milesetone</a:t>
                      </a:r>
                      <a:r>
                        <a:rPr lang="en-US" sz="1100" dirty="0">
                          <a:effectLst/>
                        </a:rPr>
                        <a:t>, City of Portland Family Shelter, Preble Street - Florence House SH, Preble Street - Joe Kreisler Teen Shelter, Tedford - Family Shelter, Preble Street - Florence House ES and Tedford - Adult Shelter (Brunswick); Through These Doors </a:t>
                      </a:r>
                      <a:r>
                        <a:rPr lang="en-US" sz="1100">
                          <a:effectLst/>
                        </a:rPr>
                        <a:t>(DV)</a:t>
                      </a:r>
                    </a:p>
                  </a:txBody>
                  <a:tcPr marL="0" marR="0" marT="0" marB="0" anchor="ctr"/>
                </a:tc>
                <a:extLst>
                  <a:ext uri="{0D108BD9-81ED-4DB2-BD59-A6C34878D82A}">
                    <a16:rowId xmlns:a16="http://schemas.microsoft.com/office/drawing/2014/main" val="1421873309"/>
                  </a:ext>
                </a:extLst>
              </a:tr>
              <a:tr h="297780">
                <a:tc>
                  <a:txBody>
                    <a:bodyPr/>
                    <a:lstStyle/>
                    <a:p>
                      <a:r>
                        <a:rPr lang="en-US" sz="1100">
                          <a:effectLst/>
                        </a:rPr>
                        <a:t>District 3</a:t>
                      </a:r>
                    </a:p>
                  </a:txBody>
                  <a:tcPr marL="0" marR="0" marT="0" marB="0" anchor="ctr">
                    <a:solidFill>
                      <a:schemeClr val="accent1">
                        <a:lumMod val="40000"/>
                        <a:lumOff val="60000"/>
                      </a:schemeClr>
                    </a:solidFill>
                  </a:tcPr>
                </a:tc>
                <a:tc>
                  <a:txBody>
                    <a:bodyPr/>
                    <a:lstStyle/>
                    <a:p>
                      <a:r>
                        <a:rPr lang="en-US" sz="1100">
                          <a:effectLst/>
                        </a:rPr>
                        <a:t>Androscoggin</a:t>
                      </a:r>
                    </a:p>
                  </a:txBody>
                  <a:tcPr marL="0" marR="0" marT="0" marB="0" anchor="ctr">
                    <a:solidFill>
                      <a:schemeClr val="accent1">
                        <a:lumMod val="40000"/>
                        <a:lumOff val="60000"/>
                      </a:schemeClr>
                    </a:solidFill>
                  </a:tcPr>
                </a:tc>
                <a:tc>
                  <a:txBody>
                    <a:bodyPr/>
                    <a:lstStyle/>
                    <a:p>
                      <a:r>
                        <a:rPr lang="en-US" sz="1100">
                          <a:effectLst/>
                        </a:rPr>
                        <a:t>2</a:t>
                      </a:r>
                    </a:p>
                  </a:txBody>
                  <a:tcPr marL="0" marR="0" marT="0" marB="0" anchor="ctr">
                    <a:solidFill>
                      <a:schemeClr val="accent1">
                        <a:lumMod val="40000"/>
                        <a:lumOff val="60000"/>
                      </a:schemeClr>
                    </a:solidFill>
                  </a:tcPr>
                </a:tc>
                <a:tc>
                  <a:txBody>
                    <a:bodyPr/>
                    <a:lstStyle/>
                    <a:p>
                      <a:r>
                        <a:rPr lang="en-US" sz="1100">
                          <a:effectLst/>
                        </a:rPr>
                        <a:t>Rural Community Action Ministry and New Beginnings Inc; Safe Voices (DV)</a:t>
                      </a:r>
                    </a:p>
                  </a:txBody>
                  <a:tcPr marL="0" marR="0" marT="0" marB="0" anchor="ctr">
                    <a:solidFill>
                      <a:schemeClr val="accent1">
                        <a:lumMod val="40000"/>
                        <a:lumOff val="60000"/>
                      </a:schemeClr>
                    </a:solidFill>
                  </a:tcPr>
                </a:tc>
                <a:extLst>
                  <a:ext uri="{0D108BD9-81ED-4DB2-BD59-A6C34878D82A}">
                    <a16:rowId xmlns:a16="http://schemas.microsoft.com/office/drawing/2014/main" val="388450167"/>
                  </a:ext>
                </a:extLst>
              </a:tr>
              <a:tr h="163779">
                <a:tc>
                  <a:txBody>
                    <a:bodyPr/>
                    <a:lstStyle/>
                    <a:p>
                      <a:r>
                        <a:rPr lang="en-US" sz="1100">
                          <a:effectLst/>
                        </a:rPr>
                        <a:t>District 3</a:t>
                      </a:r>
                    </a:p>
                  </a:txBody>
                  <a:tcPr marL="0" marR="0" marT="0" marB="0" anchor="ctr">
                    <a:solidFill>
                      <a:schemeClr val="accent1">
                        <a:lumMod val="40000"/>
                        <a:lumOff val="60000"/>
                      </a:schemeClr>
                    </a:solidFill>
                  </a:tcPr>
                </a:tc>
                <a:tc>
                  <a:txBody>
                    <a:bodyPr/>
                    <a:lstStyle/>
                    <a:p>
                      <a:r>
                        <a:rPr lang="en-US" sz="1100">
                          <a:effectLst/>
                        </a:rPr>
                        <a:t>Franklin</a:t>
                      </a:r>
                    </a:p>
                  </a:txBody>
                  <a:tcPr marL="0" marR="0" marT="0" marB="0" anchor="ctr">
                    <a:solidFill>
                      <a:schemeClr val="accent1">
                        <a:lumMod val="40000"/>
                        <a:lumOff val="60000"/>
                      </a:schemeClr>
                    </a:solidFill>
                  </a:tcPr>
                </a:tc>
                <a:tc>
                  <a:txBody>
                    <a:bodyPr/>
                    <a:lstStyle/>
                    <a:p>
                      <a:r>
                        <a:rPr lang="en-US" sz="1100">
                          <a:effectLst/>
                        </a:rPr>
                        <a:t>1</a:t>
                      </a:r>
                    </a:p>
                  </a:txBody>
                  <a:tcPr marL="0" marR="0" marT="0" marB="0" anchor="ctr">
                    <a:solidFill>
                      <a:schemeClr val="accent1">
                        <a:lumMod val="40000"/>
                        <a:lumOff val="60000"/>
                      </a:schemeClr>
                    </a:solidFill>
                  </a:tcPr>
                </a:tc>
                <a:tc>
                  <a:txBody>
                    <a:bodyPr/>
                    <a:lstStyle/>
                    <a:p>
                      <a:endParaRPr lang="en-US" sz="110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3722638534"/>
                  </a:ext>
                </a:extLst>
              </a:tr>
              <a:tr h="297780">
                <a:tc>
                  <a:txBody>
                    <a:bodyPr/>
                    <a:lstStyle/>
                    <a:p>
                      <a:r>
                        <a:rPr lang="en-US" sz="1100">
                          <a:effectLst/>
                        </a:rPr>
                        <a:t>District 3</a:t>
                      </a:r>
                    </a:p>
                  </a:txBody>
                  <a:tcPr marL="0" marR="0" marT="0" marB="0" anchor="ctr">
                    <a:solidFill>
                      <a:schemeClr val="accent1">
                        <a:lumMod val="40000"/>
                        <a:lumOff val="60000"/>
                      </a:schemeClr>
                    </a:solidFill>
                  </a:tcPr>
                </a:tc>
                <a:tc>
                  <a:txBody>
                    <a:bodyPr/>
                    <a:lstStyle/>
                    <a:p>
                      <a:r>
                        <a:rPr lang="en-US" sz="1100">
                          <a:effectLst/>
                        </a:rPr>
                        <a:t>Oxford</a:t>
                      </a:r>
                    </a:p>
                  </a:txBody>
                  <a:tcPr marL="0" marR="0" marT="0" marB="0" anchor="ctr">
                    <a:solidFill>
                      <a:schemeClr val="accent1">
                        <a:lumMod val="40000"/>
                        <a:lumOff val="60000"/>
                      </a:schemeClr>
                    </a:solidFill>
                  </a:tcPr>
                </a:tc>
                <a:tc>
                  <a:txBody>
                    <a:bodyPr/>
                    <a:lstStyle/>
                    <a:p>
                      <a:r>
                        <a:rPr lang="en-US" sz="1100">
                          <a:effectLst/>
                        </a:rPr>
                        <a:t>3</a:t>
                      </a:r>
                    </a:p>
                  </a:txBody>
                  <a:tcPr marL="0" marR="0" marT="0" marB="0" anchor="ctr">
                    <a:solidFill>
                      <a:schemeClr val="accent1">
                        <a:lumMod val="40000"/>
                        <a:lumOff val="60000"/>
                      </a:schemeClr>
                    </a:solidFill>
                  </a:tcPr>
                </a:tc>
                <a:tc>
                  <a:txBody>
                    <a:bodyPr/>
                    <a:lstStyle/>
                    <a:p>
                      <a:r>
                        <a:rPr lang="en-US" sz="1100">
                          <a:effectLst/>
                        </a:rPr>
                        <a:t>RGH - Norway Family Center, RGH - Rumford Family Center Monier and RGH - Rumford Family Center Shelter</a:t>
                      </a:r>
                    </a:p>
                  </a:txBody>
                  <a:tcPr marL="0" marR="0" marT="0" marB="0" anchor="ctr">
                    <a:solidFill>
                      <a:schemeClr val="accent1">
                        <a:lumMod val="40000"/>
                        <a:lumOff val="60000"/>
                      </a:schemeClr>
                    </a:solidFill>
                  </a:tcPr>
                </a:tc>
                <a:extLst>
                  <a:ext uri="{0D108BD9-81ED-4DB2-BD59-A6C34878D82A}">
                    <a16:rowId xmlns:a16="http://schemas.microsoft.com/office/drawing/2014/main" val="3139379232"/>
                  </a:ext>
                </a:extLst>
              </a:tr>
              <a:tr h="163779">
                <a:tc>
                  <a:txBody>
                    <a:bodyPr/>
                    <a:lstStyle/>
                    <a:p>
                      <a:r>
                        <a:rPr lang="en-US" sz="1100">
                          <a:effectLst/>
                        </a:rPr>
                        <a:t>District 4</a:t>
                      </a:r>
                    </a:p>
                  </a:txBody>
                  <a:tcPr marL="0" marR="0" marT="0" marB="0" anchor="ctr"/>
                </a:tc>
                <a:tc>
                  <a:txBody>
                    <a:bodyPr/>
                    <a:lstStyle/>
                    <a:p>
                      <a:r>
                        <a:rPr lang="en-US" sz="1100">
                          <a:effectLst/>
                        </a:rPr>
                        <a:t>Sagadahoc</a:t>
                      </a:r>
                    </a:p>
                  </a:txBody>
                  <a:tcPr marL="0" marR="0" marT="0" marB="0" anchor="ctr"/>
                </a:tc>
                <a:tc>
                  <a:txBody>
                    <a:bodyPr/>
                    <a:lstStyle/>
                    <a:p>
                      <a:r>
                        <a:rPr lang="en-US" sz="1100">
                          <a:effectLst/>
                        </a:rPr>
                        <a:t>0</a:t>
                      </a:r>
                    </a:p>
                  </a:txBody>
                  <a:tcPr marL="0" marR="0" marT="0" marB="0" anchor="ctr"/>
                </a:tc>
                <a:tc>
                  <a:txBody>
                    <a:bodyPr/>
                    <a:lstStyle/>
                    <a:p>
                      <a:r>
                        <a:rPr lang="en-US" sz="1100">
                          <a:effectLst/>
                        </a:rPr>
                        <a:t>New Hope for Women- (DV no shelter)</a:t>
                      </a:r>
                    </a:p>
                  </a:txBody>
                  <a:tcPr marL="0" marR="0" marT="0" marB="0" anchor="ctr"/>
                </a:tc>
                <a:extLst>
                  <a:ext uri="{0D108BD9-81ED-4DB2-BD59-A6C34878D82A}">
                    <a16:rowId xmlns:a16="http://schemas.microsoft.com/office/drawing/2014/main" val="2683963766"/>
                  </a:ext>
                </a:extLst>
              </a:tr>
              <a:tr h="163779">
                <a:tc>
                  <a:txBody>
                    <a:bodyPr/>
                    <a:lstStyle/>
                    <a:p>
                      <a:r>
                        <a:rPr lang="en-US" sz="1100">
                          <a:effectLst/>
                        </a:rPr>
                        <a:t>District 5</a:t>
                      </a:r>
                    </a:p>
                  </a:txBody>
                  <a:tcPr marL="0" marR="0" marT="0" marB="0" anchor="ctr">
                    <a:solidFill>
                      <a:schemeClr val="accent1">
                        <a:lumMod val="40000"/>
                        <a:lumOff val="60000"/>
                      </a:schemeClr>
                    </a:solidFill>
                  </a:tcPr>
                </a:tc>
                <a:tc>
                  <a:txBody>
                    <a:bodyPr/>
                    <a:lstStyle/>
                    <a:p>
                      <a:r>
                        <a:rPr lang="en-US" sz="1100">
                          <a:effectLst/>
                        </a:rPr>
                        <a:t>Knox</a:t>
                      </a:r>
                    </a:p>
                  </a:txBody>
                  <a:tcPr marL="0" marR="0" marT="0" marB="0" anchor="ctr">
                    <a:solidFill>
                      <a:schemeClr val="accent1">
                        <a:lumMod val="40000"/>
                        <a:lumOff val="60000"/>
                      </a:schemeClr>
                    </a:solidFill>
                  </a:tcPr>
                </a:tc>
                <a:tc>
                  <a:txBody>
                    <a:bodyPr/>
                    <a:lstStyle/>
                    <a:p>
                      <a:r>
                        <a:rPr lang="en-US" sz="1100">
                          <a:effectLst/>
                        </a:rPr>
                        <a:t>1</a:t>
                      </a:r>
                    </a:p>
                  </a:txBody>
                  <a:tcPr marL="0" marR="0" marT="0" marB="0" anchor="ctr">
                    <a:solidFill>
                      <a:schemeClr val="accent1">
                        <a:lumMod val="40000"/>
                        <a:lumOff val="60000"/>
                      </a:schemeClr>
                    </a:solidFill>
                  </a:tcPr>
                </a:tc>
                <a:tc>
                  <a:txBody>
                    <a:bodyPr/>
                    <a:lstStyle/>
                    <a:p>
                      <a:r>
                        <a:rPr lang="en-US" sz="1100">
                          <a:effectLst/>
                        </a:rPr>
                        <a:t>Knox/Waldo Homeless Coalition - Hospitality House</a:t>
                      </a:r>
                    </a:p>
                  </a:txBody>
                  <a:tcPr marL="0" marR="0" marT="0" marB="0" anchor="ctr">
                    <a:solidFill>
                      <a:schemeClr val="accent1">
                        <a:lumMod val="40000"/>
                        <a:lumOff val="60000"/>
                      </a:schemeClr>
                    </a:solidFill>
                  </a:tcPr>
                </a:tc>
                <a:extLst>
                  <a:ext uri="{0D108BD9-81ED-4DB2-BD59-A6C34878D82A}">
                    <a16:rowId xmlns:a16="http://schemas.microsoft.com/office/drawing/2014/main" val="1535414692"/>
                  </a:ext>
                </a:extLst>
              </a:tr>
              <a:tr h="163779">
                <a:tc>
                  <a:txBody>
                    <a:bodyPr/>
                    <a:lstStyle/>
                    <a:p>
                      <a:r>
                        <a:rPr lang="en-US" sz="1100">
                          <a:effectLst/>
                        </a:rPr>
                        <a:t>District 5</a:t>
                      </a:r>
                    </a:p>
                  </a:txBody>
                  <a:tcPr marL="0" marR="0" marT="0" marB="0" anchor="ctr">
                    <a:solidFill>
                      <a:schemeClr val="accent1">
                        <a:lumMod val="40000"/>
                        <a:lumOff val="60000"/>
                      </a:schemeClr>
                    </a:solidFill>
                  </a:tcPr>
                </a:tc>
                <a:tc>
                  <a:txBody>
                    <a:bodyPr/>
                    <a:lstStyle/>
                    <a:p>
                      <a:r>
                        <a:rPr lang="en-US" sz="1100">
                          <a:effectLst/>
                        </a:rPr>
                        <a:t>Lincoln</a:t>
                      </a:r>
                    </a:p>
                  </a:txBody>
                  <a:tcPr marL="0" marR="0" marT="0" marB="0" anchor="ctr">
                    <a:solidFill>
                      <a:schemeClr val="accent1">
                        <a:lumMod val="40000"/>
                        <a:lumOff val="60000"/>
                      </a:schemeClr>
                    </a:solidFill>
                  </a:tcPr>
                </a:tc>
                <a:tc>
                  <a:txBody>
                    <a:bodyPr/>
                    <a:lstStyle/>
                    <a:p>
                      <a:r>
                        <a:rPr lang="en-US" sz="1100">
                          <a:effectLst/>
                        </a:rPr>
                        <a:t>0</a:t>
                      </a:r>
                    </a:p>
                  </a:txBody>
                  <a:tcPr marL="0" marR="0" marT="0" marB="0" anchor="ctr">
                    <a:solidFill>
                      <a:schemeClr val="accent1">
                        <a:lumMod val="40000"/>
                        <a:lumOff val="60000"/>
                      </a:schemeClr>
                    </a:solidFill>
                  </a:tcPr>
                </a:tc>
                <a:tc>
                  <a:txBody>
                    <a:bodyPr/>
                    <a:lstStyle/>
                    <a:p>
                      <a:endParaRPr lang="en-US" sz="110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777859923"/>
                  </a:ext>
                </a:extLst>
              </a:tr>
              <a:tr h="163779">
                <a:tc>
                  <a:txBody>
                    <a:bodyPr/>
                    <a:lstStyle/>
                    <a:p>
                      <a:r>
                        <a:rPr lang="en-US" sz="1100">
                          <a:effectLst/>
                        </a:rPr>
                        <a:t>District 5</a:t>
                      </a:r>
                    </a:p>
                  </a:txBody>
                  <a:tcPr marL="0" marR="0" marT="0" marB="0" anchor="ctr">
                    <a:solidFill>
                      <a:schemeClr val="accent1">
                        <a:lumMod val="40000"/>
                        <a:lumOff val="60000"/>
                      </a:schemeClr>
                    </a:solidFill>
                  </a:tcPr>
                </a:tc>
                <a:tc>
                  <a:txBody>
                    <a:bodyPr/>
                    <a:lstStyle/>
                    <a:p>
                      <a:r>
                        <a:rPr lang="en-US" sz="1100">
                          <a:effectLst/>
                        </a:rPr>
                        <a:t>Waldo</a:t>
                      </a:r>
                    </a:p>
                  </a:txBody>
                  <a:tcPr marL="0" marR="0" marT="0" marB="0" anchor="ctr">
                    <a:solidFill>
                      <a:schemeClr val="accent1">
                        <a:lumMod val="40000"/>
                        <a:lumOff val="60000"/>
                      </a:schemeClr>
                    </a:solidFill>
                  </a:tcPr>
                </a:tc>
                <a:tc>
                  <a:txBody>
                    <a:bodyPr/>
                    <a:lstStyle/>
                    <a:p>
                      <a:r>
                        <a:rPr lang="en-US" sz="1100">
                          <a:effectLst/>
                        </a:rPr>
                        <a:t>0</a:t>
                      </a:r>
                    </a:p>
                  </a:txBody>
                  <a:tcPr marL="0" marR="0" marT="0" marB="0" anchor="ctr">
                    <a:solidFill>
                      <a:schemeClr val="accent1">
                        <a:lumMod val="40000"/>
                        <a:lumOff val="60000"/>
                      </a:schemeClr>
                    </a:solidFill>
                  </a:tcPr>
                </a:tc>
                <a:tc>
                  <a:txBody>
                    <a:bodyPr/>
                    <a:lstStyle/>
                    <a:p>
                      <a:endParaRPr lang="en-US" sz="110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1901332078"/>
                  </a:ext>
                </a:extLst>
              </a:tr>
              <a:tr h="431782">
                <a:tc>
                  <a:txBody>
                    <a:bodyPr/>
                    <a:lstStyle/>
                    <a:p>
                      <a:r>
                        <a:rPr lang="en-US" sz="1100">
                          <a:effectLst/>
                        </a:rPr>
                        <a:t>District 6</a:t>
                      </a:r>
                    </a:p>
                  </a:txBody>
                  <a:tcPr marL="0" marR="0" marT="0" marB="0" anchor="ctr">
                    <a:solidFill>
                      <a:schemeClr val="accent3">
                        <a:lumMod val="20000"/>
                        <a:lumOff val="80000"/>
                      </a:schemeClr>
                    </a:solidFill>
                  </a:tcPr>
                </a:tc>
                <a:tc>
                  <a:txBody>
                    <a:bodyPr/>
                    <a:lstStyle/>
                    <a:p>
                      <a:r>
                        <a:rPr lang="en-US" sz="1100">
                          <a:effectLst/>
                        </a:rPr>
                        <a:t>Kennebec</a:t>
                      </a:r>
                    </a:p>
                  </a:txBody>
                  <a:tcPr marL="0" marR="0" marT="0" marB="0" anchor="ctr">
                    <a:solidFill>
                      <a:schemeClr val="accent3">
                        <a:lumMod val="20000"/>
                        <a:lumOff val="80000"/>
                      </a:schemeClr>
                    </a:solidFill>
                  </a:tcPr>
                </a:tc>
                <a:tc>
                  <a:txBody>
                    <a:bodyPr/>
                    <a:lstStyle/>
                    <a:p>
                      <a:r>
                        <a:rPr lang="en-US" sz="1100">
                          <a:effectLst/>
                        </a:rPr>
                        <a:t>3</a:t>
                      </a:r>
                    </a:p>
                  </a:txBody>
                  <a:tcPr marL="0" marR="0" marT="0" marB="0" anchor="ctr">
                    <a:solidFill>
                      <a:schemeClr val="accent3">
                        <a:lumMod val="20000"/>
                        <a:lumOff val="80000"/>
                      </a:schemeClr>
                    </a:solidFill>
                  </a:tcPr>
                </a:tc>
                <a:tc>
                  <a:txBody>
                    <a:bodyPr/>
                    <a:lstStyle/>
                    <a:p>
                      <a:r>
                        <a:rPr lang="en-US" sz="1100" dirty="0">
                          <a:effectLst/>
                        </a:rPr>
                        <a:t>Mid-Maine Homeless Shelter - Emergency Shelter, Bread of Life - Emergency Shelter and Bread of Life - HCHV/EH VA Contract Beds; </a:t>
                      </a:r>
                      <a:r>
                        <a:rPr lang="en-US" sz="1100">
                          <a:effectLst/>
                        </a:rPr>
                        <a:t>Family Violence Project (DV)</a:t>
                      </a:r>
                    </a:p>
                  </a:txBody>
                  <a:tcPr marL="0" marR="0" marT="0" marB="0" anchor="ctr">
                    <a:solidFill>
                      <a:schemeClr val="accent3">
                        <a:lumMod val="20000"/>
                        <a:lumOff val="80000"/>
                      </a:schemeClr>
                    </a:solidFill>
                  </a:tcPr>
                </a:tc>
                <a:extLst>
                  <a:ext uri="{0D108BD9-81ED-4DB2-BD59-A6C34878D82A}">
                    <a16:rowId xmlns:a16="http://schemas.microsoft.com/office/drawing/2014/main" val="2212088731"/>
                  </a:ext>
                </a:extLst>
              </a:tr>
              <a:tr h="163779">
                <a:tc>
                  <a:txBody>
                    <a:bodyPr/>
                    <a:lstStyle/>
                    <a:p>
                      <a:r>
                        <a:rPr lang="en-US" sz="1100">
                          <a:effectLst/>
                        </a:rPr>
                        <a:t>District 6</a:t>
                      </a:r>
                    </a:p>
                  </a:txBody>
                  <a:tcPr marL="0" marR="0" marT="0" marB="0" anchor="ctr">
                    <a:solidFill>
                      <a:schemeClr val="accent3">
                        <a:lumMod val="20000"/>
                        <a:lumOff val="80000"/>
                      </a:schemeClr>
                    </a:solidFill>
                  </a:tcPr>
                </a:tc>
                <a:tc>
                  <a:txBody>
                    <a:bodyPr/>
                    <a:lstStyle/>
                    <a:p>
                      <a:r>
                        <a:rPr lang="en-US" sz="1100">
                          <a:effectLst/>
                        </a:rPr>
                        <a:t>Somerset</a:t>
                      </a:r>
                    </a:p>
                  </a:txBody>
                  <a:tcPr marL="0" marR="0" marT="0" marB="0" anchor="ctr">
                    <a:solidFill>
                      <a:schemeClr val="accent3">
                        <a:lumMod val="20000"/>
                        <a:lumOff val="80000"/>
                      </a:schemeClr>
                    </a:solidFill>
                  </a:tcPr>
                </a:tc>
                <a:tc>
                  <a:txBody>
                    <a:bodyPr/>
                    <a:lstStyle/>
                    <a:p>
                      <a:r>
                        <a:rPr lang="en-US" sz="1100">
                          <a:effectLst/>
                        </a:rPr>
                        <a:t>0</a:t>
                      </a:r>
                    </a:p>
                  </a:txBody>
                  <a:tcPr marL="0" marR="0" marT="0" marB="0" anchor="ctr">
                    <a:solidFill>
                      <a:schemeClr val="accent3">
                        <a:lumMod val="20000"/>
                        <a:lumOff val="80000"/>
                      </a:schemeClr>
                    </a:solidFill>
                  </a:tcPr>
                </a:tc>
                <a:tc>
                  <a:txBody>
                    <a:bodyPr/>
                    <a:lstStyle/>
                    <a:p>
                      <a:r>
                        <a:rPr lang="en-US" sz="1100">
                          <a:effectLst/>
                        </a:rPr>
                        <a:t>Family Violence Project (DV)</a:t>
                      </a:r>
                    </a:p>
                  </a:txBody>
                  <a:tcPr marL="0" marR="0" marT="0" marB="0" anchor="ctr">
                    <a:solidFill>
                      <a:schemeClr val="accent3">
                        <a:lumMod val="20000"/>
                        <a:lumOff val="80000"/>
                      </a:schemeClr>
                    </a:solidFill>
                  </a:tcPr>
                </a:tc>
                <a:extLst>
                  <a:ext uri="{0D108BD9-81ED-4DB2-BD59-A6C34878D82A}">
                    <a16:rowId xmlns:a16="http://schemas.microsoft.com/office/drawing/2014/main" val="2402444152"/>
                  </a:ext>
                </a:extLst>
              </a:tr>
              <a:tr h="431782">
                <a:tc>
                  <a:txBody>
                    <a:bodyPr/>
                    <a:lstStyle/>
                    <a:p>
                      <a:r>
                        <a:rPr lang="en-US" sz="1100">
                          <a:effectLst/>
                        </a:rPr>
                        <a:t>District 7</a:t>
                      </a:r>
                    </a:p>
                  </a:txBody>
                  <a:tcPr marL="0" marR="0" marT="0" marB="0" anchor="ctr">
                    <a:solidFill>
                      <a:schemeClr val="accent1">
                        <a:lumMod val="40000"/>
                        <a:lumOff val="60000"/>
                      </a:schemeClr>
                    </a:solidFill>
                  </a:tcPr>
                </a:tc>
                <a:tc>
                  <a:txBody>
                    <a:bodyPr/>
                    <a:lstStyle/>
                    <a:p>
                      <a:r>
                        <a:rPr lang="en-US" sz="1100">
                          <a:effectLst/>
                        </a:rPr>
                        <a:t>Penobscot</a:t>
                      </a:r>
                    </a:p>
                  </a:txBody>
                  <a:tcPr marL="0" marR="0" marT="0" marB="0" anchor="ctr">
                    <a:solidFill>
                      <a:schemeClr val="accent1">
                        <a:lumMod val="40000"/>
                        <a:lumOff val="60000"/>
                      </a:schemeClr>
                    </a:solidFill>
                  </a:tcPr>
                </a:tc>
                <a:tc>
                  <a:txBody>
                    <a:bodyPr/>
                    <a:lstStyle/>
                    <a:p>
                      <a:r>
                        <a:rPr lang="en-US" sz="1100">
                          <a:effectLst/>
                        </a:rPr>
                        <a:t>3</a:t>
                      </a:r>
                    </a:p>
                  </a:txBody>
                  <a:tcPr marL="0" marR="0" marT="0" marB="0" anchor="ctr">
                    <a:solidFill>
                      <a:schemeClr val="accent1">
                        <a:lumMod val="40000"/>
                        <a:lumOff val="60000"/>
                      </a:schemeClr>
                    </a:solidFill>
                  </a:tcPr>
                </a:tc>
                <a:tc>
                  <a:txBody>
                    <a:bodyPr/>
                    <a:lstStyle/>
                    <a:p>
                      <a:r>
                        <a:rPr lang="en-US" sz="1100" dirty="0">
                          <a:effectLst/>
                        </a:rPr>
                        <a:t>PCHC Hope House - Emergency Shelter, Shaw House - Emergency Youth Shelter and BAHS - Emergency Shelter; Partners for Peace </a:t>
                      </a:r>
                      <a:r>
                        <a:rPr lang="en-US" sz="1100">
                          <a:effectLst/>
                        </a:rPr>
                        <a:t>(DV)</a:t>
                      </a:r>
                    </a:p>
                  </a:txBody>
                  <a:tcPr marL="0" marR="0" marT="0" marB="0" anchor="ctr">
                    <a:solidFill>
                      <a:schemeClr val="accent1">
                        <a:lumMod val="40000"/>
                        <a:lumOff val="60000"/>
                      </a:schemeClr>
                    </a:solidFill>
                  </a:tcPr>
                </a:tc>
                <a:extLst>
                  <a:ext uri="{0D108BD9-81ED-4DB2-BD59-A6C34878D82A}">
                    <a16:rowId xmlns:a16="http://schemas.microsoft.com/office/drawing/2014/main" val="1077519205"/>
                  </a:ext>
                </a:extLst>
              </a:tr>
              <a:tr h="163779">
                <a:tc>
                  <a:txBody>
                    <a:bodyPr/>
                    <a:lstStyle/>
                    <a:p>
                      <a:r>
                        <a:rPr lang="en-US" sz="1100">
                          <a:effectLst/>
                        </a:rPr>
                        <a:t>District 7</a:t>
                      </a:r>
                    </a:p>
                  </a:txBody>
                  <a:tcPr marL="0" marR="0" marT="0" marB="0" anchor="ctr">
                    <a:solidFill>
                      <a:schemeClr val="accent1">
                        <a:lumMod val="40000"/>
                        <a:lumOff val="60000"/>
                      </a:schemeClr>
                    </a:solidFill>
                  </a:tcPr>
                </a:tc>
                <a:tc>
                  <a:txBody>
                    <a:bodyPr/>
                    <a:lstStyle/>
                    <a:p>
                      <a:r>
                        <a:rPr lang="en-US" sz="1100">
                          <a:effectLst/>
                        </a:rPr>
                        <a:t>Piscataquis</a:t>
                      </a:r>
                    </a:p>
                  </a:txBody>
                  <a:tcPr marL="0" marR="0" marT="0" marB="0" anchor="ctr">
                    <a:solidFill>
                      <a:schemeClr val="accent1">
                        <a:lumMod val="40000"/>
                        <a:lumOff val="60000"/>
                      </a:schemeClr>
                    </a:solidFill>
                  </a:tcPr>
                </a:tc>
                <a:tc>
                  <a:txBody>
                    <a:bodyPr/>
                    <a:lstStyle/>
                    <a:p>
                      <a:r>
                        <a:rPr lang="en-US" sz="1100">
                          <a:effectLst/>
                        </a:rPr>
                        <a:t>0</a:t>
                      </a:r>
                    </a:p>
                  </a:txBody>
                  <a:tcPr marL="0" marR="0" marT="0" marB="0" anchor="ctr">
                    <a:solidFill>
                      <a:schemeClr val="accent1">
                        <a:lumMod val="40000"/>
                        <a:lumOff val="60000"/>
                      </a:schemeClr>
                    </a:solidFill>
                  </a:tcPr>
                </a:tc>
                <a:tc>
                  <a:txBody>
                    <a:bodyPr/>
                    <a:lstStyle/>
                    <a:p>
                      <a:endParaRPr lang="en-US" sz="110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1537223474"/>
                  </a:ext>
                </a:extLst>
              </a:tr>
              <a:tr h="431782">
                <a:tc>
                  <a:txBody>
                    <a:bodyPr/>
                    <a:lstStyle/>
                    <a:p>
                      <a:r>
                        <a:rPr lang="en-US" sz="1100">
                          <a:effectLst/>
                        </a:rPr>
                        <a:t>District 8</a:t>
                      </a:r>
                    </a:p>
                  </a:txBody>
                  <a:tcPr marL="0" marR="0" marT="0" marB="0" anchor="ctr">
                    <a:solidFill>
                      <a:schemeClr val="accent3">
                        <a:lumMod val="20000"/>
                        <a:lumOff val="80000"/>
                      </a:schemeClr>
                    </a:solidFill>
                  </a:tcPr>
                </a:tc>
                <a:tc>
                  <a:txBody>
                    <a:bodyPr/>
                    <a:lstStyle/>
                    <a:p>
                      <a:r>
                        <a:rPr lang="en-US" sz="1100">
                          <a:effectLst/>
                        </a:rPr>
                        <a:t>Hancock</a:t>
                      </a:r>
                    </a:p>
                  </a:txBody>
                  <a:tcPr marL="0" marR="0" marT="0" marB="0" anchor="ctr">
                    <a:solidFill>
                      <a:schemeClr val="accent3">
                        <a:lumMod val="20000"/>
                        <a:lumOff val="80000"/>
                      </a:schemeClr>
                    </a:solidFill>
                  </a:tcPr>
                </a:tc>
                <a:tc>
                  <a:txBody>
                    <a:bodyPr/>
                    <a:lstStyle/>
                    <a:p>
                      <a:r>
                        <a:rPr lang="en-US" sz="1100">
                          <a:effectLst/>
                        </a:rPr>
                        <a:t>4</a:t>
                      </a:r>
                    </a:p>
                  </a:txBody>
                  <a:tcPr marL="0" marR="0" marT="0" marB="0" anchor="ctr">
                    <a:solidFill>
                      <a:schemeClr val="accent3">
                        <a:lumMod val="20000"/>
                        <a:lumOff val="80000"/>
                      </a:schemeClr>
                    </a:solidFill>
                  </a:tcPr>
                </a:tc>
                <a:tc>
                  <a:txBody>
                    <a:bodyPr/>
                    <a:lstStyle/>
                    <a:p>
                      <a:r>
                        <a:rPr lang="en-US" sz="1100" dirty="0">
                          <a:effectLst/>
                        </a:rPr>
                        <a:t>Home Inc - Dorr House Emergency Shelter, Home Inc - St Francis Inn, Home Inc - Emmaus Homeless Shelter (ES) and Home Inc - Sister </a:t>
                      </a:r>
                      <a:r>
                        <a:rPr lang="en-US" sz="1100">
                          <a:effectLst/>
                        </a:rPr>
                        <a:t>Marie House Emergency; Next Step (DV)</a:t>
                      </a:r>
                    </a:p>
                  </a:txBody>
                  <a:tcPr marL="0" marR="0" marT="0" marB="0" anchor="ctr">
                    <a:solidFill>
                      <a:schemeClr val="accent3">
                        <a:lumMod val="20000"/>
                        <a:lumOff val="80000"/>
                      </a:schemeClr>
                    </a:solidFill>
                  </a:tcPr>
                </a:tc>
                <a:extLst>
                  <a:ext uri="{0D108BD9-81ED-4DB2-BD59-A6C34878D82A}">
                    <a16:rowId xmlns:a16="http://schemas.microsoft.com/office/drawing/2014/main" val="1683460690"/>
                  </a:ext>
                </a:extLst>
              </a:tr>
              <a:tr h="163779">
                <a:tc>
                  <a:txBody>
                    <a:bodyPr/>
                    <a:lstStyle/>
                    <a:p>
                      <a:r>
                        <a:rPr lang="en-US" sz="1100">
                          <a:effectLst/>
                        </a:rPr>
                        <a:t>District 8</a:t>
                      </a:r>
                    </a:p>
                  </a:txBody>
                  <a:tcPr marL="0" marR="0" marT="0" marB="0" anchor="ctr">
                    <a:solidFill>
                      <a:schemeClr val="accent3">
                        <a:lumMod val="20000"/>
                        <a:lumOff val="80000"/>
                      </a:schemeClr>
                    </a:solidFill>
                  </a:tcPr>
                </a:tc>
                <a:tc>
                  <a:txBody>
                    <a:bodyPr/>
                    <a:lstStyle/>
                    <a:p>
                      <a:r>
                        <a:rPr lang="en-US" sz="1100">
                          <a:effectLst/>
                        </a:rPr>
                        <a:t>Washington</a:t>
                      </a:r>
                    </a:p>
                  </a:txBody>
                  <a:tcPr marL="0" marR="0" marT="0" marB="0" anchor="ctr">
                    <a:solidFill>
                      <a:schemeClr val="accent3">
                        <a:lumMod val="20000"/>
                        <a:lumOff val="80000"/>
                      </a:schemeClr>
                    </a:solidFill>
                  </a:tcPr>
                </a:tc>
                <a:tc>
                  <a:txBody>
                    <a:bodyPr/>
                    <a:lstStyle/>
                    <a:p>
                      <a:r>
                        <a:rPr lang="en-US" sz="1100">
                          <a:effectLst/>
                        </a:rPr>
                        <a:t>0</a:t>
                      </a:r>
                    </a:p>
                  </a:txBody>
                  <a:tcPr marL="0" marR="0" marT="0" marB="0" anchor="ctr">
                    <a:solidFill>
                      <a:schemeClr val="accent3">
                        <a:lumMod val="20000"/>
                        <a:lumOff val="80000"/>
                      </a:schemeClr>
                    </a:solidFill>
                  </a:tcPr>
                </a:tc>
                <a:tc>
                  <a:txBody>
                    <a:bodyPr/>
                    <a:lstStyle/>
                    <a:p>
                      <a:endParaRPr lang="en-US" sz="1100">
                        <a:effectLst/>
                      </a:endParaRPr>
                    </a:p>
                  </a:txBody>
                  <a:tcPr marL="0" marR="0" marT="0" marB="0" anchor="ctr">
                    <a:solidFill>
                      <a:schemeClr val="accent3">
                        <a:lumMod val="20000"/>
                        <a:lumOff val="80000"/>
                      </a:schemeClr>
                    </a:solidFill>
                  </a:tcPr>
                </a:tc>
                <a:extLst>
                  <a:ext uri="{0D108BD9-81ED-4DB2-BD59-A6C34878D82A}">
                    <a16:rowId xmlns:a16="http://schemas.microsoft.com/office/drawing/2014/main" val="2507199203"/>
                  </a:ext>
                </a:extLst>
              </a:tr>
              <a:tr h="431782">
                <a:tc>
                  <a:txBody>
                    <a:bodyPr/>
                    <a:lstStyle/>
                    <a:p>
                      <a:r>
                        <a:rPr lang="en-US" sz="1100">
                          <a:effectLst/>
                        </a:rPr>
                        <a:t>District 9</a:t>
                      </a:r>
                    </a:p>
                  </a:txBody>
                  <a:tcPr marL="0" marR="0" marT="0" marB="0" anchor="ctr">
                    <a:solidFill>
                      <a:schemeClr val="accent1">
                        <a:lumMod val="40000"/>
                        <a:lumOff val="60000"/>
                      </a:schemeClr>
                    </a:solidFill>
                  </a:tcPr>
                </a:tc>
                <a:tc>
                  <a:txBody>
                    <a:bodyPr/>
                    <a:lstStyle/>
                    <a:p>
                      <a:r>
                        <a:rPr lang="en-US" sz="1100">
                          <a:effectLst/>
                        </a:rPr>
                        <a:t>Aroostook</a:t>
                      </a:r>
                    </a:p>
                  </a:txBody>
                  <a:tcPr marL="0" marR="0" marT="0" marB="0" anchor="ctr">
                    <a:solidFill>
                      <a:schemeClr val="accent1">
                        <a:lumMod val="40000"/>
                        <a:lumOff val="60000"/>
                      </a:schemeClr>
                    </a:solidFill>
                  </a:tcPr>
                </a:tc>
                <a:tc>
                  <a:txBody>
                    <a:bodyPr/>
                    <a:lstStyle/>
                    <a:p>
                      <a:r>
                        <a:rPr lang="en-US" sz="1100">
                          <a:effectLst/>
                        </a:rPr>
                        <a:t>2</a:t>
                      </a:r>
                    </a:p>
                  </a:txBody>
                  <a:tcPr marL="0" marR="0" marT="0" marB="0" anchor="ctr">
                    <a:solidFill>
                      <a:schemeClr val="accent1">
                        <a:lumMod val="40000"/>
                        <a:lumOff val="60000"/>
                      </a:schemeClr>
                    </a:solidFill>
                  </a:tcPr>
                </a:tc>
                <a:tc>
                  <a:txBody>
                    <a:bodyPr/>
                    <a:lstStyle/>
                    <a:p>
                      <a:r>
                        <a:rPr lang="en-US" sz="1100">
                          <a:effectLst/>
                        </a:rPr>
                        <a:t>Sister Mary O'Donnell Shelter and Aroostook Bridge (ES); Hope and Justice Project (DV)</a:t>
                      </a:r>
                    </a:p>
                  </a:txBody>
                  <a:tcPr marL="0" marR="0" marT="0" marB="0" anchor="ctr">
                    <a:solidFill>
                      <a:schemeClr val="accent1">
                        <a:lumMod val="40000"/>
                        <a:lumOff val="60000"/>
                      </a:schemeClr>
                    </a:solidFill>
                  </a:tcPr>
                </a:tc>
                <a:extLst>
                  <a:ext uri="{0D108BD9-81ED-4DB2-BD59-A6C34878D82A}">
                    <a16:rowId xmlns:a16="http://schemas.microsoft.com/office/drawing/2014/main" val="3443364784"/>
                  </a:ext>
                </a:extLst>
              </a:tr>
            </a:tbl>
          </a:graphicData>
        </a:graphic>
      </p:graphicFrame>
      <p:sp>
        <p:nvSpPr>
          <p:cNvPr id="6" name="TextBox 5">
            <a:extLst>
              <a:ext uri="{FF2B5EF4-FFF2-40B4-BE49-F238E27FC236}">
                <a16:creationId xmlns:a16="http://schemas.microsoft.com/office/drawing/2014/main" id="{13A11779-0515-43FA-BCB0-10EA85138E38}"/>
              </a:ext>
            </a:extLst>
          </p:cNvPr>
          <p:cNvSpPr txBox="1"/>
          <p:nvPr/>
        </p:nvSpPr>
        <p:spPr>
          <a:xfrm>
            <a:off x="688181" y="557212"/>
            <a:ext cx="64103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rgbClr val="7030A0"/>
                </a:solidFill>
                <a:latin typeface="Century Gothic"/>
                <a:cs typeface="Calibri"/>
              </a:rPr>
              <a:t>Local Service Hubs</a:t>
            </a:r>
          </a:p>
        </p:txBody>
      </p:sp>
    </p:spTree>
    <p:extLst>
      <p:ext uri="{BB962C8B-B14F-4D97-AF65-F5344CB8AC3E}">
        <p14:creationId xmlns:p14="http://schemas.microsoft.com/office/powerpoint/2010/main" val="1289945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imeline&#10;&#10;Description automatically generated">
            <a:extLst>
              <a:ext uri="{FF2B5EF4-FFF2-40B4-BE49-F238E27FC236}">
                <a16:creationId xmlns:a16="http://schemas.microsoft.com/office/drawing/2014/main" id="{EBB32410-C6DB-4DC7-8126-478C90782E71}"/>
              </a:ext>
            </a:extLst>
          </p:cNvPr>
          <p:cNvPicPr>
            <a:picLocks noGrp="1" noChangeAspect="1"/>
          </p:cNvPicPr>
          <p:nvPr>
            <p:ph sz="half" idx="10"/>
          </p:nvPr>
        </p:nvPicPr>
        <p:blipFill rotWithShape="1">
          <a:blip r:embed="rId2"/>
          <a:srcRect l="2590" t="4458" r="3008" b="11590"/>
          <a:stretch/>
        </p:blipFill>
        <p:spPr>
          <a:xfrm>
            <a:off x="277967" y="253330"/>
            <a:ext cx="11673310" cy="5845124"/>
          </a:xfrm>
        </p:spPr>
      </p:pic>
      <p:sp>
        <p:nvSpPr>
          <p:cNvPr id="4" name="Slide Number Placeholder 3">
            <a:extLst>
              <a:ext uri="{FF2B5EF4-FFF2-40B4-BE49-F238E27FC236}">
                <a16:creationId xmlns:a16="http://schemas.microsoft.com/office/drawing/2014/main" id="{5D13F747-159C-4CCF-A79F-6979C89963D7}"/>
              </a:ext>
            </a:extLst>
          </p:cNvPr>
          <p:cNvSpPr>
            <a:spLocks noGrp="1"/>
          </p:cNvSpPr>
          <p:nvPr>
            <p:ph type="sldNum" sz="quarter" idx="4294967295"/>
          </p:nvPr>
        </p:nvSpPr>
        <p:spPr>
          <a:xfrm>
            <a:off x="10485438" y="6224588"/>
            <a:ext cx="170656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97D07-D343-4DF2-84F9-3F5CA2AA7513}" type="slidenum">
              <a:rPr kumimoji="0" lang="en-US" sz="1200" b="1" i="0" u="none" strike="noStrike" kern="1200" cap="none" spc="0" normalizeH="0" baseline="0" noProof="0" smtClean="0">
                <a:ln>
                  <a:noFill/>
                </a:ln>
                <a:solidFill>
                  <a:srgbClr val="4E3B30"/>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4E3B3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2315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10;&#10;Description automatically generated">
            <a:extLst>
              <a:ext uri="{FF2B5EF4-FFF2-40B4-BE49-F238E27FC236}">
                <a16:creationId xmlns:a16="http://schemas.microsoft.com/office/drawing/2014/main" id="{E2666455-74BE-445B-AF49-EE682F198AF5}"/>
              </a:ext>
            </a:extLst>
          </p:cNvPr>
          <p:cNvPicPr>
            <a:picLocks noGrp="1" noChangeAspect="1"/>
          </p:cNvPicPr>
          <p:nvPr>
            <p:ph sz="half" idx="10"/>
          </p:nvPr>
        </p:nvPicPr>
        <p:blipFill rotWithShape="1">
          <a:blip r:embed="rId2"/>
          <a:srcRect l="2506" t="4024" r="1838" b="11160"/>
          <a:stretch/>
        </p:blipFill>
        <p:spPr>
          <a:xfrm>
            <a:off x="239329" y="174242"/>
            <a:ext cx="11482481" cy="5798609"/>
          </a:xfrm>
        </p:spPr>
      </p:pic>
    </p:spTree>
    <p:extLst>
      <p:ext uri="{BB962C8B-B14F-4D97-AF65-F5344CB8AC3E}">
        <p14:creationId xmlns:p14="http://schemas.microsoft.com/office/powerpoint/2010/main" val="198439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vert="horz" lIns="91440" tIns="45720" rIns="91440" bIns="45720" rtlCol="0" anchor="ctr">
            <a:normAutofit/>
          </a:bodyPr>
          <a:lstStyle/>
          <a:p>
            <a:r>
              <a:rPr lang="en-US">
                <a:solidFill>
                  <a:srgbClr val="FFFFFF"/>
                </a:solidFill>
              </a:rPr>
              <a:t>Organizing the Work Ahead</a:t>
            </a:r>
            <a:endParaRPr lang="en-US" kern="1200">
              <a:solidFill>
                <a:srgbClr val="FFFFFF"/>
              </a:solidFill>
              <a:latin typeface="+mj-lt"/>
              <a:ea typeface="+mj-ea"/>
              <a:cs typeface="+mj-cs"/>
            </a:endParaRP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4447308" y="591344"/>
            <a:ext cx="6906491" cy="5585619"/>
          </a:xfrm>
          <a:prstGeom prst="rect">
            <a:avLst/>
          </a:prstGeom>
        </p:spPr>
        <p:txBody>
          <a:bodyPr vert="horz" lIns="91440" tIns="45720" rIns="91440" bIns="45720" rtlCol="0" anchor="ctr">
            <a:normAutofit/>
          </a:bodyPr>
          <a:lstStyle/>
          <a:p>
            <a:pPr marL="285750" indent="-285750">
              <a:lnSpc>
                <a:spcPct val="90000"/>
              </a:lnSpc>
              <a:spcAft>
                <a:spcPts val="600"/>
              </a:spcAft>
              <a:buFont typeface="Arial"/>
              <a:buChar char="•"/>
            </a:pPr>
            <a:r>
              <a:rPr lang="en-US">
                <a:ea typeface="+mn-lt"/>
                <a:cs typeface="+mn-lt"/>
              </a:rPr>
              <a:t>Can we define the Service Hub areas together?</a:t>
            </a:r>
            <a:endParaRPr lang="en-US"/>
          </a:p>
          <a:p>
            <a:pPr marL="285750" indent="-285750">
              <a:lnSpc>
                <a:spcPct val="90000"/>
              </a:lnSpc>
              <a:spcAft>
                <a:spcPts val="600"/>
              </a:spcAft>
              <a:buFont typeface="Arial"/>
              <a:buChar char="•"/>
            </a:pPr>
            <a:endParaRPr lang="en-US">
              <a:ea typeface="+mn-lt"/>
              <a:cs typeface="+mn-lt"/>
            </a:endParaRPr>
          </a:p>
          <a:p>
            <a:pPr marL="285750" indent="-285750">
              <a:lnSpc>
                <a:spcPct val="90000"/>
              </a:lnSpc>
              <a:spcAft>
                <a:spcPts val="600"/>
              </a:spcAft>
              <a:buFont typeface="Arial"/>
              <a:buChar char="•"/>
            </a:pPr>
            <a:r>
              <a:rPr lang="en-US">
                <a:ea typeface="+mn-lt"/>
                <a:cs typeface="+mn-lt"/>
              </a:rPr>
              <a:t>Understanding the Role of the Services Hubs?</a:t>
            </a:r>
            <a:endParaRPr lang="en-US"/>
          </a:p>
          <a:p>
            <a:pPr marL="285750" indent="-285750">
              <a:lnSpc>
                <a:spcPct val="90000"/>
              </a:lnSpc>
              <a:spcAft>
                <a:spcPts val="600"/>
              </a:spcAft>
              <a:buFont typeface="Arial"/>
              <a:buChar char="•"/>
            </a:pPr>
            <a:endParaRPr lang="en-US">
              <a:ea typeface="+mn-lt"/>
              <a:cs typeface="+mn-lt"/>
            </a:endParaRPr>
          </a:p>
          <a:p>
            <a:pPr marL="285750" indent="-285750">
              <a:lnSpc>
                <a:spcPct val="90000"/>
              </a:lnSpc>
              <a:spcAft>
                <a:spcPts val="600"/>
              </a:spcAft>
              <a:buFont typeface="Arial"/>
              <a:buChar char="•"/>
            </a:pPr>
            <a:r>
              <a:rPr lang="en-US"/>
              <a:t>How can a service hub design support local COVD response?</a:t>
            </a:r>
            <a:endParaRPr lang="en-US">
              <a:cs typeface="Calibri"/>
            </a:endParaRPr>
          </a:p>
          <a:p>
            <a:pPr marL="742950" lvl="1" indent="-285750">
              <a:lnSpc>
                <a:spcPct val="90000"/>
              </a:lnSpc>
              <a:spcAft>
                <a:spcPts val="600"/>
              </a:spcAft>
              <a:buFont typeface="Arial"/>
              <a:buChar char="•"/>
            </a:pPr>
            <a:r>
              <a:rPr lang="en-US"/>
              <a:t>Facilitating housing placements</a:t>
            </a:r>
            <a:endParaRPr lang="en-US">
              <a:cs typeface="Calibri"/>
            </a:endParaRPr>
          </a:p>
          <a:p>
            <a:pPr marL="742950" lvl="2" indent="-285750">
              <a:lnSpc>
                <a:spcPct val="90000"/>
              </a:lnSpc>
              <a:spcAft>
                <a:spcPts val="600"/>
              </a:spcAft>
              <a:buFont typeface="Arial"/>
              <a:buChar char="•"/>
            </a:pPr>
            <a:r>
              <a:rPr lang="en-US"/>
              <a:t>Inflow</a:t>
            </a:r>
            <a:endParaRPr lang="en-US">
              <a:cs typeface="Calibri"/>
            </a:endParaRPr>
          </a:p>
          <a:p>
            <a:pPr marL="742950" lvl="2" indent="-285750">
              <a:lnSpc>
                <a:spcPct val="90000"/>
              </a:lnSpc>
              <a:spcAft>
                <a:spcPts val="600"/>
              </a:spcAft>
              <a:buFont typeface="Arial"/>
              <a:buChar char="•"/>
            </a:pPr>
            <a:r>
              <a:rPr lang="en-US"/>
              <a:t>Other COVID Issues</a:t>
            </a:r>
            <a:endParaRPr lang="en-US">
              <a:cs typeface="Calibri"/>
            </a:endParaRPr>
          </a:p>
          <a:p>
            <a:pPr marL="285750" lvl="1" indent="-285750">
              <a:lnSpc>
                <a:spcPct val="90000"/>
              </a:lnSpc>
              <a:spcAft>
                <a:spcPts val="600"/>
              </a:spcAft>
              <a:buFont typeface="Arial"/>
              <a:buChar char="•"/>
            </a:pPr>
            <a:endParaRPr lang="en-US"/>
          </a:p>
          <a:p>
            <a:pPr marL="285750" marR="0" lvl="1" indent="-285750">
              <a:lnSpc>
                <a:spcPct val="90000"/>
              </a:lnSpc>
              <a:spcBef>
                <a:spcPts val="0"/>
              </a:spcBef>
              <a:spcAft>
                <a:spcPts val="600"/>
              </a:spcAft>
              <a:buFont typeface="Arial"/>
              <a:buChar char="•"/>
            </a:pPr>
            <a:r>
              <a:rPr lang="en-US"/>
              <a:t>Composition - Who should be at the table?</a:t>
            </a:r>
            <a:endParaRPr lang="en-US">
              <a:effectLst/>
              <a:cs typeface="Calibri"/>
            </a:endParaRPr>
          </a:p>
        </p:txBody>
      </p:sp>
    </p:spTree>
    <p:extLst>
      <p:ext uri="{BB962C8B-B14F-4D97-AF65-F5344CB8AC3E}">
        <p14:creationId xmlns:p14="http://schemas.microsoft.com/office/powerpoint/2010/main" val="3887746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F2DB-208E-451A-AD12-34847C5B2FC4}"/>
              </a:ext>
            </a:extLst>
          </p:cNvPr>
          <p:cNvSpPr>
            <a:spLocks noGrp="1"/>
          </p:cNvSpPr>
          <p:nvPr>
            <p:ph type="title"/>
          </p:nvPr>
        </p:nvSpPr>
        <p:spPr/>
        <p:txBody>
          <a:bodyPr/>
          <a:lstStyle/>
          <a:p>
            <a:r>
              <a:rPr lang="en-US"/>
              <a:t>Role of the Service Hubs</a:t>
            </a:r>
          </a:p>
        </p:txBody>
      </p:sp>
      <p:sp>
        <p:nvSpPr>
          <p:cNvPr id="3" name="Content Placeholder 2">
            <a:extLst>
              <a:ext uri="{FF2B5EF4-FFF2-40B4-BE49-F238E27FC236}">
                <a16:creationId xmlns:a16="http://schemas.microsoft.com/office/drawing/2014/main" id="{8183A312-E21C-45D7-BB16-F00550BC05E8}"/>
              </a:ext>
            </a:extLst>
          </p:cNvPr>
          <p:cNvSpPr>
            <a:spLocks noGrp="1"/>
          </p:cNvSpPr>
          <p:nvPr>
            <p:ph sz="half" idx="10"/>
          </p:nvPr>
        </p:nvSpPr>
        <p:spPr/>
        <p:txBody>
          <a:bodyPr lIns="91440" tIns="45720" rIns="91440" bIns="45720" anchor="t"/>
          <a:lstStyle/>
          <a:p>
            <a:pPr marL="514350" indent="-514350">
              <a:buAutoNum type="arabicPeriod"/>
            </a:pPr>
            <a:r>
              <a:rPr lang="en-US" sz="2200">
                <a:ea typeface="+mn-lt"/>
                <a:cs typeface="+mn-lt"/>
              </a:rPr>
              <a:t>Develop and maintain guides to local diversion/prevention options and resources.</a:t>
            </a:r>
            <a:endParaRPr lang="en-US" sz="2200">
              <a:cs typeface="Calibri"/>
            </a:endParaRPr>
          </a:p>
          <a:p>
            <a:pPr marL="514350" indent="-514350">
              <a:buAutoNum type="arabicPeriod"/>
            </a:pPr>
            <a:r>
              <a:rPr lang="en-US" sz="2200">
                <a:ea typeface="+mn-lt"/>
                <a:cs typeface="+mn-lt"/>
              </a:rPr>
              <a:t>Serve as a point of contact for 211, referrals originating in, or potentially relocating to the area.</a:t>
            </a:r>
            <a:endParaRPr lang="en-US" sz="2200">
              <a:cs typeface="Calibri"/>
            </a:endParaRPr>
          </a:p>
          <a:p>
            <a:pPr marL="514350" indent="-514350">
              <a:buAutoNum type="arabicPeriod"/>
            </a:pPr>
            <a:r>
              <a:rPr lang="en-US" sz="2200">
                <a:ea typeface="+mn-lt"/>
                <a:cs typeface="+mn-lt"/>
              </a:rPr>
              <a:t>Conduct/coordinate triage/intake assessments for referrals not connected to shelter/outreach.</a:t>
            </a:r>
            <a:endParaRPr lang="en-US" sz="2200">
              <a:cs typeface="Calibri"/>
            </a:endParaRPr>
          </a:p>
          <a:p>
            <a:pPr marL="514350" indent="-514350">
              <a:buAutoNum type="arabicPeriod"/>
            </a:pPr>
            <a:r>
              <a:rPr lang="en-US" sz="2200">
                <a:ea typeface="+mn-lt"/>
                <a:cs typeface="+mn-lt"/>
              </a:rPr>
              <a:t>Coordinate regular meetings of local outreach, shelter, and housing providers.</a:t>
            </a:r>
            <a:endParaRPr lang="en-US" sz="2200">
              <a:cs typeface="Calibri"/>
            </a:endParaRPr>
          </a:p>
          <a:p>
            <a:pPr marL="514350" indent="-514350">
              <a:buAutoNum type="arabicPeriod"/>
            </a:pPr>
            <a:r>
              <a:rPr lang="en-US" sz="2200">
                <a:ea typeface="+mn-lt"/>
                <a:cs typeface="+mn-lt"/>
              </a:rPr>
              <a:t>Review CE participants (including by-name/LTS lists) and available housing options. </a:t>
            </a:r>
            <a:endParaRPr lang="en-US" sz="2200">
              <a:cs typeface="Calibri"/>
            </a:endParaRPr>
          </a:p>
          <a:p>
            <a:pPr marL="514350" indent="-514350">
              <a:buAutoNum type="arabicPeriod"/>
            </a:pPr>
            <a:r>
              <a:rPr lang="en-US" sz="2200">
                <a:ea typeface="+mn-lt"/>
                <a:cs typeface="+mn-lt"/>
              </a:rPr>
              <a:t>Work to facilitate housing placements using CES prioritization and matching protocols.</a:t>
            </a:r>
            <a:endParaRPr lang="en-US" sz="2200">
              <a:cs typeface="Calibri"/>
            </a:endParaRPr>
          </a:p>
          <a:p>
            <a:pPr marL="514350" indent="-514350">
              <a:buAutoNum type="arabicPeriod"/>
            </a:pPr>
            <a:r>
              <a:rPr lang="en-US" sz="2200">
                <a:ea typeface="+mn-lt"/>
                <a:cs typeface="+mn-lt"/>
              </a:rPr>
              <a:t>Ensure all relevant and required data is being tracked in order to monitor the efficiency and effectiveness of the CES and make recommendations for continuous improvement. </a:t>
            </a:r>
            <a:endParaRPr lang="en-US" sz="2200">
              <a:cs typeface="Calibri"/>
            </a:endParaRPr>
          </a:p>
        </p:txBody>
      </p:sp>
    </p:spTree>
    <p:extLst>
      <p:ext uri="{BB962C8B-B14F-4D97-AF65-F5344CB8AC3E}">
        <p14:creationId xmlns:p14="http://schemas.microsoft.com/office/powerpoint/2010/main" val="269663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A6E0E-3579-4BB5-86A4-1834E43921A6}"/>
              </a:ext>
            </a:extLst>
          </p:cNvPr>
          <p:cNvSpPr>
            <a:spLocks noGrp="1"/>
          </p:cNvSpPr>
          <p:nvPr>
            <p:ph type="title"/>
          </p:nvPr>
        </p:nvSpPr>
        <p:spPr>
          <a:xfrm>
            <a:off x="640080" y="4777739"/>
            <a:ext cx="3418990" cy="1412119"/>
          </a:xfrm>
        </p:spPr>
        <p:txBody>
          <a:bodyPr vert="horz" lIns="91440" tIns="45720" rIns="91440" bIns="45720" rtlCol="0" anchor="ctr">
            <a:normAutofit/>
          </a:bodyPr>
          <a:lstStyle/>
          <a:p>
            <a:r>
              <a:rPr lang="en-US" sz="2600"/>
              <a:t>Can Service Hubs Support a Local COVID Response?</a:t>
            </a:r>
          </a:p>
        </p:txBody>
      </p:sp>
      <p:pic>
        <p:nvPicPr>
          <p:cNvPr id="5" name="Picture 5" descr="Chart, histogram&#10;&#10;Description automatically generated">
            <a:extLst>
              <a:ext uri="{FF2B5EF4-FFF2-40B4-BE49-F238E27FC236}">
                <a16:creationId xmlns:a16="http://schemas.microsoft.com/office/drawing/2014/main" id="{F54362F0-3B7E-4EE8-AC16-10B0DE4EF518}"/>
              </a:ext>
            </a:extLst>
          </p:cNvPr>
          <p:cNvPicPr>
            <a:picLocks noChangeAspect="1"/>
          </p:cNvPicPr>
          <p:nvPr/>
        </p:nvPicPr>
        <p:blipFill rotWithShape="1">
          <a:blip r:embed="rId2"/>
          <a:srcRect t="3383" b="15337"/>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7E10B5-2C78-4866-B65F-ACE2F8C15CFE}"/>
              </a:ext>
            </a:extLst>
          </p:cNvPr>
          <p:cNvSpPr>
            <a:spLocks noGrp="1"/>
          </p:cNvSpPr>
          <p:nvPr>
            <p:ph sz="half" idx="10"/>
          </p:nvPr>
        </p:nvSpPr>
        <p:spPr>
          <a:xfrm>
            <a:off x="4654294" y="4777739"/>
            <a:ext cx="6897626" cy="1399223"/>
          </a:xfrm>
        </p:spPr>
        <p:txBody>
          <a:bodyPr vert="horz" lIns="91440" tIns="45720" rIns="91440" bIns="45720" rtlCol="0" anchor="ctr">
            <a:noAutofit/>
          </a:bodyPr>
          <a:lstStyle/>
          <a:p>
            <a:pPr marL="0">
              <a:spcBef>
                <a:spcPts val="0"/>
              </a:spcBef>
              <a:spcAft>
                <a:spcPts val="600"/>
              </a:spcAft>
              <a:buFont typeface="Arial" panose="020B0604020202020204" pitchFamily="34" charset="0"/>
              <a:buChar char="•"/>
            </a:pPr>
            <a:endParaRPr lang="en-US" sz="1800">
              <a:solidFill>
                <a:schemeClr val="tx1"/>
              </a:solidFill>
              <a:cs typeface="Calibri"/>
            </a:endParaRPr>
          </a:p>
          <a:p>
            <a:pPr marL="742950" lvl="1">
              <a:spcBef>
                <a:spcPts val="0"/>
              </a:spcBef>
              <a:spcAft>
                <a:spcPts val="600"/>
              </a:spcAft>
              <a:buFont typeface="Arial" panose="020B0604020202020204" pitchFamily="34" charset="0"/>
              <a:buChar char="•"/>
            </a:pPr>
            <a:r>
              <a:rPr lang="en-US" sz="2000">
                <a:solidFill>
                  <a:schemeClr val="tx1"/>
                </a:solidFill>
              </a:rPr>
              <a:t>Facilitate housing placements for people who are currently homeless</a:t>
            </a:r>
            <a:endParaRPr lang="en-US" sz="2000">
              <a:solidFill>
                <a:schemeClr val="tx1"/>
              </a:solidFill>
              <a:cs typeface="Calibri"/>
            </a:endParaRPr>
          </a:p>
          <a:p>
            <a:pPr marL="742950" lvl="2">
              <a:spcBef>
                <a:spcPts val="0"/>
              </a:spcBef>
              <a:spcAft>
                <a:spcPts val="600"/>
              </a:spcAft>
              <a:buFont typeface="Arial" panose="020B0604020202020204" pitchFamily="34" charset="0"/>
              <a:buChar char="•"/>
            </a:pPr>
            <a:r>
              <a:rPr lang="en-US">
                <a:solidFill>
                  <a:schemeClr val="tx1"/>
                </a:solidFill>
              </a:rPr>
              <a:t>Reducing Inflow into homelessness</a:t>
            </a:r>
            <a:endParaRPr lang="en-US">
              <a:solidFill>
                <a:schemeClr val="tx1"/>
              </a:solidFill>
              <a:cs typeface="Calibri"/>
            </a:endParaRPr>
          </a:p>
          <a:p>
            <a:pPr marL="742950" lvl="2">
              <a:spcBef>
                <a:spcPts val="0"/>
              </a:spcBef>
              <a:spcAft>
                <a:spcPts val="600"/>
              </a:spcAft>
              <a:buFont typeface="Arial" panose="020B0604020202020204" pitchFamily="34" charset="0"/>
              <a:buChar char="•"/>
            </a:pPr>
            <a:r>
              <a:rPr lang="en-US">
                <a:solidFill>
                  <a:schemeClr val="tx1"/>
                </a:solidFill>
              </a:rPr>
              <a:t>Other COVID related issues to address?</a:t>
            </a:r>
            <a:endParaRPr lang="en-US">
              <a:solidFill>
                <a:schemeClr val="tx1"/>
              </a:solidFill>
              <a:cs typeface="Calibri"/>
            </a:endParaRPr>
          </a:p>
        </p:txBody>
      </p:sp>
    </p:spTree>
    <p:extLst>
      <p:ext uri="{BB962C8B-B14F-4D97-AF65-F5344CB8AC3E}">
        <p14:creationId xmlns:p14="http://schemas.microsoft.com/office/powerpoint/2010/main" val="110853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69CA5D-FBBC-43E6-83B3-35BE9147048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800" dirty="0"/>
              <a:t>Who should be at the table?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17984C-47BD-4441-9E7A-8873A4605531}"/>
              </a:ext>
            </a:extLst>
          </p:cNvPr>
          <p:cNvSpPr>
            <a:spLocks noGrp="1"/>
          </p:cNvSpPr>
          <p:nvPr>
            <p:ph sz="half" idx="10"/>
          </p:nvPr>
        </p:nvSpPr>
        <p:spPr>
          <a:xfrm>
            <a:off x="572493" y="2071316"/>
            <a:ext cx="6713552" cy="4119172"/>
          </a:xfrm>
        </p:spPr>
        <p:txBody>
          <a:bodyPr vert="horz" lIns="91440" tIns="45720" rIns="91440" bIns="45720" rtlCol="0" anchor="t">
            <a:normAutofit/>
          </a:bodyPr>
          <a:lstStyle/>
          <a:p>
            <a:pPr>
              <a:buFont typeface="Arial" panose="020B0604020202020204" pitchFamily="34" charset="0"/>
              <a:buChar char="•"/>
            </a:pPr>
            <a:r>
              <a:rPr lang="en-US" sz="1700">
                <a:solidFill>
                  <a:schemeClr val="tx1"/>
                </a:solidFill>
              </a:rPr>
              <a:t>Shelter Providers</a:t>
            </a:r>
          </a:p>
          <a:p>
            <a:pPr>
              <a:buFont typeface="Arial" panose="020B0604020202020204" pitchFamily="34" charset="0"/>
              <a:buChar char="•"/>
            </a:pPr>
            <a:r>
              <a:rPr lang="en-US" sz="1700">
                <a:solidFill>
                  <a:schemeClr val="tx1"/>
                </a:solidFill>
              </a:rPr>
              <a:t>Outreach/Path Workers</a:t>
            </a:r>
          </a:p>
          <a:p>
            <a:pPr>
              <a:buFont typeface="Arial" panose="020B0604020202020204" pitchFamily="34" charset="0"/>
              <a:buChar char="•"/>
            </a:pPr>
            <a:r>
              <a:rPr lang="en-US" sz="1700">
                <a:solidFill>
                  <a:schemeClr val="tx1"/>
                </a:solidFill>
              </a:rPr>
              <a:t>Supportive Housing Providers</a:t>
            </a:r>
          </a:p>
          <a:p>
            <a:pPr>
              <a:buFont typeface="Arial" panose="020B0604020202020204" pitchFamily="34" charset="0"/>
              <a:buChar char="•"/>
            </a:pPr>
            <a:r>
              <a:rPr lang="en-US" sz="1700">
                <a:solidFill>
                  <a:schemeClr val="tx1"/>
                </a:solidFill>
              </a:rPr>
              <a:t>CAP Agencies</a:t>
            </a:r>
          </a:p>
          <a:p>
            <a:pPr>
              <a:buFont typeface="Arial" panose="020B0604020202020204" pitchFamily="34" charset="0"/>
              <a:buChar char="•"/>
            </a:pPr>
            <a:r>
              <a:rPr lang="en-US" sz="1700">
                <a:solidFill>
                  <a:schemeClr val="tx1"/>
                </a:solidFill>
              </a:rPr>
              <a:t>Hospital Social Workers</a:t>
            </a:r>
          </a:p>
          <a:p>
            <a:pPr>
              <a:buFont typeface="Arial" panose="020B0604020202020204" pitchFamily="34" charset="0"/>
              <a:buChar char="•"/>
            </a:pPr>
            <a:r>
              <a:rPr lang="en-US" sz="1700">
                <a:solidFill>
                  <a:schemeClr val="tx1"/>
                </a:solidFill>
              </a:rPr>
              <a:t>Jail Discharge Planners</a:t>
            </a:r>
          </a:p>
          <a:p>
            <a:pPr>
              <a:buFont typeface="Arial" panose="020B0604020202020204" pitchFamily="34" charset="0"/>
              <a:buChar char="•"/>
            </a:pPr>
            <a:r>
              <a:rPr lang="en-US" sz="1700">
                <a:solidFill>
                  <a:schemeClr val="tx1"/>
                </a:solidFill>
              </a:rPr>
              <a:t>Others...</a:t>
            </a:r>
          </a:p>
          <a:p>
            <a:pPr lvl="1">
              <a:buFont typeface="Arial" panose="020B0604020202020204" pitchFamily="34" charset="0"/>
              <a:buChar char="•"/>
            </a:pPr>
            <a:r>
              <a:rPr lang="en-US" sz="1700">
                <a:solidFill>
                  <a:schemeClr val="tx1"/>
                </a:solidFill>
              </a:rPr>
              <a:t>-</a:t>
            </a:r>
          </a:p>
          <a:p>
            <a:pPr lvl="1">
              <a:buFont typeface="Arial" panose="020B0604020202020204" pitchFamily="34" charset="0"/>
              <a:buChar char="•"/>
            </a:pPr>
            <a:r>
              <a:rPr lang="en-US" sz="1700">
                <a:solidFill>
                  <a:schemeClr val="tx1"/>
                </a:solidFill>
              </a:rPr>
              <a:t>-</a:t>
            </a:r>
          </a:p>
          <a:p>
            <a:pPr lvl="1">
              <a:buFont typeface="Arial" panose="020B0604020202020204" pitchFamily="34" charset="0"/>
              <a:buChar char="•"/>
            </a:pPr>
            <a:r>
              <a:rPr lang="en-US" sz="1700">
                <a:solidFill>
                  <a:schemeClr val="tx1"/>
                </a:solidFill>
              </a:rPr>
              <a:t>-</a:t>
            </a:r>
          </a:p>
          <a:p>
            <a:pPr lvl="1">
              <a:buFont typeface="Arial" panose="020B0604020202020204" pitchFamily="34" charset="0"/>
              <a:buChar char="•"/>
            </a:pPr>
            <a:r>
              <a:rPr lang="en-US" sz="1700">
                <a:solidFill>
                  <a:schemeClr val="tx1"/>
                </a:solidFill>
              </a:rPr>
              <a:t>-</a:t>
            </a:r>
          </a:p>
          <a:p>
            <a:pPr lvl="1">
              <a:buFont typeface="Arial" panose="020B0604020202020204" pitchFamily="34" charset="0"/>
              <a:buChar char="•"/>
            </a:pPr>
            <a:r>
              <a:rPr lang="en-US" sz="1700">
                <a:solidFill>
                  <a:schemeClr val="tx1"/>
                </a:solidFill>
              </a:rPr>
              <a:t>-</a:t>
            </a:r>
          </a:p>
          <a:p>
            <a:pPr lvl="1">
              <a:buFont typeface="Arial" panose="020B0604020202020204" pitchFamily="34" charset="0"/>
              <a:buChar char="•"/>
            </a:pPr>
            <a:endParaRPr lang="en-US" sz="1700">
              <a:solidFill>
                <a:schemeClr val="tx1"/>
              </a:solidFill>
            </a:endParaRPr>
          </a:p>
        </p:txBody>
      </p:sp>
      <p:pic>
        <p:nvPicPr>
          <p:cNvPr id="5" name="Picture 5" descr="A person posing for the camera&#10;&#10;Description automatically generated">
            <a:extLst>
              <a:ext uri="{FF2B5EF4-FFF2-40B4-BE49-F238E27FC236}">
                <a16:creationId xmlns:a16="http://schemas.microsoft.com/office/drawing/2014/main" id="{B556B650-4377-44ED-AACA-00EB0CFEC17D}"/>
              </a:ext>
            </a:extLst>
          </p:cNvPr>
          <p:cNvPicPr>
            <a:picLocks noChangeAspect="1"/>
          </p:cNvPicPr>
          <p:nvPr/>
        </p:nvPicPr>
        <p:blipFill rotWithShape="1">
          <a:blip r:embed="rId2"/>
          <a:srcRect l="3432" r="43862" b="1"/>
          <a:stretch/>
        </p:blipFill>
        <p:spPr>
          <a:xfrm>
            <a:off x="7675658" y="2093976"/>
            <a:ext cx="3941064" cy="4096512"/>
          </a:xfrm>
          <a:prstGeom prst="rect">
            <a:avLst/>
          </a:prstGeom>
        </p:spPr>
      </p:pic>
    </p:spTree>
    <p:extLst>
      <p:ext uri="{BB962C8B-B14F-4D97-AF65-F5344CB8AC3E}">
        <p14:creationId xmlns:p14="http://schemas.microsoft.com/office/powerpoint/2010/main" val="408513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86834" y="1153572"/>
            <a:ext cx="3200400"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spcAft>
                <a:spcPts val="600"/>
              </a:spcAft>
            </a:pPr>
            <a:r>
              <a:rPr lang="en-US" kern="1200">
                <a:solidFill>
                  <a:srgbClr val="FFFFFF"/>
                </a:solidFill>
                <a:latin typeface="+mj-lt"/>
                <a:ea typeface="+mj-ea"/>
                <a:cs typeface="+mj-cs"/>
              </a:rPr>
              <a:t>Next Steps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2"/>
          <p:cNvSpPr txBox="1">
            <a:spLocks/>
          </p:cNvSpPr>
          <p:nvPr/>
        </p:nvSpPr>
        <p:spPr>
          <a:xfrm>
            <a:off x="4447308" y="591344"/>
            <a:ext cx="7368828" cy="55856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solidFill>
              </a:rPr>
              <a:t>Make adjustments based on today's feedback </a:t>
            </a:r>
            <a:endParaRPr lang="en-US">
              <a:solidFill>
                <a:schemeClr val="tx1"/>
              </a:solidFill>
              <a:cs typeface="Calibri"/>
            </a:endParaRPr>
          </a:p>
          <a:p>
            <a:r>
              <a:rPr lang="en-US">
                <a:solidFill>
                  <a:schemeClr val="tx1"/>
                </a:solidFill>
              </a:rPr>
              <a:t>Finalize Hub Model</a:t>
            </a:r>
            <a:endParaRPr lang="en-US">
              <a:solidFill>
                <a:schemeClr val="tx1"/>
              </a:solidFill>
              <a:cs typeface="Calibri"/>
            </a:endParaRPr>
          </a:p>
          <a:p>
            <a:r>
              <a:rPr lang="en-US">
                <a:solidFill>
                  <a:schemeClr val="tx1"/>
                </a:solidFill>
              </a:rPr>
              <a:t>Finalize with Leadership Committee</a:t>
            </a:r>
            <a:endParaRPr lang="en-US">
              <a:solidFill>
                <a:schemeClr val="tx1"/>
              </a:solidFill>
              <a:cs typeface="Calibri"/>
            </a:endParaRPr>
          </a:p>
          <a:p>
            <a:r>
              <a:rPr lang="en-US">
                <a:solidFill>
                  <a:schemeClr val="tx1"/>
                </a:solidFill>
              </a:rPr>
              <a:t>Which working groups would be helpful to develop Implementation Plan?</a:t>
            </a:r>
            <a:endParaRPr lang="en-US">
              <a:solidFill>
                <a:schemeClr val="tx1"/>
              </a:solidFill>
              <a:cs typeface="Calibri"/>
            </a:endParaRPr>
          </a:p>
          <a:p>
            <a:pPr lvl="1"/>
            <a:r>
              <a:rPr lang="en-US" sz="2800">
                <a:solidFill>
                  <a:schemeClr val="tx1"/>
                </a:solidFill>
              </a:rPr>
              <a:t>Shelter</a:t>
            </a:r>
            <a:endParaRPr lang="en-US" sz="2800">
              <a:solidFill>
                <a:schemeClr val="tx1"/>
              </a:solidFill>
              <a:cs typeface="Calibri"/>
            </a:endParaRPr>
          </a:p>
          <a:p>
            <a:pPr lvl="1"/>
            <a:r>
              <a:rPr lang="en-US" sz="2800">
                <a:solidFill>
                  <a:schemeClr val="tx1"/>
                </a:solidFill>
              </a:rPr>
              <a:t>Supportive Housing</a:t>
            </a:r>
            <a:endParaRPr lang="en-US" sz="2800">
              <a:solidFill>
                <a:schemeClr val="tx1"/>
              </a:solidFill>
              <a:cs typeface="Calibri"/>
            </a:endParaRPr>
          </a:p>
          <a:p>
            <a:pPr lvl="1"/>
            <a:r>
              <a:rPr lang="en-US" sz="2800">
                <a:solidFill>
                  <a:schemeClr val="tx1"/>
                </a:solidFill>
              </a:rPr>
              <a:t>Others?</a:t>
            </a:r>
            <a:endParaRPr lang="en-US" sz="3200">
              <a:solidFill>
                <a:schemeClr val="tx1"/>
              </a:solidFill>
              <a:cs typeface="Calibri"/>
            </a:endParaRPr>
          </a:p>
        </p:txBody>
      </p:sp>
      <p:sp>
        <p:nvSpPr>
          <p:cNvPr id="5" name="Slide Number Placeholder 3"/>
          <p:cNvSpPr txBox="1">
            <a:spLocks/>
          </p:cNvSpPr>
          <p:nvPr/>
        </p:nvSpPr>
        <p:spPr>
          <a:xfrm>
            <a:off x="9329530" y="6223828"/>
            <a:ext cx="170621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CA97D07-D343-4DF2-84F9-3F5CA2AA7513}" type="slidenum">
              <a:rPr lang="en-US" smtClean="0"/>
              <a:pPr>
                <a:spcAft>
                  <a:spcPts val="600"/>
                </a:spcAft>
              </a:pPr>
              <a:t>27</a:t>
            </a:fld>
            <a:endParaRPr lang="en-US"/>
          </a:p>
        </p:txBody>
      </p:sp>
    </p:spTree>
    <p:extLst>
      <p:ext uri="{BB962C8B-B14F-4D97-AF65-F5344CB8AC3E}">
        <p14:creationId xmlns:p14="http://schemas.microsoft.com/office/powerpoint/2010/main" val="2851971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BC779-D275-4362-8FDA-BA6E1963EF96}"/>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Thank you</a:t>
            </a:r>
          </a:p>
        </p:txBody>
      </p:sp>
      <p:sp>
        <p:nvSpPr>
          <p:cNvPr id="26" name="Rectangle 19">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19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7" y="272762"/>
            <a:ext cx="10515600" cy="632402"/>
          </a:xfrm>
        </p:spPr>
        <p:txBody>
          <a:bodyPr>
            <a:normAutofit fontScale="90000"/>
          </a:bodyPr>
          <a:lstStyle/>
          <a:p>
            <a:r>
              <a:rPr lang="en-US">
                <a:latin typeface="+mn-lt"/>
              </a:rPr>
              <a:t>Housing Workgroup Structure</a:t>
            </a:r>
          </a:p>
        </p:txBody>
      </p:sp>
      <p:sp>
        <p:nvSpPr>
          <p:cNvPr id="3" name="Content Placeholder 2"/>
          <p:cNvSpPr>
            <a:spLocks noGrp="1"/>
          </p:cNvSpPr>
          <p:nvPr>
            <p:ph sz="half" idx="10"/>
          </p:nvPr>
        </p:nvSpPr>
        <p:spPr>
          <a:xfrm>
            <a:off x="535709" y="1226398"/>
            <a:ext cx="4775200" cy="4486275"/>
          </a:xfrm>
        </p:spPr>
        <p:txBody>
          <a:bodyPr/>
          <a:lstStyle/>
          <a:p>
            <a:pPr marL="0" indent="0" algn="just">
              <a:buNone/>
            </a:pPr>
            <a:r>
              <a:rPr lang="en-US" sz="1800"/>
              <a:t>10-12 people, representing expertise in development, service provision, lived experience, and state/local officials.  The scope is time-limited, with an aim of completing five 1.5 hour sessions with the following objectives:</a:t>
            </a:r>
          </a:p>
          <a:p>
            <a:pPr lvl="0"/>
            <a:r>
              <a:rPr lang="en-US" sz="1800"/>
              <a:t>To identify and leverage the necessary resources including capital, operating and service funding.</a:t>
            </a:r>
          </a:p>
          <a:p>
            <a:pPr lvl="0"/>
            <a:r>
              <a:rPr lang="en-US" sz="1800"/>
              <a:t> Coordination among funding streams.</a:t>
            </a:r>
          </a:p>
          <a:p>
            <a:pPr lvl="0"/>
            <a:r>
              <a:rPr lang="en-US" sz="1800"/>
              <a:t> Discuss current PSH programs. Identify and troubleshoot barriers.</a:t>
            </a:r>
          </a:p>
          <a:p>
            <a:pPr lvl="0"/>
            <a:r>
              <a:rPr lang="en-US" sz="1800"/>
              <a:t>Mechanisms to increase integrated SH </a:t>
            </a:r>
          </a:p>
          <a:p>
            <a:pPr lvl="0"/>
            <a:r>
              <a:rPr lang="en-US" sz="1800"/>
              <a:t>Target populations/AMIs </a:t>
            </a:r>
          </a:p>
          <a:p>
            <a:pPr lvl="0"/>
            <a:r>
              <a:rPr lang="en-US" sz="1800"/>
              <a:t>Evaluation Metrics</a:t>
            </a:r>
          </a:p>
          <a:p>
            <a:pPr lvl="0"/>
            <a:r>
              <a:rPr lang="en-US" sz="1800"/>
              <a:t>Build capacity. </a:t>
            </a:r>
          </a:p>
          <a:p>
            <a:pPr lvl="0"/>
            <a:r>
              <a:rPr lang="en-US" sz="1800"/>
              <a:t>Policy Considerations.</a:t>
            </a:r>
          </a:p>
          <a:p>
            <a:pPr marL="0" indent="0">
              <a:buNone/>
            </a:pP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36549408"/>
              </p:ext>
            </p:extLst>
          </p:nvPr>
        </p:nvGraphicFramePr>
        <p:xfrm>
          <a:off x="5549404" y="1481804"/>
          <a:ext cx="6265545" cy="612394"/>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3224436063"/>
                    </a:ext>
                  </a:extLst>
                </a:gridCol>
                <a:gridCol w="4747895">
                  <a:extLst>
                    <a:ext uri="{9D8B030D-6E8A-4147-A177-3AD203B41FA5}">
                      <a16:colId xmlns:a16="http://schemas.microsoft.com/office/drawing/2014/main" val="3776457051"/>
                    </a:ext>
                  </a:extLst>
                </a:gridCol>
              </a:tblGrid>
              <a:tr h="0">
                <a:tc>
                  <a:txBody>
                    <a:bodyPr/>
                    <a:lstStyle/>
                    <a:p>
                      <a:pPr marL="0" marR="0" algn="ctr">
                        <a:lnSpc>
                          <a:spcPct val="115000"/>
                        </a:lnSpc>
                        <a:spcBef>
                          <a:spcPts val="0"/>
                        </a:spcBef>
                        <a:spcAft>
                          <a:spcPts val="0"/>
                        </a:spcAft>
                      </a:pPr>
                      <a:r>
                        <a:rPr lang="en-US" sz="1800">
                          <a:effectLst/>
                        </a:rPr>
                        <a:t>Session 1</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a:effectLst/>
                        </a:rPr>
                        <a:t>Discuss current PSH programs. Identify and troubleshoot barriers.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84209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61872045"/>
              </p:ext>
            </p:extLst>
          </p:nvPr>
        </p:nvGraphicFramePr>
        <p:xfrm>
          <a:off x="5549403" y="2199361"/>
          <a:ext cx="6265545" cy="927862"/>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3869268946"/>
                    </a:ext>
                  </a:extLst>
                </a:gridCol>
                <a:gridCol w="4747895">
                  <a:extLst>
                    <a:ext uri="{9D8B030D-6E8A-4147-A177-3AD203B41FA5}">
                      <a16:colId xmlns:a16="http://schemas.microsoft.com/office/drawing/2014/main" val="293022030"/>
                    </a:ext>
                  </a:extLst>
                </a:gridCol>
              </a:tblGrid>
              <a:tr h="0">
                <a:tc>
                  <a:txBody>
                    <a:bodyPr/>
                    <a:lstStyle/>
                    <a:p>
                      <a:pPr marL="0" marR="0" algn="ctr">
                        <a:lnSpc>
                          <a:spcPct val="115000"/>
                        </a:lnSpc>
                        <a:spcBef>
                          <a:spcPts val="0"/>
                        </a:spcBef>
                        <a:spcAft>
                          <a:spcPts val="0"/>
                        </a:spcAft>
                      </a:pPr>
                      <a:r>
                        <a:rPr lang="en-US" sz="1800">
                          <a:effectLst/>
                        </a:rPr>
                        <a:t>Session 2</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a:effectLst/>
                        </a:rPr>
                        <a:t>Identify and leverage the necessary resources including capital, operating and service funding. Discuss coordination among funding streams.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17162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69131713"/>
              </p:ext>
            </p:extLst>
          </p:nvPr>
        </p:nvGraphicFramePr>
        <p:xfrm>
          <a:off x="5549403" y="3195216"/>
          <a:ext cx="6265545" cy="548640"/>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2340488359"/>
                    </a:ext>
                  </a:extLst>
                </a:gridCol>
                <a:gridCol w="4747895">
                  <a:extLst>
                    <a:ext uri="{9D8B030D-6E8A-4147-A177-3AD203B41FA5}">
                      <a16:colId xmlns:a16="http://schemas.microsoft.com/office/drawing/2014/main" val="969109497"/>
                    </a:ext>
                  </a:extLst>
                </a:gridCol>
              </a:tblGrid>
              <a:tr h="0">
                <a:tc>
                  <a:txBody>
                    <a:bodyPr/>
                    <a:lstStyle/>
                    <a:p>
                      <a:pPr marL="0" marR="0" algn="ctr">
                        <a:lnSpc>
                          <a:spcPct val="115000"/>
                        </a:lnSpc>
                        <a:spcBef>
                          <a:spcPts val="0"/>
                        </a:spcBef>
                        <a:spcAft>
                          <a:spcPts val="0"/>
                        </a:spcAft>
                      </a:pPr>
                      <a:r>
                        <a:rPr lang="en-US" sz="1800">
                          <a:effectLst/>
                        </a:rPr>
                        <a:t>Session 3</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22885">
                        <a:spcBef>
                          <a:spcPts val="0"/>
                        </a:spcBef>
                        <a:spcAft>
                          <a:spcPts val="0"/>
                        </a:spcAft>
                      </a:pPr>
                      <a:r>
                        <a:rPr lang="en-US" sz="1800">
                          <a:effectLst/>
                        </a:rPr>
                        <a:t>Building coordination capacity between developers and service providers.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15089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14365626"/>
              </p:ext>
            </p:extLst>
          </p:nvPr>
        </p:nvGraphicFramePr>
        <p:xfrm>
          <a:off x="5549403" y="3906396"/>
          <a:ext cx="6265545" cy="927862"/>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4222123564"/>
                    </a:ext>
                  </a:extLst>
                </a:gridCol>
                <a:gridCol w="4747895">
                  <a:extLst>
                    <a:ext uri="{9D8B030D-6E8A-4147-A177-3AD203B41FA5}">
                      <a16:colId xmlns:a16="http://schemas.microsoft.com/office/drawing/2014/main" val="1632408720"/>
                    </a:ext>
                  </a:extLst>
                </a:gridCol>
              </a:tblGrid>
              <a:tr h="0">
                <a:tc>
                  <a:txBody>
                    <a:bodyPr/>
                    <a:lstStyle/>
                    <a:p>
                      <a:pPr marL="0" marR="0" algn="ctr">
                        <a:lnSpc>
                          <a:spcPct val="115000"/>
                        </a:lnSpc>
                        <a:spcBef>
                          <a:spcPts val="0"/>
                        </a:spcBef>
                        <a:spcAft>
                          <a:spcPts val="0"/>
                        </a:spcAft>
                      </a:pPr>
                      <a:r>
                        <a:rPr lang="en-US" sz="1800">
                          <a:effectLst/>
                        </a:rPr>
                        <a:t>Session 4</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a:effectLst/>
                        </a:rPr>
                        <a:t>Discussion of housing models and funding mechanisms for integrated PSH. The role of municipalities in development.</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52152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10729230"/>
              </p:ext>
            </p:extLst>
          </p:nvPr>
        </p:nvGraphicFramePr>
        <p:xfrm>
          <a:off x="5549403" y="4996798"/>
          <a:ext cx="6265545" cy="927862"/>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3411568631"/>
                    </a:ext>
                  </a:extLst>
                </a:gridCol>
                <a:gridCol w="4747895">
                  <a:extLst>
                    <a:ext uri="{9D8B030D-6E8A-4147-A177-3AD203B41FA5}">
                      <a16:colId xmlns:a16="http://schemas.microsoft.com/office/drawing/2014/main" val="867502348"/>
                    </a:ext>
                  </a:extLst>
                </a:gridCol>
              </a:tblGrid>
              <a:tr h="0">
                <a:tc>
                  <a:txBody>
                    <a:bodyPr/>
                    <a:lstStyle/>
                    <a:p>
                      <a:pPr marL="0" marR="0" algn="ctr">
                        <a:lnSpc>
                          <a:spcPct val="115000"/>
                        </a:lnSpc>
                        <a:spcBef>
                          <a:spcPts val="0"/>
                        </a:spcBef>
                        <a:spcAft>
                          <a:spcPts val="0"/>
                        </a:spcAft>
                      </a:pPr>
                      <a:r>
                        <a:rPr lang="en-US" sz="1800">
                          <a:effectLst/>
                        </a:rPr>
                        <a:t>Session 5</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a:effectLst/>
                        </a:rPr>
                        <a:t>Targets, timelines and evaluation metrics. Integration with broader system re-design efforts.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496917"/>
                  </a:ext>
                </a:extLst>
              </a:tr>
            </a:tbl>
          </a:graphicData>
        </a:graphic>
      </p:graphicFrame>
    </p:spTree>
    <p:extLst>
      <p:ext uri="{BB962C8B-B14F-4D97-AF65-F5344CB8AC3E}">
        <p14:creationId xmlns:p14="http://schemas.microsoft.com/office/powerpoint/2010/main" val="387619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5F82-6F4D-4995-8C8A-F575B4654683}"/>
              </a:ext>
            </a:extLst>
          </p:cNvPr>
          <p:cNvSpPr>
            <a:spLocks noGrp="1"/>
          </p:cNvSpPr>
          <p:nvPr>
            <p:ph type="title"/>
          </p:nvPr>
        </p:nvSpPr>
        <p:spPr/>
        <p:txBody>
          <a:bodyPr/>
          <a:lstStyle/>
          <a:p>
            <a:r>
              <a:rPr lang="en-US"/>
              <a:t>Identifying the Shared Problem</a:t>
            </a:r>
          </a:p>
        </p:txBody>
      </p:sp>
      <p:graphicFrame>
        <p:nvGraphicFramePr>
          <p:cNvPr id="4" name="Diagram 4">
            <a:extLst>
              <a:ext uri="{FF2B5EF4-FFF2-40B4-BE49-F238E27FC236}">
                <a16:creationId xmlns:a16="http://schemas.microsoft.com/office/drawing/2014/main" id="{1A3A5D40-0C19-4266-BC7D-A9101A4EEFBC}"/>
              </a:ext>
            </a:extLst>
          </p:cNvPr>
          <p:cNvGraphicFramePr>
            <a:graphicFrameLocks noGrp="1"/>
          </p:cNvGraphicFramePr>
          <p:nvPr>
            <p:ph sz="half" idx="10"/>
            <p:extLst>
              <p:ext uri="{D42A27DB-BD31-4B8C-83A1-F6EECF244321}">
                <p14:modId xmlns:p14="http://schemas.microsoft.com/office/powerpoint/2010/main" val="2359245111"/>
              </p:ext>
            </p:extLst>
          </p:nvPr>
        </p:nvGraphicFramePr>
        <p:xfrm>
          <a:off x="838200" y="1690688"/>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158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74" y="262011"/>
            <a:ext cx="10515600" cy="632402"/>
          </a:xfrm>
        </p:spPr>
        <p:txBody>
          <a:bodyPr>
            <a:normAutofit fontScale="90000"/>
          </a:bodyPr>
          <a:lstStyle/>
          <a:p>
            <a:r>
              <a:rPr lang="en-US">
                <a:latin typeface="+mn-lt"/>
              </a:rPr>
              <a:t>Shelter Workgroup Structure</a:t>
            </a:r>
          </a:p>
        </p:txBody>
      </p:sp>
      <p:sp>
        <p:nvSpPr>
          <p:cNvPr id="3" name="Content Placeholder 2"/>
          <p:cNvSpPr>
            <a:spLocks noGrp="1"/>
          </p:cNvSpPr>
          <p:nvPr>
            <p:ph sz="half" idx="10"/>
          </p:nvPr>
        </p:nvSpPr>
        <p:spPr>
          <a:xfrm>
            <a:off x="240632" y="1226398"/>
            <a:ext cx="5070277" cy="4486275"/>
          </a:xfrm>
        </p:spPr>
        <p:txBody>
          <a:bodyPr/>
          <a:lstStyle/>
          <a:p>
            <a:pPr marL="0" indent="0">
              <a:buNone/>
            </a:pPr>
            <a:r>
              <a:rPr lang="en-US" sz="2000" b="1"/>
              <a:t>Comprised of 10 -12 people, representing front line programs and staff. </a:t>
            </a:r>
          </a:p>
          <a:p>
            <a:pPr lvl="0"/>
            <a:r>
              <a:rPr lang="en-US" sz="2000"/>
              <a:t>Outreach/Engagement/Triage</a:t>
            </a:r>
          </a:p>
          <a:p>
            <a:pPr lvl="0"/>
            <a:r>
              <a:rPr lang="en-US" sz="2000"/>
              <a:t>Addressing Shelter Capacity – are we using the beds we have?</a:t>
            </a:r>
          </a:p>
          <a:p>
            <a:pPr lvl="0"/>
            <a:r>
              <a:rPr lang="en-US" sz="2000"/>
              <a:t>Statewide Shelter Practices such as Housing First, Housing Navigation and Assertive Engagement</a:t>
            </a:r>
          </a:p>
          <a:p>
            <a:pPr lvl="0"/>
            <a:r>
              <a:rPr lang="en-US" sz="2000"/>
              <a:t>Coordinated Entry and Regional Coordination and Considerations</a:t>
            </a:r>
          </a:p>
          <a:p>
            <a:pPr lvl="0"/>
            <a:r>
              <a:rPr lang="en-US" sz="2000"/>
              <a:t>Improving access to mainstream resources and benefits</a:t>
            </a:r>
          </a:p>
          <a:p>
            <a:pPr lvl="0"/>
            <a:r>
              <a:rPr lang="en-US" sz="2000"/>
              <a:t>Goal setting, defining evaluation metrics</a:t>
            </a:r>
          </a:p>
          <a:p>
            <a:pPr lvl="0"/>
            <a:r>
              <a:rPr lang="en-US" sz="2000"/>
              <a:t>Policy Considerations and Resource Allocation</a:t>
            </a:r>
          </a:p>
          <a:p>
            <a:pPr lvl="0"/>
            <a:r>
              <a:rPr lang="en-US" sz="2000"/>
              <a:t>Impact of COVID 19</a:t>
            </a:r>
          </a:p>
          <a:p>
            <a:pPr marL="0" indent="0">
              <a:buNone/>
            </a:pP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13024996"/>
              </p:ext>
            </p:extLst>
          </p:nvPr>
        </p:nvGraphicFramePr>
        <p:xfrm>
          <a:off x="5549404" y="1481803"/>
          <a:ext cx="6265545" cy="927862"/>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3224436063"/>
                    </a:ext>
                  </a:extLst>
                </a:gridCol>
                <a:gridCol w="4747895">
                  <a:extLst>
                    <a:ext uri="{9D8B030D-6E8A-4147-A177-3AD203B41FA5}">
                      <a16:colId xmlns:a16="http://schemas.microsoft.com/office/drawing/2014/main" val="3776457051"/>
                    </a:ext>
                  </a:extLst>
                </a:gridCol>
              </a:tblGrid>
              <a:tr h="555017">
                <a:tc>
                  <a:txBody>
                    <a:bodyPr/>
                    <a:lstStyle/>
                    <a:p>
                      <a:pPr marL="0" marR="0" algn="ctr">
                        <a:lnSpc>
                          <a:spcPct val="115000"/>
                        </a:lnSpc>
                        <a:spcBef>
                          <a:spcPts val="0"/>
                        </a:spcBef>
                        <a:spcAft>
                          <a:spcPts val="0"/>
                        </a:spcAft>
                      </a:pPr>
                      <a:r>
                        <a:rPr lang="en-US" sz="1800">
                          <a:effectLst/>
                          <a:latin typeface="+mj-lt"/>
                        </a:rPr>
                        <a:t>Session 1</a:t>
                      </a:r>
                      <a:endParaRPr lang="en-US" sz="180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b="1">
                          <a:solidFill>
                            <a:schemeClr val="bg1"/>
                          </a:solidFill>
                          <a:effectLst/>
                          <a:latin typeface="+mn-lt"/>
                          <a:ea typeface="Times New Roman" panose="02020603050405020304" pitchFamily="18" charset="0"/>
                          <a:cs typeface="Times New Roman" panose="02020603050405020304" pitchFamily="18" charset="0"/>
                        </a:rPr>
                        <a:t>Level-setting around purpose, establishing goals and addressing shelter capacity, including COVID 19 concerns</a:t>
                      </a:r>
                      <a:endParaRPr lang="en-US" sz="18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84209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04805187"/>
              </p:ext>
            </p:extLst>
          </p:nvPr>
        </p:nvGraphicFramePr>
        <p:xfrm>
          <a:off x="5549402" y="2484036"/>
          <a:ext cx="6265545" cy="548640"/>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3869268946"/>
                    </a:ext>
                  </a:extLst>
                </a:gridCol>
                <a:gridCol w="4747895">
                  <a:extLst>
                    <a:ext uri="{9D8B030D-6E8A-4147-A177-3AD203B41FA5}">
                      <a16:colId xmlns:a16="http://schemas.microsoft.com/office/drawing/2014/main" val="293022030"/>
                    </a:ext>
                  </a:extLst>
                </a:gridCol>
              </a:tblGrid>
              <a:tr h="0">
                <a:tc>
                  <a:txBody>
                    <a:bodyPr/>
                    <a:lstStyle/>
                    <a:p>
                      <a:pPr algn="ctr"/>
                      <a:r>
                        <a:rPr lang="en-US"/>
                        <a:t>Session 2</a:t>
                      </a:r>
                    </a:p>
                  </a:txBody>
                  <a:tcPr marL="68580" marR="68580" marT="0" marB="0" anchor="ctr"/>
                </a:tc>
                <a:tc>
                  <a:txBody>
                    <a:bodyPr/>
                    <a:lstStyle/>
                    <a:p>
                      <a:r>
                        <a:rPr lang="en-US" sz="1800" b="1" kern="1200">
                          <a:solidFill>
                            <a:schemeClr val="lt1"/>
                          </a:solidFill>
                          <a:effectLst/>
                          <a:latin typeface="+mn-lt"/>
                          <a:ea typeface="+mn-ea"/>
                          <a:cs typeface="+mn-cs"/>
                        </a:rPr>
                        <a:t>Accessibility, outreach, engagement, triage and statewide shelter practices such as Housing First</a:t>
                      </a:r>
                      <a:endParaRPr lang="en-US"/>
                    </a:p>
                  </a:txBody>
                  <a:tcPr marL="68580" marR="68580" marT="0" marB="0"/>
                </a:tc>
                <a:extLst>
                  <a:ext uri="{0D108BD9-81ED-4DB2-BD59-A6C34878D82A}">
                    <a16:rowId xmlns:a16="http://schemas.microsoft.com/office/drawing/2014/main" val="408417162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45119931"/>
              </p:ext>
            </p:extLst>
          </p:nvPr>
        </p:nvGraphicFramePr>
        <p:xfrm>
          <a:off x="5549403" y="3195216"/>
          <a:ext cx="6265545" cy="548640"/>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2340488359"/>
                    </a:ext>
                  </a:extLst>
                </a:gridCol>
                <a:gridCol w="4747895">
                  <a:extLst>
                    <a:ext uri="{9D8B030D-6E8A-4147-A177-3AD203B41FA5}">
                      <a16:colId xmlns:a16="http://schemas.microsoft.com/office/drawing/2014/main" val="969109497"/>
                    </a:ext>
                  </a:extLst>
                </a:gridCol>
              </a:tblGrid>
              <a:tr h="0">
                <a:tc>
                  <a:txBody>
                    <a:bodyPr/>
                    <a:lstStyle/>
                    <a:p>
                      <a:pPr marL="0" marR="0" algn="ctr">
                        <a:lnSpc>
                          <a:spcPct val="115000"/>
                        </a:lnSpc>
                        <a:spcBef>
                          <a:spcPts val="0"/>
                        </a:spcBef>
                        <a:spcAft>
                          <a:spcPts val="0"/>
                        </a:spcAft>
                      </a:pPr>
                      <a:r>
                        <a:rPr lang="en-US" sz="1800">
                          <a:effectLst/>
                        </a:rPr>
                        <a:t>Session 3</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22885">
                        <a:spcBef>
                          <a:spcPts val="0"/>
                        </a:spcBef>
                        <a:spcAft>
                          <a:spcPts val="0"/>
                        </a:spcAft>
                      </a:pPr>
                      <a:r>
                        <a:rPr lang="en-US" sz="1800">
                          <a:effectLst/>
                        </a:rPr>
                        <a:t>Integration</a:t>
                      </a:r>
                      <a:r>
                        <a:rPr lang="en-US" sz="1800" baseline="0">
                          <a:effectLst/>
                        </a:rPr>
                        <a:t> and access to mainstream resources.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15089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79634420"/>
              </p:ext>
            </p:extLst>
          </p:nvPr>
        </p:nvGraphicFramePr>
        <p:xfrm>
          <a:off x="5549403" y="3906396"/>
          <a:ext cx="6265545" cy="927862"/>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4222123564"/>
                    </a:ext>
                  </a:extLst>
                </a:gridCol>
                <a:gridCol w="4747895">
                  <a:extLst>
                    <a:ext uri="{9D8B030D-6E8A-4147-A177-3AD203B41FA5}">
                      <a16:colId xmlns:a16="http://schemas.microsoft.com/office/drawing/2014/main" val="1632408720"/>
                    </a:ext>
                  </a:extLst>
                </a:gridCol>
              </a:tblGrid>
              <a:tr h="0">
                <a:tc>
                  <a:txBody>
                    <a:bodyPr/>
                    <a:lstStyle/>
                    <a:p>
                      <a:pPr marL="0" marR="0" algn="ctr">
                        <a:lnSpc>
                          <a:spcPct val="115000"/>
                        </a:lnSpc>
                        <a:spcBef>
                          <a:spcPts val="0"/>
                        </a:spcBef>
                        <a:spcAft>
                          <a:spcPts val="0"/>
                        </a:spcAft>
                      </a:pPr>
                      <a:r>
                        <a:rPr lang="en-US" sz="1800">
                          <a:effectLst/>
                        </a:rPr>
                        <a:t>Session 4</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a:effectLst/>
                        </a:rPr>
                        <a:t>Policy considerations,</a:t>
                      </a:r>
                      <a:r>
                        <a:rPr lang="en-US" sz="1800" baseline="0">
                          <a:effectLst/>
                        </a:rPr>
                        <a:t> resource allocation and working toward a shared definition of evaluation metrics.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652152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0984816"/>
              </p:ext>
            </p:extLst>
          </p:nvPr>
        </p:nvGraphicFramePr>
        <p:xfrm>
          <a:off x="5549403" y="4996798"/>
          <a:ext cx="6265545" cy="927862"/>
        </p:xfrm>
        <a:graphic>
          <a:graphicData uri="http://schemas.openxmlformats.org/drawingml/2006/table">
            <a:tbl>
              <a:tblPr firstRow="1" firstCol="1" bandRow="1">
                <a:tableStyleId>{5C22544A-7EE6-4342-B048-85BDC9FD1C3A}</a:tableStyleId>
              </a:tblPr>
              <a:tblGrid>
                <a:gridCol w="1517650">
                  <a:extLst>
                    <a:ext uri="{9D8B030D-6E8A-4147-A177-3AD203B41FA5}">
                      <a16:colId xmlns:a16="http://schemas.microsoft.com/office/drawing/2014/main" val="3411568631"/>
                    </a:ext>
                  </a:extLst>
                </a:gridCol>
                <a:gridCol w="4747895">
                  <a:extLst>
                    <a:ext uri="{9D8B030D-6E8A-4147-A177-3AD203B41FA5}">
                      <a16:colId xmlns:a16="http://schemas.microsoft.com/office/drawing/2014/main" val="867502348"/>
                    </a:ext>
                  </a:extLst>
                </a:gridCol>
              </a:tblGrid>
              <a:tr h="0">
                <a:tc>
                  <a:txBody>
                    <a:bodyPr/>
                    <a:lstStyle/>
                    <a:p>
                      <a:pPr marL="0" marR="0" algn="ctr">
                        <a:lnSpc>
                          <a:spcPct val="115000"/>
                        </a:lnSpc>
                        <a:spcBef>
                          <a:spcPts val="0"/>
                        </a:spcBef>
                        <a:spcAft>
                          <a:spcPts val="0"/>
                        </a:spcAft>
                      </a:pPr>
                      <a:r>
                        <a:rPr lang="en-US" sz="1800">
                          <a:effectLst/>
                        </a:rPr>
                        <a:t>Session 5</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a:solidFill>
                            <a:schemeClr val="lt1"/>
                          </a:solidFill>
                          <a:effectLst/>
                          <a:latin typeface="+mn-lt"/>
                          <a:ea typeface="+mn-ea"/>
                          <a:cs typeface="+mn-cs"/>
                        </a:rPr>
                        <a:t>Coordinated</a:t>
                      </a:r>
                      <a:r>
                        <a:rPr lang="en-US" sz="1800" baseline="0">
                          <a:solidFill>
                            <a:schemeClr val="lt1"/>
                          </a:solidFill>
                          <a:effectLst/>
                          <a:latin typeface="+mn-lt"/>
                          <a:ea typeface="+mn-ea"/>
                          <a:cs typeface="+mn-cs"/>
                        </a:rPr>
                        <a:t> Entry and service hub considerations. Draft final recommendations for consideration by the SHC.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5496917"/>
                  </a:ext>
                </a:extLst>
              </a:tr>
            </a:tbl>
          </a:graphicData>
        </a:graphic>
      </p:graphicFrame>
    </p:spTree>
    <p:extLst>
      <p:ext uri="{BB962C8B-B14F-4D97-AF65-F5344CB8AC3E}">
        <p14:creationId xmlns:p14="http://schemas.microsoft.com/office/powerpoint/2010/main" val="428810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3AB2-B537-4622-919B-F3BFC0819DF4}"/>
              </a:ext>
            </a:extLst>
          </p:cNvPr>
          <p:cNvSpPr>
            <a:spLocks noGrp="1"/>
          </p:cNvSpPr>
          <p:nvPr>
            <p:ph type="title"/>
          </p:nvPr>
        </p:nvSpPr>
        <p:spPr>
          <a:xfrm>
            <a:off x="896894" y="233320"/>
            <a:ext cx="10515600" cy="1325563"/>
          </a:xfrm>
        </p:spPr>
        <p:txBody>
          <a:bodyPr>
            <a:normAutofit/>
          </a:bodyPr>
          <a:lstStyle/>
          <a:p>
            <a:pPr algn="ctr"/>
            <a:r>
              <a:rPr lang="en-US" sz="3600"/>
              <a:t>Priorities from the Lived Expertise Focus Group</a:t>
            </a:r>
          </a:p>
        </p:txBody>
      </p:sp>
      <p:sp>
        <p:nvSpPr>
          <p:cNvPr id="3" name="Content Placeholder 2">
            <a:extLst>
              <a:ext uri="{FF2B5EF4-FFF2-40B4-BE49-F238E27FC236}">
                <a16:creationId xmlns:a16="http://schemas.microsoft.com/office/drawing/2014/main" id="{B4AD6B9B-FB86-4E4D-BAE6-AE5A24E4547C}"/>
              </a:ext>
            </a:extLst>
          </p:cNvPr>
          <p:cNvSpPr>
            <a:spLocks noGrp="1"/>
          </p:cNvSpPr>
          <p:nvPr>
            <p:ph sz="half" idx="10"/>
          </p:nvPr>
        </p:nvSpPr>
        <p:spPr>
          <a:xfrm>
            <a:off x="356287" y="1719520"/>
            <a:ext cx="11596815" cy="4486275"/>
          </a:xfrm>
        </p:spPr>
        <p:txBody>
          <a:bodyPr lIns="91440" tIns="45720" rIns="91440" bIns="45720" anchor="t"/>
          <a:lstStyle/>
          <a:p>
            <a:pPr marL="457200" indent="-457200">
              <a:buAutoNum type="arabicPeriod"/>
            </a:pPr>
            <a:r>
              <a:rPr lang="en-US" sz="2400">
                <a:ea typeface="+mn-lt"/>
                <a:cs typeface="+mn-lt"/>
              </a:rPr>
              <a:t>All providers should have a common housing application, universal policies/procedures and greater transparency in prioritization of beds and/or resources. </a:t>
            </a:r>
            <a:endParaRPr lang="en-US"/>
          </a:p>
          <a:p>
            <a:pPr marL="457200" indent="-457200">
              <a:buAutoNum type="arabicPeriod"/>
            </a:pPr>
            <a:r>
              <a:rPr lang="en-US" sz="2400">
                <a:ea typeface="+mn-lt"/>
                <a:cs typeface="+mn-lt"/>
              </a:rPr>
              <a:t>Better communication and coordination between providers. </a:t>
            </a:r>
            <a:endParaRPr lang="en-US" sz="2400">
              <a:cs typeface="Calibri"/>
            </a:endParaRPr>
          </a:p>
          <a:p>
            <a:pPr marL="457200" indent="-457200">
              <a:buAutoNum type="arabicPeriod"/>
            </a:pPr>
            <a:r>
              <a:rPr lang="en-US" sz="2400">
                <a:ea typeface="+mn-lt"/>
                <a:cs typeface="+mn-lt"/>
              </a:rPr>
              <a:t>More mobile crisis units and outreach efforts to unsheltered people. </a:t>
            </a:r>
            <a:endParaRPr lang="en-US" sz="2400">
              <a:cs typeface="Calibri"/>
            </a:endParaRPr>
          </a:p>
          <a:p>
            <a:pPr marL="457200" indent="-457200">
              <a:buAutoNum type="arabicPeriod"/>
            </a:pPr>
            <a:r>
              <a:rPr lang="en-US" sz="2400">
                <a:ea typeface="+mn-lt"/>
                <a:cs typeface="+mn-lt"/>
              </a:rPr>
              <a:t>Better discharge planning from medical institutions, particularly for those with disabilities. </a:t>
            </a:r>
            <a:endParaRPr lang="en-US" sz="2400">
              <a:cs typeface="Calibri"/>
            </a:endParaRPr>
          </a:p>
          <a:p>
            <a:pPr marL="457200" indent="-457200">
              <a:buAutoNum type="arabicPeriod"/>
            </a:pPr>
            <a:r>
              <a:rPr lang="en-US" sz="2400">
                <a:ea typeface="+mn-lt"/>
                <a:cs typeface="+mn-lt"/>
              </a:rPr>
              <a:t>Professionalization of shelter staff and common training in trauma-informed care and other best practices. </a:t>
            </a:r>
            <a:endParaRPr lang="en-US" sz="2400">
              <a:cs typeface="Calibri"/>
            </a:endParaRPr>
          </a:p>
          <a:p>
            <a:pPr marL="457200" indent="-457200">
              <a:buAutoNum type="arabicPeriod"/>
            </a:pPr>
            <a:r>
              <a:rPr lang="en-US" sz="2400">
                <a:ea typeface="+mn-lt"/>
                <a:cs typeface="+mn-lt"/>
              </a:rPr>
              <a:t>Better use of data and tools to support clients. </a:t>
            </a:r>
          </a:p>
          <a:p>
            <a:pPr marL="457200" indent="-457200">
              <a:buAutoNum type="arabicPeriod"/>
            </a:pPr>
            <a:r>
              <a:rPr lang="en-US" sz="2400">
                <a:ea typeface="+mn-lt"/>
                <a:cs typeface="+mn-lt"/>
              </a:rPr>
              <a:t>More representation of lived expertise on the </a:t>
            </a:r>
            <a:r>
              <a:rPr lang="en-US" sz="2400" err="1">
                <a:ea typeface="+mn-lt"/>
                <a:cs typeface="+mn-lt"/>
              </a:rPr>
              <a:t>CoC</a:t>
            </a:r>
            <a:r>
              <a:rPr lang="en-US" sz="2400">
                <a:ea typeface="+mn-lt"/>
                <a:cs typeface="+mn-lt"/>
              </a:rPr>
              <a:t> Board and SHC. </a:t>
            </a:r>
            <a:endParaRPr lang="en-US" sz="2400">
              <a:cs typeface="Calibri"/>
            </a:endParaRPr>
          </a:p>
        </p:txBody>
      </p:sp>
    </p:spTree>
    <p:extLst>
      <p:ext uri="{BB962C8B-B14F-4D97-AF65-F5344CB8AC3E}">
        <p14:creationId xmlns:p14="http://schemas.microsoft.com/office/powerpoint/2010/main" val="152913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B39D-F288-4015-A063-4F28EB247141}"/>
              </a:ext>
            </a:extLst>
          </p:cNvPr>
          <p:cNvSpPr>
            <a:spLocks noGrp="1"/>
          </p:cNvSpPr>
          <p:nvPr>
            <p:ph type="title"/>
          </p:nvPr>
        </p:nvSpPr>
        <p:spPr/>
        <p:txBody>
          <a:bodyPr/>
          <a:lstStyle/>
          <a:p>
            <a:r>
              <a:rPr lang="en-US"/>
              <a:t>Key Deliverables</a:t>
            </a:r>
          </a:p>
        </p:txBody>
      </p:sp>
      <p:sp>
        <p:nvSpPr>
          <p:cNvPr id="3" name="Content Placeholder 2">
            <a:extLst>
              <a:ext uri="{FF2B5EF4-FFF2-40B4-BE49-F238E27FC236}">
                <a16:creationId xmlns:a16="http://schemas.microsoft.com/office/drawing/2014/main" id="{CD9DFB00-C560-42B5-9982-7BBEA86F0710}"/>
              </a:ext>
            </a:extLst>
          </p:cNvPr>
          <p:cNvSpPr>
            <a:spLocks noGrp="1"/>
          </p:cNvSpPr>
          <p:nvPr>
            <p:ph sz="half" idx="10"/>
          </p:nvPr>
        </p:nvSpPr>
        <p:spPr/>
        <p:txBody>
          <a:bodyPr lIns="91440" tIns="45720" rIns="91440" bIns="45720" anchor="t"/>
          <a:lstStyle/>
          <a:p>
            <a:pPr marL="0" indent="0">
              <a:buNone/>
            </a:pPr>
            <a:r>
              <a:rPr lang="en-US">
                <a:cs typeface="Calibri"/>
              </a:rPr>
              <a:t>1. Interactive Resource Mapping</a:t>
            </a:r>
            <a:endParaRPr lang="en-US"/>
          </a:p>
          <a:p>
            <a:pPr lvl="1"/>
            <a:r>
              <a:rPr lang="en-US">
                <a:ea typeface="+mn-lt"/>
                <a:cs typeface="+mn-lt"/>
              </a:rPr>
              <a:t>What resources are needed throughout Maine</a:t>
            </a:r>
          </a:p>
          <a:p>
            <a:pPr marL="457200" lvl="1" indent="0">
              <a:buNone/>
            </a:pPr>
            <a:endParaRPr lang="en-US">
              <a:cs typeface="Calibri"/>
            </a:endParaRPr>
          </a:p>
          <a:p>
            <a:pPr marL="0" indent="0">
              <a:buNone/>
            </a:pPr>
            <a:r>
              <a:rPr lang="en-US">
                <a:cs typeface="Calibri"/>
              </a:rPr>
              <a:t>2. Regional Systems Design</a:t>
            </a:r>
          </a:p>
          <a:p>
            <a:pPr lvl="1"/>
            <a:r>
              <a:rPr lang="en-US">
                <a:cs typeface="Calibri"/>
              </a:rPr>
              <a:t>Alignment with CE</a:t>
            </a:r>
          </a:p>
          <a:p>
            <a:pPr lvl="1"/>
            <a:r>
              <a:rPr lang="en-US">
                <a:cs typeface="Calibri"/>
              </a:rPr>
              <a:t>How do localities organize to best support people experiencing homelessness?</a:t>
            </a:r>
          </a:p>
          <a:p>
            <a:pPr lvl="1"/>
            <a:r>
              <a:rPr lang="en-US">
                <a:cs typeface="Calibri"/>
              </a:rPr>
              <a:t>Accountability through SHC</a:t>
            </a:r>
          </a:p>
          <a:p>
            <a:endParaRPr lang="en-US">
              <a:cs typeface="Calibri"/>
            </a:endParaRPr>
          </a:p>
          <a:p>
            <a:pPr marL="0" indent="0">
              <a:buNone/>
            </a:pPr>
            <a:r>
              <a:rPr lang="en-US">
                <a:cs typeface="Calibri"/>
              </a:rPr>
              <a:t>3. Plan for Affordable and Supportive Housing Development</a:t>
            </a:r>
          </a:p>
          <a:p>
            <a:pPr lvl="1"/>
            <a:r>
              <a:rPr lang="en-US">
                <a:cs typeface="Calibri"/>
              </a:rPr>
              <a:t>200 units of AH</a:t>
            </a:r>
          </a:p>
          <a:p>
            <a:pPr lvl="1"/>
            <a:r>
              <a:rPr lang="en-US">
                <a:cs typeface="Calibri"/>
              </a:rPr>
              <a:t>40 units of SH</a:t>
            </a:r>
          </a:p>
          <a:p>
            <a:endParaRPr lang="en-US">
              <a:cs typeface="Calibri"/>
            </a:endParaRPr>
          </a:p>
        </p:txBody>
      </p:sp>
      <p:pic>
        <p:nvPicPr>
          <p:cNvPr id="4" name="Picture 4" descr="Map&#10;&#10;Description automatically generated">
            <a:extLst>
              <a:ext uri="{FF2B5EF4-FFF2-40B4-BE49-F238E27FC236}">
                <a16:creationId xmlns:a16="http://schemas.microsoft.com/office/drawing/2014/main" id="{96DBD330-8530-4DEC-B2C8-8CC33E5C09E4}"/>
              </a:ext>
            </a:extLst>
          </p:cNvPr>
          <p:cNvPicPr>
            <a:picLocks noChangeAspect="1"/>
          </p:cNvPicPr>
          <p:nvPr/>
        </p:nvPicPr>
        <p:blipFill>
          <a:blip r:embed="rId2"/>
          <a:stretch>
            <a:fillRect/>
          </a:stretch>
        </p:blipFill>
        <p:spPr>
          <a:xfrm>
            <a:off x="7835684" y="1030628"/>
            <a:ext cx="3457574" cy="2364444"/>
          </a:xfrm>
          <a:prstGeom prst="rect">
            <a:avLst/>
          </a:prstGeom>
        </p:spPr>
      </p:pic>
    </p:spTree>
    <p:extLst>
      <p:ext uri="{BB962C8B-B14F-4D97-AF65-F5344CB8AC3E}">
        <p14:creationId xmlns:p14="http://schemas.microsoft.com/office/powerpoint/2010/main" val="199436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SYSTEM RESOURCE MAPPING</a:t>
            </a:r>
          </a:p>
        </p:txBody>
      </p:sp>
      <p:sp>
        <p:nvSpPr>
          <p:cNvPr id="5" name="Text Placeholder 4"/>
          <p:cNvSpPr>
            <a:spLocks noGrp="1"/>
          </p:cNvSpPr>
          <p:nvPr>
            <p:ph type="body" sz="quarter" idx="10"/>
          </p:nvPr>
        </p:nvSpPr>
        <p:spPr/>
        <p:txBody>
          <a:bodyPr/>
          <a:lstStyle/>
          <a:p>
            <a:r>
              <a:rPr lang="en-US"/>
              <a:t>What have we learned?</a:t>
            </a:r>
          </a:p>
        </p:txBody>
      </p:sp>
    </p:spTree>
    <p:extLst>
      <p:ext uri="{BB962C8B-B14F-4D97-AF65-F5344CB8AC3E}">
        <p14:creationId xmlns:p14="http://schemas.microsoft.com/office/powerpoint/2010/main" val="120521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1461"/>
          <a:stretch/>
        </p:blipFill>
        <p:spPr>
          <a:xfrm>
            <a:off x="313561" y="98037"/>
            <a:ext cx="7075779" cy="6628414"/>
          </a:xfrm>
          <a:prstGeom prst="rect">
            <a:avLst/>
          </a:prstGeom>
        </p:spPr>
      </p:pic>
      <p:sp>
        <p:nvSpPr>
          <p:cNvPr id="5" name="TextBox 4"/>
          <p:cNvSpPr txBox="1"/>
          <p:nvPr/>
        </p:nvSpPr>
        <p:spPr>
          <a:xfrm>
            <a:off x="7636476" y="2323071"/>
            <a:ext cx="4090086" cy="1692771"/>
          </a:xfrm>
          <a:prstGeom prst="rect">
            <a:avLst/>
          </a:prstGeom>
          <a:noFill/>
        </p:spPr>
        <p:txBody>
          <a:bodyPr wrap="square" rtlCol="0">
            <a:spAutoFit/>
          </a:bodyPr>
          <a:lstStyle/>
          <a:p>
            <a:r>
              <a:rPr lang="en-US" sz="2600" b="1">
                <a:solidFill>
                  <a:srgbClr val="FF0000"/>
                </a:solidFill>
              </a:rPr>
              <a:t>RED = Shelter concentration</a:t>
            </a:r>
          </a:p>
          <a:p>
            <a:endParaRPr lang="en-US" sz="2600"/>
          </a:p>
          <a:p>
            <a:r>
              <a:rPr lang="en-US" sz="2600" b="1">
                <a:solidFill>
                  <a:schemeClr val="accent5"/>
                </a:solidFill>
              </a:rPr>
              <a:t>BLUE = 211 housing referral origin</a:t>
            </a:r>
          </a:p>
        </p:txBody>
      </p:sp>
    </p:spTree>
    <p:extLst>
      <p:ext uri="{BB962C8B-B14F-4D97-AF65-F5344CB8AC3E}">
        <p14:creationId xmlns:p14="http://schemas.microsoft.com/office/powerpoint/2010/main" val="272903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21" y="2159336"/>
            <a:ext cx="278446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a:ea typeface="+mn-ea"/>
                <a:cs typeface="+mn-cs"/>
              </a:rPr>
              <a:t>Population density and distribution of service resources.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981" y="0"/>
            <a:ext cx="8745722" cy="6771503"/>
          </a:xfrm>
          <a:prstGeom prst="rect">
            <a:avLst/>
          </a:prstGeom>
        </p:spPr>
      </p:pic>
    </p:spTree>
    <p:extLst>
      <p:ext uri="{BB962C8B-B14F-4D97-AF65-F5344CB8AC3E}">
        <p14:creationId xmlns:p14="http://schemas.microsoft.com/office/powerpoint/2010/main" val="22868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39762" y="1831939"/>
            <a:ext cx="3746500" cy="2693045"/>
          </a:xfrm>
          <a:prstGeom prst="rect">
            <a:avLst/>
          </a:prstGeom>
          <a:noFill/>
        </p:spPr>
        <p:txBody>
          <a:bodyPr wrap="square" lIns="91440" tIns="45720" rIns="91440" bIns="45720" rtlCol="0" anchor="t">
            <a:spAutoFit/>
          </a:bodyPr>
          <a:lstStyle/>
          <a:p>
            <a:r>
              <a:rPr lang="en-US" b="1">
                <a:latin typeface="+mj-lt"/>
              </a:rPr>
              <a:t>HUD PERFORMANCE MEASURE:</a:t>
            </a:r>
          </a:p>
          <a:p>
            <a:endParaRPr lang="en-US" b="1">
              <a:latin typeface="+mj-lt"/>
            </a:endParaRPr>
          </a:p>
          <a:p>
            <a:r>
              <a:rPr lang="en-US" sz="1600">
                <a:latin typeface="+mj-lt"/>
              </a:rPr>
              <a:t>AVERAGE LENGTH OF STAY IN EMERGENCY SHELTER</a:t>
            </a:r>
            <a:endParaRPr lang="en-US"/>
          </a:p>
          <a:p>
            <a:endParaRPr lang="en-US">
              <a:latin typeface="+mj-lt"/>
            </a:endParaRPr>
          </a:p>
          <a:p>
            <a:r>
              <a:rPr lang="en-US">
                <a:latin typeface="+mj-lt"/>
              </a:rPr>
              <a:t>TARGET GOAL: &lt;30 Days in shelter</a:t>
            </a:r>
          </a:p>
          <a:p>
            <a:endParaRPr lang="en-US">
              <a:latin typeface="+mj-lt"/>
            </a:endParaRPr>
          </a:p>
          <a:p>
            <a:endParaRPr lang="en-US" sz="1100">
              <a:latin typeface="+mj-lt"/>
            </a:endParaRPr>
          </a:p>
          <a:p>
            <a:endParaRPr lang="en-US">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37" y="190369"/>
            <a:ext cx="7890038" cy="6312031"/>
          </a:xfrm>
          <a:prstGeom prst="rect">
            <a:avLst/>
          </a:prstGeom>
        </p:spPr>
      </p:pic>
    </p:spTree>
    <p:extLst>
      <p:ext uri="{BB962C8B-B14F-4D97-AF65-F5344CB8AC3E}">
        <p14:creationId xmlns:p14="http://schemas.microsoft.com/office/powerpoint/2010/main" val="875359280"/>
      </p:ext>
    </p:extLst>
  </p:cSld>
  <p:clrMapOvr>
    <a:masterClrMapping/>
  </p:clrMapOvr>
</p:sld>
</file>

<file path=ppt/theme/theme1.xml><?xml version="1.0" encoding="utf-8"?>
<a:theme xmlns:a="http://schemas.openxmlformats.org/drawingml/2006/main" name="2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59820ed5-34b9-4e81-b665-9af0cb7aca20" xsi:nil="true"/>
    <TaxCatchAll xmlns="59820ed5-34b9-4e81-b665-9af0cb7aca20"/>
    <Metadata xmlns="d727cb24-0622-4153-90b8-b707202d7b5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0FCC0833B0A52840BB50C615AE1FE15B0082EDA72BDDCB674C9A9B4328DB76DE00" ma:contentTypeVersion="4" ma:contentTypeDescription="Create a new presentation" ma:contentTypeScope="" ma:versionID="e0316d73301bce5e64ac8dd14010234a">
  <xsd:schema xmlns:xsd="http://www.w3.org/2001/XMLSchema" xmlns:xs="http://www.w3.org/2001/XMLSchema" xmlns:p="http://schemas.microsoft.com/office/2006/metadata/properties" xmlns:ns2="d727cb24-0622-4153-90b8-b707202d7b5a" xmlns:ns3="59820ed5-34b9-4e81-b665-9af0cb7aca20" targetNamespace="http://schemas.microsoft.com/office/2006/metadata/properties" ma:root="true" ma:fieldsID="bfc6854a17a92c9ad76d05e29ead0396" ns2:_="" ns3:_="">
    <xsd:import namespace="d727cb24-0622-4153-90b8-b707202d7b5a"/>
    <xsd:import namespace="59820ed5-34b9-4e81-b665-9af0cb7aca20"/>
    <xsd:element name="properties">
      <xsd:complexType>
        <xsd:sequence>
          <xsd:element name="documentManagement">
            <xsd:complexType>
              <xsd:all>
                <xsd:element ref="ns2:Metadata"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7cb24-0622-4153-90b8-b707202d7b5a" elementFormDefault="qualified">
    <xsd:import namespace="http://schemas.microsoft.com/office/2006/documentManagement/types"/>
    <xsd:import namespace="http://schemas.microsoft.com/office/infopath/2007/PartnerControls"/>
    <xsd:element name="Metadata" ma:index="8" nillable="true" ma:displayName="Metadata" ma:internalName="Metadata">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20ed5-34b9-4e81-b665-9af0cb7aca20" elementFormDefault="qualified">
    <xsd:import namespace="http://schemas.microsoft.com/office/2006/documentManagement/types"/>
    <xsd:import namespace="http://schemas.microsoft.com/office/infopath/2007/PartnerControls"/>
    <xsd:element name="TaxKeywordTaxHTField" ma:index="9" nillable="true" ma:displayName="TaxKeywordTaxHTField" ma:hidden="true" ma:internalName="TaxKeywordTaxHTField">
      <xsd:simpleType>
        <xsd:restriction base="dms:Note"/>
      </xsd:simpleType>
    </xsd:element>
    <xsd:element name="TaxCatchAll" ma:index="10" nillable="true" ma:displayName="Taxonomy Catch All Column" ma:hidden="true" ma:list="{4098d8d9-a245-4fe6-8af0-2a91f0ad04ab}" ma:internalName="TaxCatchAll" ma:showField="CatchAllData" ma:web="59820ed5-34b9-4e81-b665-9af0cb7aca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238D2-915B-44C9-9426-C6377BD4EECB}">
  <ds:schemaRefs>
    <ds:schemaRef ds:uri="http://schemas.microsoft.com/sharepoint/v3/contenttype/forms"/>
  </ds:schemaRefs>
</ds:datastoreItem>
</file>

<file path=customXml/itemProps2.xml><?xml version="1.0" encoding="utf-8"?>
<ds:datastoreItem xmlns:ds="http://schemas.openxmlformats.org/officeDocument/2006/customXml" ds:itemID="{147B4A72-48A2-4CDB-817C-DCE376C9EC00}">
  <ds:schemaRefs>
    <ds:schemaRef ds:uri="59820ed5-34b9-4e81-b665-9af0cb7aca20"/>
    <ds:schemaRef ds:uri="d727cb24-0622-4153-90b8-b707202d7b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115FAF-0740-4D35-AB8B-A09A19569F84}">
  <ds:schemaRefs>
    <ds:schemaRef ds:uri="59820ed5-34b9-4e81-b665-9af0cb7aca20"/>
    <ds:schemaRef ds:uri="d727cb24-0622-4153-90b8-b707202d7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2</Notes>
  <HiddenSlides>0</HiddenSlide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2_Office Theme</vt:lpstr>
      <vt:lpstr>3_Office Theme</vt:lpstr>
      <vt:lpstr>4_Office Theme</vt:lpstr>
      <vt:lpstr>Maine Statewide Homeless Council </vt:lpstr>
      <vt:lpstr>Today's Agenda</vt:lpstr>
      <vt:lpstr>Identifying the Shared Problem</vt:lpstr>
      <vt:lpstr>Priorities from the Lived Expertise Focus Group</vt:lpstr>
      <vt:lpstr>Key Deliverables</vt:lpstr>
      <vt:lpstr>SYSTEM RESOURCE MAPPING</vt:lpstr>
      <vt:lpstr>PowerPoint Presentation</vt:lpstr>
      <vt:lpstr>PowerPoint Presentation</vt:lpstr>
      <vt:lpstr>PowerPoint Presentation</vt:lpstr>
      <vt:lpstr>PowerPoint Presentation</vt:lpstr>
      <vt:lpstr>Needs and Costs</vt:lpstr>
      <vt:lpstr>Before we get started</vt:lpstr>
      <vt:lpstr>Interventions Assessed</vt:lpstr>
      <vt:lpstr>Need Assumptions</vt:lpstr>
      <vt:lpstr>Cost Assumptions</vt:lpstr>
      <vt:lpstr>Statewide Costs (DIV and RRH only)</vt:lpstr>
      <vt:lpstr>Supportive Housing Costs (at scale)</vt:lpstr>
      <vt:lpstr>PowerPoint Presentation</vt:lpstr>
      <vt:lpstr>Service Hub brainstorm with focus groups</vt:lpstr>
      <vt:lpstr>PowerPoint Presentation</vt:lpstr>
      <vt:lpstr>PowerPoint Presentation</vt:lpstr>
      <vt:lpstr>PowerPoint Presentation</vt:lpstr>
      <vt:lpstr>Organizing the Work Ahead</vt:lpstr>
      <vt:lpstr>Role of the Service Hubs</vt:lpstr>
      <vt:lpstr>Can Service Hubs Support a Local COVID Response?</vt:lpstr>
      <vt:lpstr>Who should be at the table?</vt:lpstr>
      <vt:lpstr>PowerPoint Presentation</vt:lpstr>
      <vt:lpstr>Thank you</vt:lpstr>
      <vt:lpstr>Housing Workgroup Structure</vt:lpstr>
      <vt:lpstr>Shelter Workgroup Structure</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Blackburn</dc:creator>
  <cp:revision>28</cp:revision>
  <dcterms:created xsi:type="dcterms:W3CDTF">2020-11-09T19:34:29Z</dcterms:created>
  <dcterms:modified xsi:type="dcterms:W3CDTF">2020-12-08T16:24:45Z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0x0101000FCC0833B0A52840BB50C615AE1FE15B0082EDA72BDDCB674C9A9B4328DB76DE00</vt:lpwstr>
  </property>
  <property fmtid="{D5CDD505-2E9C-101B-9397-08002B2CF9AE}" pid="3" name="TaxKeyword">
    <vt:lpwstr/>
  </property>
</Properties>
</file>