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835" r:id="rId5"/>
  </p:sldMasterIdLst>
  <p:notesMasterIdLst>
    <p:notesMasterId r:id="rId29"/>
  </p:notesMasterIdLst>
  <p:sldIdLst>
    <p:sldId id="263" r:id="rId6"/>
    <p:sldId id="323" r:id="rId7"/>
    <p:sldId id="320" r:id="rId8"/>
    <p:sldId id="325" r:id="rId9"/>
    <p:sldId id="321" r:id="rId10"/>
    <p:sldId id="334" r:id="rId11"/>
    <p:sldId id="326" r:id="rId12"/>
    <p:sldId id="308" r:id="rId13"/>
    <p:sldId id="317" r:id="rId14"/>
    <p:sldId id="318" r:id="rId15"/>
    <p:sldId id="319" r:id="rId16"/>
    <p:sldId id="329" r:id="rId17"/>
    <p:sldId id="330" r:id="rId18"/>
    <p:sldId id="331" r:id="rId19"/>
    <p:sldId id="324" r:id="rId20"/>
    <p:sldId id="313" r:id="rId21"/>
    <p:sldId id="333" r:id="rId22"/>
    <p:sldId id="328" r:id="rId23"/>
    <p:sldId id="332" r:id="rId24"/>
    <p:sldId id="307" r:id="rId25"/>
    <p:sldId id="305" r:id="rId26"/>
    <p:sldId id="281"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18A6586-DFDA-4FCD-9784-235A09F0B0E9}">
          <p14:sldIdLst>
            <p14:sldId id="263"/>
            <p14:sldId id="323"/>
            <p14:sldId id="320"/>
            <p14:sldId id="325"/>
            <p14:sldId id="321"/>
            <p14:sldId id="334"/>
            <p14:sldId id="326"/>
            <p14:sldId id="308"/>
            <p14:sldId id="317"/>
            <p14:sldId id="318"/>
            <p14:sldId id="319"/>
            <p14:sldId id="329"/>
            <p14:sldId id="330"/>
            <p14:sldId id="331"/>
            <p14:sldId id="324"/>
            <p14:sldId id="313"/>
            <p14:sldId id="333"/>
            <p14:sldId id="328"/>
            <p14:sldId id="332"/>
            <p14:sldId id="307"/>
          </p14:sldIdLst>
        </p14:section>
        <p14:section name="For Reference" id="{225EC754-A192-4192-9799-5FD3E467D1D4}">
          <p14:sldIdLst>
            <p14:sldId id="305"/>
            <p14:sldId id="281"/>
            <p14:sldId id="2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254"/>
    <a:srgbClr val="EAC53E"/>
    <a:srgbClr val="FE973C"/>
    <a:srgbClr val="EFD26A"/>
    <a:srgbClr val="79686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97FA7-36B9-7062-BBF7-8EC4E14BF964}" v="1394" dt="2021-02-04T20:51:26.003"/>
    <p1510:client id="{10A3C034-48CB-E9A6-9F8A-96759C53B2E2}" v="143" dt="2021-02-03T18:04:00.671"/>
    <p1510:client id="{1AA22A72-8C00-ECA7-088E-63078F7FFF45}" v="27" dt="2020-12-02T18:05:14.679"/>
    <p1510:client id="{1D99AD4D-A54A-463D-BB64-7FE2F4374B67}" v="596" dt="2021-02-08T15:37:36.856"/>
    <p1510:client id="{245CF0E7-3AB3-5C58-5427-E698585A0221}" v="499" dt="2020-12-04T23:08:23.849"/>
    <p1510:client id="{38E66EA8-ED2D-E383-7194-AF0545B43E8F}" v="307" dt="2021-02-04T19:42:10.062"/>
    <p1510:client id="{39DE2723-DB82-8743-5BA5-B5C36D2B9931}" v="89" dt="2021-02-05T20:36:55.424"/>
    <p1510:client id="{41372317-5882-229F-3ADC-805FF38B7159}" v="182" dt="2021-02-05T18:17:17.068"/>
    <p1510:client id="{46E46EE0-8543-1045-A940-48B83BD5AF29}" v="215" dt="2021-01-11T16:53:34.388"/>
    <p1510:client id="{484328D6-DDAD-5449-091B-210BEC9D2B1C}" v="93" dt="2021-01-11T21:23:40.446"/>
    <p1510:client id="{59F30B07-C1B5-71B2-6C6A-E929A3D0F4CD}" v="229" dt="2021-02-09T14:12:59.840"/>
    <p1510:client id="{6094BC48-FC7C-9B1E-1717-1D5E184454EF}" v="101" dt="2020-12-03T21:08:46.049"/>
    <p1510:client id="{66DB83EE-066D-B3DB-7280-F675FDDD8ADD}" v="406" dt="2021-02-08T15:16:08.575"/>
    <p1510:client id="{6D35D29C-DBE9-595D-D0AD-FACB82496471}" v="45" dt="2021-02-05T21:28:57.106"/>
    <p1510:client id="{7B6BE25C-D3A6-1CE1-F6E5-96DD44E5793B}" v="1" dt="2021-01-06T19:58:27.026"/>
    <p1510:client id="{824E63E6-B34C-3982-9CB6-46B5AEE520F3}" v="2" dt="2021-01-11T16:51:01.348"/>
    <p1510:client id="{8252C996-CBA0-409D-831D-98B83D9B0624}" v="3383" dt="2021-02-05T19:44:11.553"/>
    <p1510:client id="{8E5FCA3F-43EB-CA43-EFA0-EE9E20C9A450}" v="1" dt="2020-12-04T18:33:32.840"/>
    <p1510:client id="{9650EF5D-0E06-FE1D-4023-5322596692C2}" v="120" dt="2020-12-02T16:06:00.150"/>
    <p1510:client id="{973F72B7-24D1-B8BA-06F0-3DE51F22EC50}" v="236" dt="2020-12-04T20:02:35.703"/>
    <p1510:client id="{97C8D20E-94DE-00D5-93CB-1FFF5C50A9DE}" v="459" dt="2021-01-11T21:47:03.293"/>
    <p1510:client id="{AA53454E-E105-4E8F-76A7-0BC8DE871589}" v="763" dt="2021-02-04T21:11:01.981"/>
    <p1510:client id="{AA72B0ED-F35F-3990-002A-41CB0E2C6FC1}" v="1031" dt="2021-01-11T23:02:13.228"/>
    <p1510:client id="{AADC35C5-219D-C129-6F17-0C33154F8535}" v="174" dt="2021-01-07T16:59:00.091"/>
    <p1510:client id="{BC31ACF7-565D-783C-E43C-B628CB1073F7}" v="16" dt="2020-12-04T20:54:11.588"/>
    <p1510:client id="{D8D76011-0BA6-97D2-3BE7-91E7EB303987}" v="86" dt="2020-12-04T20:57:58.816"/>
    <p1510:client id="{E5256BE7-B1A9-CE90-A5D9-13B54EC6E0B5}" v="12" dt="2020-12-02T16:13:40.198"/>
    <p1510:client id="{EC197E7D-0DC1-236E-6D7B-12EB7DC81001}" v="19" dt="2021-01-22T19:22:12.849"/>
    <p1510:client id="{EF28D724-9C34-ED29-81E7-867C2807B67D}" v="78" dt="2021-02-08T15:21:46.545"/>
    <p1510:client id="{F5827B8D-1397-BD76-5EA9-EA5EF0231F47}" v="276" dt="2020-12-04T23:21:43.959"/>
    <p1510:client id="{FE73B8B2-7097-6744-788A-3982150E7C17}" v="121" dt="2021-01-11T16:57:29.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3" autoAdjust="0"/>
    <p:restoredTop sz="94660"/>
  </p:normalViewPr>
  <p:slideViewPr>
    <p:cSldViewPr snapToGrid="0">
      <p:cViewPr>
        <p:scale>
          <a:sx n="70" d="100"/>
          <a:sy n="70" d="100"/>
        </p:scale>
        <p:origin x="744"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B296F8-D7C1-48B6-9A00-750517020521}"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2A221F40-30C1-49C3-BDFD-AEF1C9F1C3D8}">
      <dgm:prSet phldrT="[Text]" custT="1"/>
      <dgm:spPr>
        <a:solidFill>
          <a:schemeClr val="accent2">
            <a:alpha val="50000"/>
          </a:schemeClr>
        </a:solidFill>
      </dgm:spPr>
      <dgm:t>
        <a:bodyPr/>
        <a:lstStyle/>
        <a:p>
          <a:r>
            <a:rPr lang="en-US" sz="1600" b="1">
              <a:latin typeface="+mj-lt"/>
            </a:rPr>
            <a:t>Training</a:t>
          </a:r>
        </a:p>
      </dgm:t>
    </dgm:pt>
    <dgm:pt modelId="{56990CC5-9D76-4FF1-B6DF-7E21D2D4BF02}" type="parTrans" cxnId="{EC2B3C29-EE58-4D45-94FC-8C12607640D5}">
      <dgm:prSet/>
      <dgm:spPr/>
      <dgm:t>
        <a:bodyPr/>
        <a:lstStyle/>
        <a:p>
          <a:endParaRPr lang="en-US" sz="1600" b="1">
            <a:latin typeface="+mj-lt"/>
          </a:endParaRPr>
        </a:p>
      </dgm:t>
    </dgm:pt>
    <dgm:pt modelId="{10FFBC5D-B71C-4F30-BD3E-12F01CF46466}" type="sibTrans" cxnId="{EC2B3C29-EE58-4D45-94FC-8C12607640D5}">
      <dgm:prSet/>
      <dgm:spPr/>
      <dgm:t>
        <a:bodyPr/>
        <a:lstStyle/>
        <a:p>
          <a:endParaRPr lang="en-US" sz="1600" b="1">
            <a:latin typeface="+mj-lt"/>
          </a:endParaRPr>
        </a:p>
      </dgm:t>
    </dgm:pt>
    <dgm:pt modelId="{526EEBE6-7018-4A25-A528-D5A12FB827F8}">
      <dgm:prSet phldrT="[Text]" custT="1"/>
      <dgm:spPr>
        <a:solidFill>
          <a:srgbClr val="02C254">
            <a:alpha val="49804"/>
          </a:srgbClr>
        </a:solidFill>
      </dgm:spPr>
      <dgm:t>
        <a:bodyPr/>
        <a:lstStyle/>
        <a:p>
          <a:r>
            <a:rPr lang="en-US" sz="1600" b="1">
              <a:latin typeface="+mj-lt"/>
            </a:rPr>
            <a:t>Funding</a:t>
          </a:r>
        </a:p>
      </dgm:t>
    </dgm:pt>
    <dgm:pt modelId="{86A0EC8E-169F-4FB7-A54E-90C6716459EA}" type="parTrans" cxnId="{753BAFE4-795E-4AFE-8938-01826AA2E5F6}">
      <dgm:prSet/>
      <dgm:spPr/>
      <dgm:t>
        <a:bodyPr/>
        <a:lstStyle/>
        <a:p>
          <a:endParaRPr lang="en-US" sz="1600" b="1">
            <a:latin typeface="+mj-lt"/>
          </a:endParaRPr>
        </a:p>
      </dgm:t>
    </dgm:pt>
    <dgm:pt modelId="{557D6DFA-308B-4877-97CB-923530791328}" type="sibTrans" cxnId="{753BAFE4-795E-4AFE-8938-01826AA2E5F6}">
      <dgm:prSet/>
      <dgm:spPr/>
      <dgm:t>
        <a:bodyPr/>
        <a:lstStyle/>
        <a:p>
          <a:endParaRPr lang="en-US" sz="1600" b="1">
            <a:latin typeface="+mj-lt"/>
          </a:endParaRPr>
        </a:p>
      </dgm:t>
    </dgm:pt>
    <dgm:pt modelId="{F52069B9-F1DB-4F53-A340-E6BCC7CD41A0}">
      <dgm:prSet phldrT="[Text]" custT="1"/>
      <dgm:spPr>
        <a:solidFill>
          <a:schemeClr val="bg2">
            <a:lumMod val="50000"/>
            <a:alpha val="50000"/>
          </a:schemeClr>
        </a:solidFill>
      </dgm:spPr>
      <dgm:t>
        <a:bodyPr/>
        <a:lstStyle/>
        <a:p>
          <a:r>
            <a:rPr lang="en-US" sz="1600" b="1">
              <a:latin typeface="+mj-lt"/>
            </a:rPr>
            <a:t>Policy</a:t>
          </a:r>
        </a:p>
      </dgm:t>
    </dgm:pt>
    <dgm:pt modelId="{A3E7BE4D-84CF-455E-8C68-D7C15655E6E5}" type="parTrans" cxnId="{CFAA8156-9A02-4B83-BC8F-F5F6C87C6A05}">
      <dgm:prSet/>
      <dgm:spPr/>
      <dgm:t>
        <a:bodyPr/>
        <a:lstStyle/>
        <a:p>
          <a:endParaRPr lang="en-US" sz="1600" b="1">
            <a:latin typeface="+mj-lt"/>
          </a:endParaRPr>
        </a:p>
      </dgm:t>
    </dgm:pt>
    <dgm:pt modelId="{14A12232-9CE5-4507-A570-75DB4D1602D4}" type="sibTrans" cxnId="{CFAA8156-9A02-4B83-BC8F-F5F6C87C6A05}">
      <dgm:prSet/>
      <dgm:spPr/>
      <dgm:t>
        <a:bodyPr/>
        <a:lstStyle/>
        <a:p>
          <a:endParaRPr lang="en-US" sz="1600" b="1">
            <a:latin typeface="+mj-lt"/>
          </a:endParaRPr>
        </a:p>
      </dgm:t>
    </dgm:pt>
    <dgm:pt modelId="{0E046865-6822-42C9-9297-D0024EEC52D0}">
      <dgm:prSet custT="1"/>
      <dgm:spPr>
        <a:solidFill>
          <a:schemeClr val="accent5">
            <a:lumMod val="50000"/>
            <a:alpha val="50000"/>
          </a:schemeClr>
        </a:solidFill>
      </dgm:spPr>
      <dgm:t>
        <a:bodyPr/>
        <a:lstStyle/>
        <a:p>
          <a:r>
            <a:rPr lang="en-US" sz="1600" b="1">
              <a:latin typeface="+mj-lt"/>
            </a:rPr>
            <a:t>Coordination</a:t>
          </a:r>
        </a:p>
      </dgm:t>
    </dgm:pt>
    <dgm:pt modelId="{88BA2B97-6915-405D-B8A5-33F4F2A1F007}" type="parTrans" cxnId="{AA99DD9C-8D6B-4ED7-8763-A1F3EAA5142D}">
      <dgm:prSet/>
      <dgm:spPr/>
      <dgm:t>
        <a:bodyPr/>
        <a:lstStyle/>
        <a:p>
          <a:endParaRPr lang="en-US" sz="1600" b="1">
            <a:latin typeface="+mj-lt"/>
          </a:endParaRPr>
        </a:p>
      </dgm:t>
    </dgm:pt>
    <dgm:pt modelId="{F9D98020-D225-4568-BA9A-BB6FAD0D2512}" type="sibTrans" cxnId="{AA99DD9C-8D6B-4ED7-8763-A1F3EAA5142D}">
      <dgm:prSet/>
      <dgm:spPr/>
      <dgm:t>
        <a:bodyPr/>
        <a:lstStyle/>
        <a:p>
          <a:endParaRPr lang="en-US" sz="1600" b="1">
            <a:latin typeface="+mj-lt"/>
          </a:endParaRPr>
        </a:p>
      </dgm:t>
    </dgm:pt>
    <dgm:pt modelId="{C489694B-B047-439D-97B7-BA67758060B4}" type="pres">
      <dgm:prSet presAssocID="{09B296F8-D7C1-48B6-9A00-750517020521}" presName="Name0" presStyleCnt="0">
        <dgm:presLayoutVars>
          <dgm:chMax val="7"/>
          <dgm:dir/>
          <dgm:resizeHandles val="exact"/>
        </dgm:presLayoutVars>
      </dgm:prSet>
      <dgm:spPr/>
    </dgm:pt>
    <dgm:pt modelId="{4C2C529B-D564-456C-A7F4-094A2F820095}" type="pres">
      <dgm:prSet presAssocID="{09B296F8-D7C1-48B6-9A00-750517020521}" presName="ellipse1" presStyleLbl="vennNode1" presStyleIdx="0" presStyleCnt="4">
        <dgm:presLayoutVars>
          <dgm:bulletEnabled val="1"/>
        </dgm:presLayoutVars>
      </dgm:prSet>
      <dgm:spPr/>
      <dgm:t>
        <a:bodyPr/>
        <a:lstStyle/>
        <a:p>
          <a:endParaRPr lang="en-US"/>
        </a:p>
      </dgm:t>
    </dgm:pt>
    <dgm:pt modelId="{34A9444E-3657-4693-B69E-FA44353ECB9E}" type="pres">
      <dgm:prSet presAssocID="{09B296F8-D7C1-48B6-9A00-750517020521}" presName="ellipse2" presStyleLbl="vennNode1" presStyleIdx="1" presStyleCnt="4">
        <dgm:presLayoutVars>
          <dgm:bulletEnabled val="1"/>
        </dgm:presLayoutVars>
      </dgm:prSet>
      <dgm:spPr/>
      <dgm:t>
        <a:bodyPr/>
        <a:lstStyle/>
        <a:p>
          <a:endParaRPr lang="en-US"/>
        </a:p>
      </dgm:t>
    </dgm:pt>
    <dgm:pt modelId="{2BC3AF63-E8CE-4430-BF6F-BB63F5996A18}" type="pres">
      <dgm:prSet presAssocID="{09B296F8-D7C1-48B6-9A00-750517020521}" presName="ellipse3" presStyleLbl="vennNode1" presStyleIdx="2" presStyleCnt="4">
        <dgm:presLayoutVars>
          <dgm:bulletEnabled val="1"/>
        </dgm:presLayoutVars>
      </dgm:prSet>
      <dgm:spPr/>
      <dgm:t>
        <a:bodyPr/>
        <a:lstStyle/>
        <a:p>
          <a:endParaRPr lang="en-US"/>
        </a:p>
      </dgm:t>
    </dgm:pt>
    <dgm:pt modelId="{049466A6-A5F0-4032-89D7-F86142015555}" type="pres">
      <dgm:prSet presAssocID="{09B296F8-D7C1-48B6-9A00-750517020521}" presName="ellipse4" presStyleLbl="vennNode1" presStyleIdx="3" presStyleCnt="4">
        <dgm:presLayoutVars>
          <dgm:bulletEnabled val="1"/>
        </dgm:presLayoutVars>
      </dgm:prSet>
      <dgm:spPr/>
      <dgm:t>
        <a:bodyPr/>
        <a:lstStyle/>
        <a:p>
          <a:endParaRPr lang="en-US"/>
        </a:p>
      </dgm:t>
    </dgm:pt>
  </dgm:ptLst>
  <dgm:cxnLst>
    <dgm:cxn modelId="{EC2B3C29-EE58-4D45-94FC-8C12607640D5}" srcId="{09B296F8-D7C1-48B6-9A00-750517020521}" destId="{2A221F40-30C1-49C3-BDFD-AEF1C9F1C3D8}" srcOrd="0" destOrd="0" parTransId="{56990CC5-9D76-4FF1-B6DF-7E21D2D4BF02}" sibTransId="{10FFBC5D-B71C-4F30-BD3E-12F01CF46466}"/>
    <dgm:cxn modelId="{CFAA8156-9A02-4B83-BC8F-F5F6C87C6A05}" srcId="{09B296F8-D7C1-48B6-9A00-750517020521}" destId="{F52069B9-F1DB-4F53-A340-E6BCC7CD41A0}" srcOrd="3" destOrd="0" parTransId="{A3E7BE4D-84CF-455E-8C68-D7C15655E6E5}" sibTransId="{14A12232-9CE5-4507-A570-75DB4D1602D4}"/>
    <dgm:cxn modelId="{618B9412-D486-42F8-8C1E-32DFF70F5702}" type="presOf" srcId="{2A221F40-30C1-49C3-BDFD-AEF1C9F1C3D8}" destId="{4C2C529B-D564-456C-A7F4-094A2F820095}" srcOrd="0" destOrd="0" presId="urn:microsoft.com/office/officeart/2005/8/layout/rings+Icon"/>
    <dgm:cxn modelId="{7BB07F53-E900-49E9-9D89-B6EA631717B5}" type="presOf" srcId="{526EEBE6-7018-4A25-A528-D5A12FB827F8}" destId="{2BC3AF63-E8CE-4430-BF6F-BB63F5996A18}" srcOrd="0" destOrd="0" presId="urn:microsoft.com/office/officeart/2005/8/layout/rings+Icon"/>
    <dgm:cxn modelId="{9104C96C-C4E8-4CE7-B8D8-69496A6F6E00}" type="presOf" srcId="{F52069B9-F1DB-4F53-A340-E6BCC7CD41A0}" destId="{049466A6-A5F0-4032-89D7-F86142015555}" srcOrd="0" destOrd="0" presId="urn:microsoft.com/office/officeart/2005/8/layout/rings+Icon"/>
    <dgm:cxn modelId="{6FD75CC6-943C-46F9-921F-66A00C3DE50C}" type="presOf" srcId="{0E046865-6822-42C9-9297-D0024EEC52D0}" destId="{34A9444E-3657-4693-B69E-FA44353ECB9E}" srcOrd="0" destOrd="0" presId="urn:microsoft.com/office/officeart/2005/8/layout/rings+Icon"/>
    <dgm:cxn modelId="{7252B6FC-E489-43B5-9E0F-046A5D20EDE6}" type="presOf" srcId="{09B296F8-D7C1-48B6-9A00-750517020521}" destId="{C489694B-B047-439D-97B7-BA67758060B4}" srcOrd="0" destOrd="0" presId="urn:microsoft.com/office/officeart/2005/8/layout/rings+Icon"/>
    <dgm:cxn modelId="{753BAFE4-795E-4AFE-8938-01826AA2E5F6}" srcId="{09B296F8-D7C1-48B6-9A00-750517020521}" destId="{526EEBE6-7018-4A25-A528-D5A12FB827F8}" srcOrd="2" destOrd="0" parTransId="{86A0EC8E-169F-4FB7-A54E-90C6716459EA}" sibTransId="{557D6DFA-308B-4877-97CB-923530791328}"/>
    <dgm:cxn modelId="{AA99DD9C-8D6B-4ED7-8763-A1F3EAA5142D}" srcId="{09B296F8-D7C1-48B6-9A00-750517020521}" destId="{0E046865-6822-42C9-9297-D0024EEC52D0}" srcOrd="1" destOrd="0" parTransId="{88BA2B97-6915-405D-B8A5-33F4F2A1F007}" sibTransId="{F9D98020-D225-4568-BA9A-BB6FAD0D2512}"/>
    <dgm:cxn modelId="{B6FADFEF-0718-49A1-95AB-9CE5E81D8930}" type="presParOf" srcId="{C489694B-B047-439D-97B7-BA67758060B4}" destId="{4C2C529B-D564-456C-A7F4-094A2F820095}" srcOrd="0" destOrd="0" presId="urn:microsoft.com/office/officeart/2005/8/layout/rings+Icon"/>
    <dgm:cxn modelId="{F777BA5C-2BB3-448E-8886-41B844FA0030}" type="presParOf" srcId="{C489694B-B047-439D-97B7-BA67758060B4}" destId="{34A9444E-3657-4693-B69E-FA44353ECB9E}" srcOrd="1" destOrd="0" presId="urn:microsoft.com/office/officeart/2005/8/layout/rings+Icon"/>
    <dgm:cxn modelId="{22516DD7-1BC2-4999-864A-91A9EEF42732}" type="presParOf" srcId="{C489694B-B047-439D-97B7-BA67758060B4}" destId="{2BC3AF63-E8CE-4430-BF6F-BB63F5996A18}" srcOrd="2" destOrd="0" presId="urn:microsoft.com/office/officeart/2005/8/layout/rings+Icon"/>
    <dgm:cxn modelId="{835C23FB-347C-495E-9B5E-C64BEFFFF930}" type="presParOf" srcId="{C489694B-B047-439D-97B7-BA67758060B4}" destId="{049466A6-A5F0-4032-89D7-F86142015555}"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2FF0C-CCE8-4730-8E3D-3B2731B2AD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FBE39B9-EA12-4F45-9D53-F7EAFB4EBCEE}">
      <dgm:prSet phldrT="[Text]" phldr="0"/>
      <dgm:spPr/>
      <dgm:t>
        <a:bodyPr/>
        <a:lstStyle/>
        <a:p>
          <a:pPr rtl="0"/>
          <a:r>
            <a:rPr lang="en-US" dirty="0">
              <a:latin typeface="Century Gothic"/>
            </a:rPr>
            <a:t>Statewide Homeless Council and COC</a:t>
          </a:r>
          <a:endParaRPr lang="en-US" dirty="0"/>
        </a:p>
      </dgm:t>
    </dgm:pt>
    <dgm:pt modelId="{9164802B-22F9-4B77-80D8-B994F1C3126E}" type="parTrans" cxnId="{740DC181-57FA-4DC4-A8FC-3A54B86BF203}">
      <dgm:prSet/>
      <dgm:spPr/>
      <dgm:t>
        <a:bodyPr/>
        <a:lstStyle/>
        <a:p>
          <a:endParaRPr lang="en-US"/>
        </a:p>
      </dgm:t>
    </dgm:pt>
    <dgm:pt modelId="{4281CDF2-FB4C-4912-85C0-0A9633B4005E}" type="sibTrans" cxnId="{740DC181-57FA-4DC4-A8FC-3A54B86BF203}">
      <dgm:prSet/>
      <dgm:spPr/>
      <dgm:t>
        <a:bodyPr/>
        <a:lstStyle/>
        <a:p>
          <a:endParaRPr lang="en-US"/>
        </a:p>
      </dgm:t>
    </dgm:pt>
    <dgm:pt modelId="{9C4BB453-DE25-410A-BD37-257685ECCFF2}">
      <dgm:prSet phldrT="[Text]" phldr="0"/>
      <dgm:spPr/>
      <dgm:t>
        <a:bodyPr/>
        <a:lstStyle/>
        <a:p>
          <a:pPr rtl="0"/>
          <a:r>
            <a:rPr lang="en-US" dirty="0">
              <a:latin typeface="Century Gothic"/>
            </a:rPr>
            <a:t>Regional Homeless Councils</a:t>
          </a:r>
          <a:endParaRPr lang="en-US" dirty="0"/>
        </a:p>
      </dgm:t>
    </dgm:pt>
    <dgm:pt modelId="{93772AF5-47A9-4646-B43B-924F3FFC06BE}" type="parTrans" cxnId="{3883731C-3C94-4479-99EB-49AEA6F0FDCA}">
      <dgm:prSet/>
      <dgm:spPr/>
      <dgm:t>
        <a:bodyPr/>
        <a:lstStyle/>
        <a:p>
          <a:endParaRPr lang="en-US"/>
        </a:p>
      </dgm:t>
    </dgm:pt>
    <dgm:pt modelId="{23E9F6B2-2058-48B1-AB65-D2924CB9594D}" type="sibTrans" cxnId="{3883731C-3C94-4479-99EB-49AEA6F0FDCA}">
      <dgm:prSet/>
      <dgm:spPr/>
      <dgm:t>
        <a:bodyPr/>
        <a:lstStyle/>
        <a:p>
          <a:endParaRPr lang="en-US"/>
        </a:p>
      </dgm:t>
    </dgm:pt>
    <dgm:pt modelId="{3587A652-0940-4ACB-A410-C4A026F89E28}">
      <dgm:prSet phldrT="[Text]" phldr="0"/>
      <dgm:spPr/>
      <dgm:t>
        <a:bodyPr/>
        <a:lstStyle/>
        <a:p>
          <a:pPr rtl="0"/>
          <a:r>
            <a:rPr lang="en-US" dirty="0"/>
            <a:t>Program, advocacy and policy-level work</a:t>
          </a:r>
        </a:p>
      </dgm:t>
    </dgm:pt>
    <dgm:pt modelId="{AA3DB43D-BBB3-484B-9835-68B7BEF62423}" type="parTrans" cxnId="{F662B33D-5A32-40FC-97D2-6795365A1EF7}">
      <dgm:prSet/>
      <dgm:spPr/>
      <dgm:t>
        <a:bodyPr/>
        <a:lstStyle/>
        <a:p>
          <a:endParaRPr lang="en-US"/>
        </a:p>
      </dgm:t>
    </dgm:pt>
    <dgm:pt modelId="{B31FE8F2-4328-4290-B256-F87768E45538}" type="sibTrans" cxnId="{F662B33D-5A32-40FC-97D2-6795365A1EF7}">
      <dgm:prSet/>
      <dgm:spPr/>
      <dgm:t>
        <a:bodyPr/>
        <a:lstStyle/>
        <a:p>
          <a:endParaRPr lang="en-US"/>
        </a:p>
      </dgm:t>
    </dgm:pt>
    <dgm:pt modelId="{0F027BE5-23BF-4B4C-9A9F-8B306CCDD059}">
      <dgm:prSet phldrT="[Text]" phldr="0"/>
      <dgm:spPr/>
      <dgm:t>
        <a:bodyPr/>
        <a:lstStyle/>
        <a:p>
          <a:pPr rtl="0"/>
          <a:r>
            <a:rPr lang="en-US" dirty="0">
              <a:latin typeface="Century Gothic"/>
            </a:rPr>
            <a:t>Local Service Hubs</a:t>
          </a:r>
          <a:endParaRPr lang="en-US" dirty="0"/>
        </a:p>
      </dgm:t>
    </dgm:pt>
    <dgm:pt modelId="{DBA309A9-7269-413C-9168-724015A9F24F}" type="parTrans" cxnId="{F129D5C2-6F83-45B8-AEEF-F5031FA40C9C}">
      <dgm:prSet/>
      <dgm:spPr/>
      <dgm:t>
        <a:bodyPr/>
        <a:lstStyle/>
        <a:p>
          <a:endParaRPr lang="en-US"/>
        </a:p>
      </dgm:t>
    </dgm:pt>
    <dgm:pt modelId="{FDE58703-A9D0-46DF-ACBA-FA59090F3B69}" type="sibTrans" cxnId="{F129D5C2-6F83-45B8-AEEF-F5031FA40C9C}">
      <dgm:prSet/>
      <dgm:spPr/>
      <dgm:t>
        <a:bodyPr/>
        <a:lstStyle/>
        <a:p>
          <a:endParaRPr lang="en-US"/>
        </a:p>
      </dgm:t>
    </dgm:pt>
    <dgm:pt modelId="{EAC6ADA8-8C7F-43B8-BBAD-64149986FCA7}">
      <dgm:prSet phldr="0"/>
      <dgm:spPr/>
      <dgm:t>
        <a:bodyPr/>
        <a:lstStyle/>
        <a:p>
          <a:pPr rtl="0"/>
          <a:r>
            <a:rPr lang="en-US" dirty="0"/>
            <a:t>Systems-level policy </a:t>
          </a:r>
          <a:r>
            <a:rPr lang="en-US" dirty="0">
              <a:latin typeface="Century Gothic"/>
            </a:rPr>
            <a:t>recommendations</a:t>
          </a:r>
          <a:endParaRPr lang="en-US" dirty="0"/>
        </a:p>
      </dgm:t>
    </dgm:pt>
    <dgm:pt modelId="{BD3B82AD-0FD8-4340-9163-C0C9F725276E}" type="parTrans" cxnId="{780054CE-E7FC-4787-B8BE-16630099066E}">
      <dgm:prSet/>
      <dgm:spPr/>
    </dgm:pt>
    <dgm:pt modelId="{1C7CD17E-9ABF-4BFF-9262-F73FC3E4A3DC}" type="sibTrans" cxnId="{780054CE-E7FC-4787-B8BE-16630099066E}">
      <dgm:prSet/>
      <dgm:spPr/>
    </dgm:pt>
    <dgm:pt modelId="{D018EC9C-7CA9-44C7-8562-4B3E0722E381}">
      <dgm:prSet phldr="0"/>
      <dgm:spPr/>
      <dgm:t>
        <a:bodyPr/>
        <a:lstStyle/>
        <a:p>
          <a:pPr rtl="0"/>
          <a:r>
            <a:rPr lang="en-US" dirty="0"/>
            <a:t>Membership: Voting Members, EDs, State Agency Leadership, PWLE</a:t>
          </a:r>
        </a:p>
      </dgm:t>
    </dgm:pt>
    <dgm:pt modelId="{F89FF87A-EB72-4AC3-88D2-CFA1F20E04B1}" type="parTrans" cxnId="{D21EF432-FA95-4707-9224-7201EB1A7731}">
      <dgm:prSet/>
      <dgm:spPr/>
    </dgm:pt>
    <dgm:pt modelId="{77FB05A2-D376-4BAB-A3E0-DE032CE41E5C}" type="sibTrans" cxnId="{D21EF432-FA95-4707-9224-7201EB1A7731}">
      <dgm:prSet/>
      <dgm:spPr/>
    </dgm:pt>
    <dgm:pt modelId="{CEF4A5B3-A310-49CE-806E-4CB57FAB09B8}">
      <dgm:prSet phldr="0"/>
      <dgm:spPr/>
      <dgm:t>
        <a:bodyPr/>
        <a:lstStyle/>
        <a:p>
          <a:pPr rtl="0"/>
          <a:r>
            <a:rPr lang="en-US" dirty="0"/>
            <a:t>Membership: Regional Reps and Senior/Executive Leadership, PWLE</a:t>
          </a:r>
        </a:p>
      </dgm:t>
    </dgm:pt>
    <dgm:pt modelId="{1B3ED936-F2E0-492A-A632-2A076543A625}" type="parTrans" cxnId="{42B9F6CE-8D34-44F8-AAD7-B74347F5D037}">
      <dgm:prSet/>
      <dgm:spPr/>
    </dgm:pt>
    <dgm:pt modelId="{14E19CC2-51B2-4D4D-9820-46BD43BC72FB}" type="sibTrans" cxnId="{42B9F6CE-8D34-44F8-AAD7-B74347F5D037}">
      <dgm:prSet/>
      <dgm:spPr/>
    </dgm:pt>
    <dgm:pt modelId="{1990A448-5EF1-499A-93B8-AE40C4E9174F}">
      <dgm:prSet phldr="0"/>
      <dgm:spPr/>
      <dgm:t>
        <a:bodyPr/>
        <a:lstStyle/>
        <a:p>
          <a:pPr rtl="0"/>
          <a:r>
            <a:rPr lang="en-US" dirty="0"/>
            <a:t>Access, Assessment, Prioritization and Coordination for homeless response system</a:t>
          </a:r>
          <a:r>
            <a:rPr lang="en-US" dirty="0">
              <a:latin typeface="Century Gothic"/>
            </a:rPr>
            <a:t>; community level dashboards</a:t>
          </a:r>
          <a:endParaRPr lang="en-US" dirty="0"/>
        </a:p>
      </dgm:t>
    </dgm:pt>
    <dgm:pt modelId="{D17BF2FC-AAFE-46C7-82F5-615B273EFEDD}" type="parTrans" cxnId="{43E7BD51-248C-4D7E-9C81-D20728876BAF}">
      <dgm:prSet/>
      <dgm:spPr/>
    </dgm:pt>
    <dgm:pt modelId="{ECB71ABD-EF24-47D2-88B4-798AC2B8FFF5}" type="sibTrans" cxnId="{43E7BD51-248C-4D7E-9C81-D20728876BAF}">
      <dgm:prSet/>
      <dgm:spPr/>
    </dgm:pt>
    <dgm:pt modelId="{AAD077BB-D0C0-4287-ACFB-300EF0AE5737}">
      <dgm:prSet phldr="0"/>
      <dgm:spPr/>
      <dgm:t>
        <a:bodyPr/>
        <a:lstStyle/>
        <a:p>
          <a:pPr rtl="0"/>
          <a:r>
            <a:rPr lang="en-US" dirty="0"/>
            <a:t>Membership: Housing Navigators and Direct Service Staff</a:t>
          </a:r>
        </a:p>
      </dgm:t>
    </dgm:pt>
    <dgm:pt modelId="{CAF5BFCB-FDD8-4794-B9F7-CE26A3C25CE7}" type="parTrans" cxnId="{D8CAEE23-256B-4CBF-ADFB-F68D9DE65A5A}">
      <dgm:prSet/>
      <dgm:spPr/>
    </dgm:pt>
    <dgm:pt modelId="{4DEAB5A8-E575-4186-9F7E-F57F0A650388}" type="sibTrans" cxnId="{D8CAEE23-256B-4CBF-ADFB-F68D9DE65A5A}">
      <dgm:prSet/>
      <dgm:spPr/>
    </dgm:pt>
    <dgm:pt modelId="{1D9E327D-8693-4600-8C5C-A59CD72E2587}" type="pres">
      <dgm:prSet presAssocID="{7BB2FF0C-CCE8-4730-8E3D-3B2731B2AD34}" presName="linearFlow" presStyleCnt="0">
        <dgm:presLayoutVars>
          <dgm:dir/>
          <dgm:animLvl val="lvl"/>
          <dgm:resizeHandles val="exact"/>
        </dgm:presLayoutVars>
      </dgm:prSet>
      <dgm:spPr/>
      <dgm:t>
        <a:bodyPr/>
        <a:lstStyle/>
        <a:p>
          <a:endParaRPr lang="en-US"/>
        </a:p>
      </dgm:t>
    </dgm:pt>
    <dgm:pt modelId="{795F03DC-A393-4A98-8478-DB4589FB20E4}" type="pres">
      <dgm:prSet presAssocID="{AFBE39B9-EA12-4F45-9D53-F7EAFB4EBCEE}" presName="composite" presStyleCnt="0"/>
      <dgm:spPr/>
    </dgm:pt>
    <dgm:pt modelId="{0054C77E-41EF-448C-A342-E7EF0F2B61BA}" type="pres">
      <dgm:prSet presAssocID="{AFBE39B9-EA12-4F45-9D53-F7EAFB4EBCEE}" presName="parentText" presStyleLbl="alignNode1" presStyleIdx="0" presStyleCnt="3">
        <dgm:presLayoutVars>
          <dgm:chMax val="1"/>
          <dgm:bulletEnabled val="1"/>
        </dgm:presLayoutVars>
      </dgm:prSet>
      <dgm:spPr/>
      <dgm:t>
        <a:bodyPr/>
        <a:lstStyle/>
        <a:p>
          <a:endParaRPr lang="en-US"/>
        </a:p>
      </dgm:t>
    </dgm:pt>
    <dgm:pt modelId="{A4640EF9-A532-43D0-87F4-921927CB7F69}" type="pres">
      <dgm:prSet presAssocID="{AFBE39B9-EA12-4F45-9D53-F7EAFB4EBCEE}" presName="descendantText" presStyleLbl="alignAcc1" presStyleIdx="0" presStyleCnt="3">
        <dgm:presLayoutVars>
          <dgm:bulletEnabled val="1"/>
        </dgm:presLayoutVars>
      </dgm:prSet>
      <dgm:spPr/>
      <dgm:t>
        <a:bodyPr/>
        <a:lstStyle/>
        <a:p>
          <a:endParaRPr lang="en-US"/>
        </a:p>
      </dgm:t>
    </dgm:pt>
    <dgm:pt modelId="{CA6EB89D-5305-4518-9925-74A03DD44172}" type="pres">
      <dgm:prSet presAssocID="{4281CDF2-FB4C-4912-85C0-0A9633B4005E}" presName="sp" presStyleCnt="0"/>
      <dgm:spPr/>
    </dgm:pt>
    <dgm:pt modelId="{1DD75B63-3642-4CC4-988B-9C3898AF58A3}" type="pres">
      <dgm:prSet presAssocID="{9C4BB453-DE25-410A-BD37-257685ECCFF2}" presName="composite" presStyleCnt="0"/>
      <dgm:spPr/>
    </dgm:pt>
    <dgm:pt modelId="{D5C05E08-6B6B-4F39-A257-F5F5547B4C75}" type="pres">
      <dgm:prSet presAssocID="{9C4BB453-DE25-410A-BD37-257685ECCFF2}" presName="parentText" presStyleLbl="alignNode1" presStyleIdx="1" presStyleCnt="3">
        <dgm:presLayoutVars>
          <dgm:chMax val="1"/>
          <dgm:bulletEnabled val="1"/>
        </dgm:presLayoutVars>
      </dgm:prSet>
      <dgm:spPr/>
      <dgm:t>
        <a:bodyPr/>
        <a:lstStyle/>
        <a:p>
          <a:endParaRPr lang="en-US"/>
        </a:p>
      </dgm:t>
    </dgm:pt>
    <dgm:pt modelId="{DE1354C7-D484-4DB9-B553-213169BE0712}" type="pres">
      <dgm:prSet presAssocID="{9C4BB453-DE25-410A-BD37-257685ECCFF2}" presName="descendantText" presStyleLbl="alignAcc1" presStyleIdx="1" presStyleCnt="3">
        <dgm:presLayoutVars>
          <dgm:bulletEnabled val="1"/>
        </dgm:presLayoutVars>
      </dgm:prSet>
      <dgm:spPr/>
      <dgm:t>
        <a:bodyPr/>
        <a:lstStyle/>
        <a:p>
          <a:endParaRPr lang="en-US"/>
        </a:p>
      </dgm:t>
    </dgm:pt>
    <dgm:pt modelId="{7424D6DB-6B20-405F-A911-1F92296E46D8}" type="pres">
      <dgm:prSet presAssocID="{23E9F6B2-2058-48B1-AB65-D2924CB9594D}" presName="sp" presStyleCnt="0"/>
      <dgm:spPr/>
    </dgm:pt>
    <dgm:pt modelId="{0A2D0A43-5EA1-4E42-B771-73724110E81A}" type="pres">
      <dgm:prSet presAssocID="{0F027BE5-23BF-4B4C-9A9F-8B306CCDD059}" presName="composite" presStyleCnt="0"/>
      <dgm:spPr/>
    </dgm:pt>
    <dgm:pt modelId="{34B8793A-5CD9-4D94-82DE-CEBA70A56E6A}" type="pres">
      <dgm:prSet presAssocID="{0F027BE5-23BF-4B4C-9A9F-8B306CCDD059}" presName="parentText" presStyleLbl="alignNode1" presStyleIdx="2" presStyleCnt="3">
        <dgm:presLayoutVars>
          <dgm:chMax val="1"/>
          <dgm:bulletEnabled val="1"/>
        </dgm:presLayoutVars>
      </dgm:prSet>
      <dgm:spPr/>
      <dgm:t>
        <a:bodyPr/>
        <a:lstStyle/>
        <a:p>
          <a:endParaRPr lang="en-US"/>
        </a:p>
      </dgm:t>
    </dgm:pt>
    <dgm:pt modelId="{BB17A141-DAC8-458C-BD98-A8C78BCBFEC4}" type="pres">
      <dgm:prSet presAssocID="{0F027BE5-23BF-4B4C-9A9F-8B306CCDD059}" presName="descendantText" presStyleLbl="alignAcc1" presStyleIdx="2" presStyleCnt="3">
        <dgm:presLayoutVars>
          <dgm:bulletEnabled val="1"/>
        </dgm:presLayoutVars>
      </dgm:prSet>
      <dgm:spPr/>
      <dgm:t>
        <a:bodyPr/>
        <a:lstStyle/>
        <a:p>
          <a:endParaRPr lang="en-US"/>
        </a:p>
      </dgm:t>
    </dgm:pt>
  </dgm:ptLst>
  <dgm:cxnLst>
    <dgm:cxn modelId="{5E6A9066-BF1B-40D3-965A-0D163BA56CC1}" type="presOf" srcId="{0F027BE5-23BF-4B4C-9A9F-8B306CCDD059}" destId="{34B8793A-5CD9-4D94-82DE-CEBA70A56E6A}" srcOrd="0" destOrd="0" presId="urn:microsoft.com/office/officeart/2005/8/layout/chevron2"/>
    <dgm:cxn modelId="{3883731C-3C94-4479-99EB-49AEA6F0FDCA}" srcId="{7BB2FF0C-CCE8-4730-8E3D-3B2731B2AD34}" destId="{9C4BB453-DE25-410A-BD37-257685ECCFF2}" srcOrd="1" destOrd="0" parTransId="{93772AF5-47A9-4646-B43B-924F3FFC06BE}" sibTransId="{23E9F6B2-2058-48B1-AB65-D2924CB9594D}"/>
    <dgm:cxn modelId="{43E7BD51-248C-4D7E-9C81-D20728876BAF}" srcId="{0F027BE5-23BF-4B4C-9A9F-8B306CCDD059}" destId="{1990A448-5EF1-499A-93B8-AE40C4E9174F}" srcOrd="0" destOrd="0" parTransId="{D17BF2FC-AAFE-46C7-82F5-615B273EFEDD}" sibTransId="{ECB71ABD-EF24-47D2-88B4-798AC2B8FFF5}"/>
    <dgm:cxn modelId="{AF573383-4520-4320-BA92-03B7F37874EC}" type="presOf" srcId="{7BB2FF0C-CCE8-4730-8E3D-3B2731B2AD34}" destId="{1D9E327D-8693-4600-8C5C-A59CD72E2587}" srcOrd="0" destOrd="0" presId="urn:microsoft.com/office/officeart/2005/8/layout/chevron2"/>
    <dgm:cxn modelId="{42B9F6CE-8D34-44F8-AAD7-B74347F5D037}" srcId="{9C4BB453-DE25-410A-BD37-257685ECCFF2}" destId="{CEF4A5B3-A310-49CE-806E-4CB57FAB09B8}" srcOrd="1" destOrd="0" parTransId="{1B3ED936-F2E0-492A-A632-2A076543A625}" sibTransId="{14E19CC2-51B2-4D4D-9820-46BD43BC72FB}"/>
    <dgm:cxn modelId="{D8CAEE23-256B-4CBF-ADFB-F68D9DE65A5A}" srcId="{0F027BE5-23BF-4B4C-9A9F-8B306CCDD059}" destId="{AAD077BB-D0C0-4287-ACFB-300EF0AE5737}" srcOrd="1" destOrd="0" parTransId="{CAF5BFCB-FDD8-4794-B9F7-CE26A3C25CE7}" sibTransId="{4DEAB5A8-E575-4186-9F7E-F57F0A650388}"/>
    <dgm:cxn modelId="{F662B33D-5A32-40FC-97D2-6795365A1EF7}" srcId="{9C4BB453-DE25-410A-BD37-257685ECCFF2}" destId="{3587A652-0940-4ACB-A410-C4A026F89E28}" srcOrd="0" destOrd="0" parTransId="{AA3DB43D-BBB3-484B-9835-68B7BEF62423}" sibTransId="{B31FE8F2-4328-4290-B256-F87768E45538}"/>
    <dgm:cxn modelId="{B9D1E80C-569A-478B-B4FB-B8B1C6458B34}" type="presOf" srcId="{3587A652-0940-4ACB-A410-C4A026F89E28}" destId="{DE1354C7-D484-4DB9-B553-213169BE0712}" srcOrd="0" destOrd="0" presId="urn:microsoft.com/office/officeart/2005/8/layout/chevron2"/>
    <dgm:cxn modelId="{D21EF432-FA95-4707-9224-7201EB1A7731}" srcId="{AFBE39B9-EA12-4F45-9D53-F7EAFB4EBCEE}" destId="{D018EC9C-7CA9-44C7-8562-4B3E0722E381}" srcOrd="1" destOrd="0" parTransId="{F89FF87A-EB72-4AC3-88D2-CFA1F20E04B1}" sibTransId="{77FB05A2-D376-4BAB-A3E0-DE032CE41E5C}"/>
    <dgm:cxn modelId="{780054CE-E7FC-4787-B8BE-16630099066E}" srcId="{AFBE39B9-EA12-4F45-9D53-F7EAFB4EBCEE}" destId="{EAC6ADA8-8C7F-43B8-BBAD-64149986FCA7}" srcOrd="0" destOrd="0" parTransId="{BD3B82AD-0FD8-4340-9163-C0C9F725276E}" sibTransId="{1C7CD17E-9ABF-4BFF-9262-F73FC3E4A3DC}"/>
    <dgm:cxn modelId="{A61CACA5-1B57-4A4A-8B5A-F60C8B837BA8}" type="presOf" srcId="{D018EC9C-7CA9-44C7-8562-4B3E0722E381}" destId="{A4640EF9-A532-43D0-87F4-921927CB7F69}" srcOrd="0" destOrd="1" presId="urn:microsoft.com/office/officeart/2005/8/layout/chevron2"/>
    <dgm:cxn modelId="{F129D5C2-6F83-45B8-AEEF-F5031FA40C9C}" srcId="{7BB2FF0C-CCE8-4730-8E3D-3B2731B2AD34}" destId="{0F027BE5-23BF-4B4C-9A9F-8B306CCDD059}" srcOrd="2" destOrd="0" parTransId="{DBA309A9-7269-413C-9168-724015A9F24F}" sibTransId="{FDE58703-A9D0-46DF-ACBA-FA59090F3B69}"/>
    <dgm:cxn modelId="{740DC181-57FA-4DC4-A8FC-3A54B86BF203}" srcId="{7BB2FF0C-CCE8-4730-8E3D-3B2731B2AD34}" destId="{AFBE39B9-EA12-4F45-9D53-F7EAFB4EBCEE}" srcOrd="0" destOrd="0" parTransId="{9164802B-22F9-4B77-80D8-B994F1C3126E}" sibTransId="{4281CDF2-FB4C-4912-85C0-0A9633B4005E}"/>
    <dgm:cxn modelId="{102F5388-4C55-4EA6-904B-5BBE42B51097}" type="presOf" srcId="{CEF4A5B3-A310-49CE-806E-4CB57FAB09B8}" destId="{DE1354C7-D484-4DB9-B553-213169BE0712}" srcOrd="0" destOrd="1" presId="urn:microsoft.com/office/officeart/2005/8/layout/chevron2"/>
    <dgm:cxn modelId="{9B160099-B39B-42B6-9F1B-6C32C234C32E}" type="presOf" srcId="{EAC6ADA8-8C7F-43B8-BBAD-64149986FCA7}" destId="{A4640EF9-A532-43D0-87F4-921927CB7F69}" srcOrd="0" destOrd="0" presId="urn:microsoft.com/office/officeart/2005/8/layout/chevron2"/>
    <dgm:cxn modelId="{DC63AC42-5031-443B-8459-9A89D516AC16}" type="presOf" srcId="{AFBE39B9-EA12-4F45-9D53-F7EAFB4EBCEE}" destId="{0054C77E-41EF-448C-A342-E7EF0F2B61BA}" srcOrd="0" destOrd="0" presId="urn:microsoft.com/office/officeart/2005/8/layout/chevron2"/>
    <dgm:cxn modelId="{D77D6BDE-0F2F-4B40-88F3-3CD062123C19}" type="presOf" srcId="{1990A448-5EF1-499A-93B8-AE40C4E9174F}" destId="{BB17A141-DAC8-458C-BD98-A8C78BCBFEC4}" srcOrd="0" destOrd="0" presId="urn:microsoft.com/office/officeart/2005/8/layout/chevron2"/>
    <dgm:cxn modelId="{EB62DA1A-E82D-4806-B453-DF565F6434A2}" type="presOf" srcId="{AAD077BB-D0C0-4287-ACFB-300EF0AE5737}" destId="{BB17A141-DAC8-458C-BD98-A8C78BCBFEC4}" srcOrd="0" destOrd="1" presId="urn:microsoft.com/office/officeart/2005/8/layout/chevron2"/>
    <dgm:cxn modelId="{687F1744-EEB5-46F0-96FE-0E8103185537}" type="presOf" srcId="{9C4BB453-DE25-410A-BD37-257685ECCFF2}" destId="{D5C05E08-6B6B-4F39-A257-F5F5547B4C75}" srcOrd="0" destOrd="0" presId="urn:microsoft.com/office/officeart/2005/8/layout/chevron2"/>
    <dgm:cxn modelId="{54FCE2F0-6694-40ED-996E-B9FE5568881D}" type="presParOf" srcId="{1D9E327D-8693-4600-8C5C-A59CD72E2587}" destId="{795F03DC-A393-4A98-8478-DB4589FB20E4}" srcOrd="0" destOrd="0" presId="urn:microsoft.com/office/officeart/2005/8/layout/chevron2"/>
    <dgm:cxn modelId="{0D0A42DE-D607-4A0E-8FBC-5D81C06EAB3C}" type="presParOf" srcId="{795F03DC-A393-4A98-8478-DB4589FB20E4}" destId="{0054C77E-41EF-448C-A342-E7EF0F2B61BA}" srcOrd="0" destOrd="0" presId="urn:microsoft.com/office/officeart/2005/8/layout/chevron2"/>
    <dgm:cxn modelId="{25DEF637-17E2-41EB-AE86-31E969D49FFD}" type="presParOf" srcId="{795F03DC-A393-4A98-8478-DB4589FB20E4}" destId="{A4640EF9-A532-43D0-87F4-921927CB7F69}" srcOrd="1" destOrd="0" presId="urn:microsoft.com/office/officeart/2005/8/layout/chevron2"/>
    <dgm:cxn modelId="{E76A937D-0E7A-4DC7-B5B4-962AC6B05083}" type="presParOf" srcId="{1D9E327D-8693-4600-8C5C-A59CD72E2587}" destId="{CA6EB89D-5305-4518-9925-74A03DD44172}" srcOrd="1" destOrd="0" presId="urn:microsoft.com/office/officeart/2005/8/layout/chevron2"/>
    <dgm:cxn modelId="{0A9D26B7-943E-44A9-89A4-B275B9FD70EA}" type="presParOf" srcId="{1D9E327D-8693-4600-8C5C-A59CD72E2587}" destId="{1DD75B63-3642-4CC4-988B-9C3898AF58A3}" srcOrd="2" destOrd="0" presId="urn:microsoft.com/office/officeart/2005/8/layout/chevron2"/>
    <dgm:cxn modelId="{696714BD-CDF6-4DD2-A916-A0ADC3E94FDA}" type="presParOf" srcId="{1DD75B63-3642-4CC4-988B-9C3898AF58A3}" destId="{D5C05E08-6B6B-4F39-A257-F5F5547B4C75}" srcOrd="0" destOrd="0" presId="urn:microsoft.com/office/officeart/2005/8/layout/chevron2"/>
    <dgm:cxn modelId="{4472B4EE-B77D-48C2-839B-623196D6B0F1}" type="presParOf" srcId="{1DD75B63-3642-4CC4-988B-9C3898AF58A3}" destId="{DE1354C7-D484-4DB9-B553-213169BE0712}" srcOrd="1" destOrd="0" presId="urn:microsoft.com/office/officeart/2005/8/layout/chevron2"/>
    <dgm:cxn modelId="{A8BA1E56-D2BB-422A-A7EC-C51845106504}" type="presParOf" srcId="{1D9E327D-8693-4600-8C5C-A59CD72E2587}" destId="{7424D6DB-6B20-405F-A911-1F92296E46D8}" srcOrd="3" destOrd="0" presId="urn:microsoft.com/office/officeart/2005/8/layout/chevron2"/>
    <dgm:cxn modelId="{376A9DEC-A6DA-443C-BF79-394DFF592CA3}" type="presParOf" srcId="{1D9E327D-8693-4600-8C5C-A59CD72E2587}" destId="{0A2D0A43-5EA1-4E42-B771-73724110E81A}" srcOrd="4" destOrd="0" presId="urn:microsoft.com/office/officeart/2005/8/layout/chevron2"/>
    <dgm:cxn modelId="{F4E23B72-1FAC-4CF9-89A5-4A48FDC10A05}" type="presParOf" srcId="{0A2D0A43-5EA1-4E42-B771-73724110E81A}" destId="{34B8793A-5CD9-4D94-82DE-CEBA70A56E6A}" srcOrd="0" destOrd="0" presId="urn:microsoft.com/office/officeart/2005/8/layout/chevron2"/>
    <dgm:cxn modelId="{EC37942D-D7D7-419F-BB50-3085B8299411}" type="presParOf" srcId="{0A2D0A43-5EA1-4E42-B771-73724110E81A}" destId="{BB17A141-DAC8-458C-BD98-A8C78BCBFEC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C529B-D564-456C-A7F4-094A2F820095}">
      <dsp:nvSpPr>
        <dsp:cNvPr id="0" name=""/>
        <dsp:cNvSpPr/>
      </dsp:nvSpPr>
      <dsp:spPr>
        <a:xfrm>
          <a:off x="587818" y="0"/>
          <a:ext cx="2188814" cy="2189082"/>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mj-lt"/>
            </a:rPr>
            <a:t>Training</a:t>
          </a:r>
        </a:p>
      </dsp:txBody>
      <dsp:txXfrm>
        <a:off x="908362" y="320584"/>
        <a:ext cx="1547726" cy="1547914"/>
      </dsp:txXfrm>
    </dsp:sp>
    <dsp:sp modelId="{34A9444E-3657-4693-B69E-FA44353ECB9E}">
      <dsp:nvSpPr>
        <dsp:cNvPr id="0" name=""/>
        <dsp:cNvSpPr/>
      </dsp:nvSpPr>
      <dsp:spPr>
        <a:xfrm>
          <a:off x="1713955" y="1459996"/>
          <a:ext cx="2188814" cy="2189082"/>
        </a:xfrm>
        <a:prstGeom prst="ellipse">
          <a:avLst/>
        </a:prstGeom>
        <a:solidFill>
          <a:schemeClr val="accent5">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mj-lt"/>
            </a:rPr>
            <a:t>Coordination</a:t>
          </a:r>
        </a:p>
      </dsp:txBody>
      <dsp:txXfrm>
        <a:off x="2034499" y="1780580"/>
        <a:ext cx="1547726" cy="1547914"/>
      </dsp:txXfrm>
    </dsp:sp>
    <dsp:sp modelId="{2BC3AF63-E8CE-4430-BF6F-BB63F5996A18}">
      <dsp:nvSpPr>
        <dsp:cNvPr id="0" name=""/>
        <dsp:cNvSpPr/>
      </dsp:nvSpPr>
      <dsp:spPr>
        <a:xfrm>
          <a:off x="2839536" y="0"/>
          <a:ext cx="2188814" cy="2189082"/>
        </a:xfrm>
        <a:prstGeom prst="ellipse">
          <a:avLst/>
        </a:prstGeom>
        <a:solidFill>
          <a:srgbClr val="02C254">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mj-lt"/>
            </a:rPr>
            <a:t>Funding</a:t>
          </a:r>
        </a:p>
      </dsp:txBody>
      <dsp:txXfrm>
        <a:off x="3160080" y="320584"/>
        <a:ext cx="1547726" cy="1547914"/>
      </dsp:txXfrm>
    </dsp:sp>
    <dsp:sp modelId="{049466A6-A5F0-4032-89D7-F86142015555}">
      <dsp:nvSpPr>
        <dsp:cNvPr id="0" name=""/>
        <dsp:cNvSpPr/>
      </dsp:nvSpPr>
      <dsp:spPr>
        <a:xfrm>
          <a:off x="3965673" y="1459996"/>
          <a:ext cx="2188814" cy="2189082"/>
        </a:xfrm>
        <a:prstGeom prst="ellipse">
          <a:avLst/>
        </a:prstGeom>
        <a:solidFill>
          <a:schemeClr val="bg2">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mj-lt"/>
            </a:rPr>
            <a:t>Policy</a:t>
          </a:r>
        </a:p>
      </dsp:txBody>
      <dsp:txXfrm>
        <a:off x="4286217" y="1780580"/>
        <a:ext cx="1547726" cy="1547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4C77E-41EF-448C-A342-E7EF0F2B61BA}">
      <dsp:nvSpPr>
        <dsp:cNvPr id="0" name=""/>
        <dsp:cNvSpPr/>
      </dsp:nvSpPr>
      <dsp:spPr>
        <a:xfrm rot="5400000">
          <a:off x="-258619" y="260730"/>
          <a:ext cx="1724131" cy="12068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a:latin typeface="Century Gothic"/>
            </a:rPr>
            <a:t>Statewide Homeless Council and COC</a:t>
          </a:r>
          <a:endParaRPr lang="en-US" sz="1000" kern="1200" dirty="0"/>
        </a:p>
      </dsp:txBody>
      <dsp:txXfrm rot="-5400000">
        <a:off x="1" y="605556"/>
        <a:ext cx="1206892" cy="517239"/>
      </dsp:txXfrm>
    </dsp:sp>
    <dsp:sp modelId="{A4640EF9-A532-43D0-87F4-921927CB7F69}">
      <dsp:nvSpPr>
        <dsp:cNvPr id="0" name=""/>
        <dsp:cNvSpPr/>
      </dsp:nvSpPr>
      <dsp:spPr>
        <a:xfrm rot="5400000">
          <a:off x="5300903" y="-4091899"/>
          <a:ext cx="1120685" cy="93087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a:t>Systems-level policy </a:t>
          </a:r>
          <a:r>
            <a:rPr lang="en-US" sz="2100" kern="1200" dirty="0">
              <a:latin typeface="Century Gothic"/>
            </a:rPr>
            <a:t>recommendations</a:t>
          </a:r>
          <a:endParaRPr lang="en-US" sz="2100" kern="1200" dirty="0"/>
        </a:p>
        <a:p>
          <a:pPr marL="228600" lvl="1" indent="-228600" algn="l" defTabSz="933450" rtl="0">
            <a:lnSpc>
              <a:spcPct val="90000"/>
            </a:lnSpc>
            <a:spcBef>
              <a:spcPct val="0"/>
            </a:spcBef>
            <a:spcAft>
              <a:spcPct val="15000"/>
            </a:spcAft>
            <a:buChar char="••"/>
          </a:pPr>
          <a:r>
            <a:rPr lang="en-US" sz="2100" kern="1200" dirty="0"/>
            <a:t>Membership: Voting Members, EDs, State Agency Leadership, PWLE</a:t>
          </a:r>
        </a:p>
      </dsp:txBody>
      <dsp:txXfrm rot="-5400000">
        <a:off x="1206893" y="56818"/>
        <a:ext cx="9254000" cy="1011271"/>
      </dsp:txXfrm>
    </dsp:sp>
    <dsp:sp modelId="{D5C05E08-6B6B-4F39-A257-F5F5547B4C75}">
      <dsp:nvSpPr>
        <dsp:cNvPr id="0" name=""/>
        <dsp:cNvSpPr/>
      </dsp:nvSpPr>
      <dsp:spPr>
        <a:xfrm rot="5400000">
          <a:off x="-258619" y="1792091"/>
          <a:ext cx="1724131" cy="12068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a:latin typeface="Century Gothic"/>
            </a:rPr>
            <a:t>Regional Homeless Councils</a:t>
          </a:r>
          <a:endParaRPr lang="en-US" sz="1000" kern="1200" dirty="0"/>
        </a:p>
      </dsp:txBody>
      <dsp:txXfrm rot="-5400000">
        <a:off x="1" y="2136917"/>
        <a:ext cx="1206892" cy="517239"/>
      </dsp:txXfrm>
    </dsp:sp>
    <dsp:sp modelId="{DE1354C7-D484-4DB9-B553-213169BE0712}">
      <dsp:nvSpPr>
        <dsp:cNvPr id="0" name=""/>
        <dsp:cNvSpPr/>
      </dsp:nvSpPr>
      <dsp:spPr>
        <a:xfrm rot="5400000">
          <a:off x="5300903" y="-2560539"/>
          <a:ext cx="1120685" cy="93087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a:t>Program, advocacy and policy-level work</a:t>
          </a:r>
        </a:p>
        <a:p>
          <a:pPr marL="228600" lvl="1" indent="-228600" algn="l" defTabSz="933450" rtl="0">
            <a:lnSpc>
              <a:spcPct val="90000"/>
            </a:lnSpc>
            <a:spcBef>
              <a:spcPct val="0"/>
            </a:spcBef>
            <a:spcAft>
              <a:spcPct val="15000"/>
            </a:spcAft>
            <a:buChar char="••"/>
          </a:pPr>
          <a:r>
            <a:rPr lang="en-US" sz="2100" kern="1200" dirty="0"/>
            <a:t>Membership: Regional Reps and Senior/Executive Leadership, PWLE</a:t>
          </a:r>
        </a:p>
      </dsp:txBody>
      <dsp:txXfrm rot="-5400000">
        <a:off x="1206893" y="1588178"/>
        <a:ext cx="9254000" cy="1011271"/>
      </dsp:txXfrm>
    </dsp:sp>
    <dsp:sp modelId="{34B8793A-5CD9-4D94-82DE-CEBA70A56E6A}">
      <dsp:nvSpPr>
        <dsp:cNvPr id="0" name=""/>
        <dsp:cNvSpPr/>
      </dsp:nvSpPr>
      <dsp:spPr>
        <a:xfrm rot="5400000">
          <a:off x="-258619" y="3323451"/>
          <a:ext cx="1724131" cy="12068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a:latin typeface="Century Gothic"/>
            </a:rPr>
            <a:t>Local Service Hubs</a:t>
          </a:r>
          <a:endParaRPr lang="en-US" sz="1000" kern="1200" dirty="0"/>
        </a:p>
      </dsp:txBody>
      <dsp:txXfrm rot="-5400000">
        <a:off x="1" y="3668277"/>
        <a:ext cx="1206892" cy="517239"/>
      </dsp:txXfrm>
    </dsp:sp>
    <dsp:sp modelId="{BB17A141-DAC8-458C-BD98-A8C78BCBFEC4}">
      <dsp:nvSpPr>
        <dsp:cNvPr id="0" name=""/>
        <dsp:cNvSpPr/>
      </dsp:nvSpPr>
      <dsp:spPr>
        <a:xfrm rot="5400000">
          <a:off x="5300903" y="-1029178"/>
          <a:ext cx="1120685" cy="93087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a:t>Access, Assessment, Prioritization and Coordination for homeless response system</a:t>
          </a:r>
          <a:r>
            <a:rPr lang="en-US" sz="2100" kern="1200" dirty="0">
              <a:latin typeface="Century Gothic"/>
            </a:rPr>
            <a:t>; community level dashboards</a:t>
          </a:r>
          <a:endParaRPr lang="en-US" sz="2100" kern="1200" dirty="0"/>
        </a:p>
        <a:p>
          <a:pPr marL="228600" lvl="1" indent="-228600" algn="l" defTabSz="933450" rtl="0">
            <a:lnSpc>
              <a:spcPct val="90000"/>
            </a:lnSpc>
            <a:spcBef>
              <a:spcPct val="0"/>
            </a:spcBef>
            <a:spcAft>
              <a:spcPct val="15000"/>
            </a:spcAft>
            <a:buChar char="••"/>
          </a:pPr>
          <a:r>
            <a:rPr lang="en-US" sz="2100" kern="1200" dirty="0"/>
            <a:t>Membership: Housing Navigators and Direct Service Staff</a:t>
          </a:r>
        </a:p>
      </dsp:txBody>
      <dsp:txXfrm rot="-5400000">
        <a:off x="1206893" y="3119539"/>
        <a:ext cx="9254000" cy="101127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B6DDD-D434-437F-B43C-B6977955B3BA}"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AD1A3-2A29-417B-83FB-523303760556}" type="slidenum">
              <a:rPr lang="en-US" smtClean="0"/>
              <a:t>‹#›</a:t>
            </a:fld>
            <a:endParaRPr lang="en-US"/>
          </a:p>
        </p:txBody>
      </p:sp>
    </p:spTree>
    <p:extLst>
      <p:ext uri="{BB962C8B-B14F-4D97-AF65-F5344CB8AC3E}">
        <p14:creationId xmlns:p14="http://schemas.microsoft.com/office/powerpoint/2010/main" val="329059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C14AD1A3-2A29-417B-83FB-523303760556}" type="slidenum">
              <a:rPr lang="en-US" smtClean="0"/>
              <a:t>3</a:t>
            </a:fld>
            <a:endParaRPr lang="en-US"/>
          </a:p>
        </p:txBody>
      </p:sp>
    </p:spTree>
    <p:extLst>
      <p:ext uri="{BB962C8B-B14F-4D97-AF65-F5344CB8AC3E}">
        <p14:creationId xmlns:p14="http://schemas.microsoft.com/office/powerpoint/2010/main" val="167129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a:p>
            <a:pPr>
              <a:lnSpc>
                <a:spcPct val="90000"/>
              </a:lnSpc>
              <a:spcBef>
                <a:spcPts val="1000"/>
              </a:spcBef>
            </a:pPr>
            <a:r>
              <a:rPr lang="en-US" b="1" i="1"/>
              <a:t>"Folks have to 'cast off' social supports in order to display enough vulnerability to actually gain services. That is the disfunction of the entire system. We only deliver value and services to folks who have nothing left." -</a:t>
            </a:r>
            <a:r>
              <a:rPr lang="en-US" b="1"/>
              <a:t> Participant</a:t>
            </a:r>
            <a:endParaRPr lang="en-US"/>
          </a:p>
        </p:txBody>
      </p:sp>
      <p:sp>
        <p:nvSpPr>
          <p:cNvPr id="4" name="Slide Number Placeholder 3"/>
          <p:cNvSpPr>
            <a:spLocks noGrp="1"/>
          </p:cNvSpPr>
          <p:nvPr>
            <p:ph type="sldNum" sz="quarter" idx="5"/>
          </p:nvPr>
        </p:nvSpPr>
        <p:spPr/>
        <p:txBody>
          <a:bodyPr/>
          <a:lstStyle/>
          <a:p>
            <a:fld id="{C14AD1A3-2A29-417B-83FB-523303760556}" type="slidenum">
              <a:rPr lang="en-US" smtClean="0"/>
              <a:t>4</a:t>
            </a:fld>
            <a:endParaRPr lang="en-US"/>
          </a:p>
        </p:txBody>
      </p:sp>
    </p:spTree>
    <p:extLst>
      <p:ext uri="{BB962C8B-B14F-4D97-AF65-F5344CB8AC3E}">
        <p14:creationId xmlns:p14="http://schemas.microsoft.com/office/powerpoint/2010/main" val="350563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Professionalization and standardization of core competencies for shelter and outreach staff on low-barrier shelter, trauma informed care, harm reduction, recovery coaching and others. Continuity of training across the state that is transferable among agencies.  </a:t>
            </a:r>
          </a:p>
          <a:p>
            <a:pPr marL="228600" indent="-228600">
              <a:buAutoNum type="arabicPeriod"/>
            </a:pPr>
            <a:r>
              <a:rPr lang="en-US"/>
              <a:t>Using existing on-boarding and training process from PCHC or other organizations as the base for standard practice for all shelters.  </a:t>
            </a:r>
          </a:p>
          <a:p>
            <a:pPr marL="228600" indent="-228600">
              <a:buAutoNum type="arabicPeriod"/>
            </a:pPr>
            <a:r>
              <a:rPr lang="en-US"/>
              <a:t>Develop collective outreach efforts through Service Hubs.  </a:t>
            </a:r>
          </a:p>
          <a:p>
            <a:pPr marL="228600" indent="-228600">
              <a:buAutoNum type="arabicPeriod"/>
            </a:pPr>
            <a:r>
              <a:rPr lang="en-US"/>
              <a:t>Develop process and agreements for release of information for organizations participating in Hubs  </a:t>
            </a:r>
          </a:p>
          <a:p>
            <a:pPr marL="228600" indent="-228600">
              <a:buAutoNum type="arabicPeriod"/>
            </a:pPr>
            <a:r>
              <a:rPr lang="en-US"/>
              <a:t>Review and revise diversion funding requirements from MaineHousing to increase flexibility of funds and serve more clients  </a:t>
            </a:r>
          </a:p>
          <a:p>
            <a:pPr marL="228600" indent="-228600">
              <a:buAutoNum type="arabicPeriod"/>
            </a:pPr>
            <a:r>
              <a:rPr lang="en-US"/>
              <a:t>Expanding the Rapid Re-Housing program. </a:t>
            </a:r>
          </a:p>
          <a:p>
            <a:pPr marL="228600" indent="-228600">
              <a:buAutoNum type="arabicPeriod"/>
            </a:pPr>
            <a:r>
              <a:rPr lang="en-US"/>
              <a:t>Making recent funding increases from MaineHousing to shelter permanent.   </a:t>
            </a:r>
          </a:p>
          <a:p>
            <a:pPr marL="228600" indent="-228600">
              <a:buAutoNum type="arabicPeriod"/>
            </a:pPr>
            <a:r>
              <a:rPr lang="en-US"/>
              <a:t>Increased, consistent operations funding to reduce pressure and need for private fundraising </a:t>
            </a:r>
          </a:p>
          <a:p>
            <a:pPr marL="228600" indent="-228600">
              <a:buAutoNum type="arabicPeriod"/>
            </a:pPr>
            <a:r>
              <a:rPr lang="en-US"/>
              <a:t>Support and coordinate with state IAP Health Home and other statewide initiatives such as FUSE  </a:t>
            </a:r>
          </a:p>
          <a:p>
            <a:pPr marL="228600" indent="-228600">
              <a:buAutoNum type="arabicPeriod"/>
            </a:pPr>
            <a:r>
              <a:rPr lang="en-US"/>
              <a:t>Develop strategies or policy solutions to prevent discharges to homelessness. </a:t>
            </a:r>
          </a:p>
          <a:p>
            <a:pPr marL="228600" indent="-228600">
              <a:buAutoNum type="arabicPeriod"/>
            </a:pPr>
            <a:r>
              <a:rPr lang="en-US"/>
              <a:t>Align with other stakeholders such as Maine Equal Justice to develop strategies or policy solutions to reform General Assistance and increase its role in homelessness prevention and response. </a:t>
            </a:r>
          </a:p>
          <a:p>
            <a:pPr marL="228600" indent="-228600">
              <a:buAutoNum type="arabicPeriod"/>
            </a:pPr>
            <a:r>
              <a:rPr lang="en-US"/>
              <a:t>Address the role of Recovery Residences around homelessness and participation within Service Hubs.</a:t>
            </a:r>
          </a:p>
        </p:txBody>
      </p:sp>
      <p:sp>
        <p:nvSpPr>
          <p:cNvPr id="4" name="Slide Number Placeholder 3"/>
          <p:cNvSpPr>
            <a:spLocks noGrp="1"/>
          </p:cNvSpPr>
          <p:nvPr>
            <p:ph type="sldNum" sz="quarter" idx="5"/>
          </p:nvPr>
        </p:nvSpPr>
        <p:spPr/>
        <p:txBody>
          <a:bodyPr/>
          <a:lstStyle/>
          <a:p>
            <a:fld id="{C14AD1A3-2A29-417B-83FB-523303760556}" type="slidenum">
              <a:rPr lang="en-US" smtClean="0"/>
              <a:t>5</a:t>
            </a:fld>
            <a:endParaRPr lang="en-US"/>
          </a:p>
        </p:txBody>
      </p:sp>
    </p:spTree>
    <p:extLst>
      <p:ext uri="{BB962C8B-B14F-4D97-AF65-F5344CB8AC3E}">
        <p14:creationId xmlns:p14="http://schemas.microsoft.com/office/powerpoint/2010/main" val="265632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has a special session to dive into the hub design</a:t>
            </a:r>
          </a:p>
          <a:p>
            <a:r>
              <a:rPr lang="en-US">
                <a:cs typeface="Calibri"/>
              </a:rPr>
              <a:t>Creating a person centered design</a:t>
            </a:r>
          </a:p>
        </p:txBody>
      </p:sp>
      <p:sp>
        <p:nvSpPr>
          <p:cNvPr id="4" name="Slide Number Placeholder 3"/>
          <p:cNvSpPr>
            <a:spLocks noGrp="1"/>
          </p:cNvSpPr>
          <p:nvPr>
            <p:ph type="sldNum" sz="quarter" idx="5"/>
          </p:nvPr>
        </p:nvSpPr>
        <p:spPr/>
        <p:txBody>
          <a:bodyPr/>
          <a:lstStyle/>
          <a:p>
            <a:fld id="{C14AD1A3-2A29-417B-83FB-523303760556}" type="slidenum">
              <a:rPr lang="en-US" smtClean="0"/>
              <a:t>8</a:t>
            </a:fld>
            <a:endParaRPr lang="en-US"/>
          </a:p>
        </p:txBody>
      </p:sp>
    </p:spTree>
    <p:extLst>
      <p:ext uri="{BB962C8B-B14F-4D97-AF65-F5344CB8AC3E}">
        <p14:creationId xmlns:p14="http://schemas.microsoft.com/office/powerpoint/2010/main" val="28876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Service Hubs will meet regularly to review the By-Name List and match clients to available housing resources. However, dependent on local circumstances, not all </a:t>
            </a:r>
            <a:r>
              <a:rPr lang="en-US" i="1"/>
              <a:t>Referral Partners </a:t>
            </a:r>
            <a:r>
              <a:rPr lang="en-US"/>
              <a:t>will need to attend every case conferencing meeting. Nonetheless, they are critical partners within the spectrum of Hub services and should participate as needed to provide guidance, feedback to improve overall Service Hub activities and coordination.</a:t>
            </a:r>
          </a:p>
          <a:p>
            <a:endParaRPr lang="en-US">
              <a:cs typeface="Calibri"/>
            </a:endParaRPr>
          </a:p>
        </p:txBody>
      </p:sp>
      <p:sp>
        <p:nvSpPr>
          <p:cNvPr id="4" name="Slide Number Placeholder 3"/>
          <p:cNvSpPr>
            <a:spLocks noGrp="1"/>
          </p:cNvSpPr>
          <p:nvPr>
            <p:ph type="sldNum" sz="quarter" idx="5"/>
          </p:nvPr>
        </p:nvSpPr>
        <p:spPr/>
        <p:txBody>
          <a:bodyPr/>
          <a:lstStyle/>
          <a:p>
            <a:fld id="{C14AD1A3-2A29-417B-83FB-523303760556}" type="slidenum">
              <a:rPr lang="en-US" smtClean="0"/>
              <a:t>14</a:t>
            </a:fld>
            <a:endParaRPr lang="en-US"/>
          </a:p>
        </p:txBody>
      </p:sp>
    </p:spTree>
    <p:extLst>
      <p:ext uri="{BB962C8B-B14F-4D97-AF65-F5344CB8AC3E}">
        <p14:creationId xmlns:p14="http://schemas.microsoft.com/office/powerpoint/2010/main" val="55084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step is a small group to plan the launch and agenda. Rep from each hub ideally. </a:t>
            </a:r>
          </a:p>
        </p:txBody>
      </p:sp>
      <p:sp>
        <p:nvSpPr>
          <p:cNvPr id="4" name="Slide Number Placeholder 3"/>
          <p:cNvSpPr>
            <a:spLocks noGrp="1"/>
          </p:cNvSpPr>
          <p:nvPr>
            <p:ph type="sldNum" sz="quarter" idx="5"/>
          </p:nvPr>
        </p:nvSpPr>
        <p:spPr/>
        <p:txBody>
          <a:bodyPr/>
          <a:lstStyle/>
          <a:p>
            <a:fld id="{C14AD1A3-2A29-417B-83FB-523303760556}" type="slidenum">
              <a:rPr lang="en-US" smtClean="0"/>
              <a:t>15</a:t>
            </a:fld>
            <a:endParaRPr lang="en-US"/>
          </a:p>
        </p:txBody>
      </p:sp>
    </p:spTree>
    <p:extLst>
      <p:ext uri="{BB962C8B-B14F-4D97-AF65-F5344CB8AC3E}">
        <p14:creationId xmlns:p14="http://schemas.microsoft.com/office/powerpoint/2010/main" val="389742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r>
              <a:rPr lang="en-US" b="1"/>
              <a:t>Have people add their names in the chat to volunteer!</a:t>
            </a:r>
            <a:endParaRPr lang="en-US"/>
          </a:p>
          <a:p>
            <a:pPr>
              <a:lnSpc>
                <a:spcPct val="90000"/>
              </a:lnSpc>
              <a:spcAft>
                <a:spcPts val="600"/>
              </a:spcAft>
            </a:pPr>
            <a:endParaRPr lang="en-US" b="1"/>
          </a:p>
          <a:p>
            <a:pPr>
              <a:lnSpc>
                <a:spcPct val="90000"/>
              </a:lnSpc>
              <a:spcAft>
                <a:spcPts val="600"/>
              </a:spcAft>
            </a:pPr>
            <a:r>
              <a:rPr lang="en-US" b="1"/>
              <a:t>What will be covered during the Service Hub Kick-off?</a:t>
            </a:r>
            <a:endParaRPr lang="en-US">
              <a:cs typeface="Calibri"/>
            </a:endParaRPr>
          </a:p>
          <a:p>
            <a:pPr>
              <a:lnSpc>
                <a:spcPct val="90000"/>
              </a:lnSpc>
              <a:spcAft>
                <a:spcPts val="600"/>
              </a:spcAft>
            </a:pPr>
            <a:r>
              <a:rPr lang="en-US"/>
              <a:t>-- Imapct of Roles and Responsibilities</a:t>
            </a:r>
          </a:p>
          <a:p>
            <a:pPr>
              <a:lnSpc>
                <a:spcPct val="90000"/>
              </a:lnSpc>
              <a:spcAft>
                <a:spcPts val="600"/>
              </a:spcAft>
            </a:pPr>
            <a:r>
              <a:rPr lang="en-US"/>
              <a:t>- Begin building consensus on governance or organizing structure</a:t>
            </a:r>
          </a:p>
          <a:p>
            <a:pPr>
              <a:lnSpc>
                <a:spcPct val="90000"/>
              </a:lnSpc>
              <a:spcAft>
                <a:spcPts val="600"/>
              </a:spcAft>
            </a:pPr>
            <a:r>
              <a:rPr lang="en-US"/>
              <a:t>- Discuss MOUs and data sharing agreements</a:t>
            </a:r>
          </a:p>
          <a:p>
            <a:pPr>
              <a:lnSpc>
                <a:spcPct val="90000"/>
              </a:lnSpc>
              <a:spcAft>
                <a:spcPts val="600"/>
              </a:spcAft>
            </a:pPr>
            <a:r>
              <a:rPr lang="en-US"/>
              <a:t>- Setting the stage for Coordinated Entry roll-out</a:t>
            </a:r>
          </a:p>
        </p:txBody>
      </p:sp>
      <p:sp>
        <p:nvSpPr>
          <p:cNvPr id="4" name="Slide Number Placeholder 3"/>
          <p:cNvSpPr>
            <a:spLocks noGrp="1"/>
          </p:cNvSpPr>
          <p:nvPr>
            <p:ph type="sldNum" sz="quarter" idx="5"/>
          </p:nvPr>
        </p:nvSpPr>
        <p:spPr/>
        <p:txBody>
          <a:bodyPr/>
          <a:lstStyle/>
          <a:p>
            <a:fld id="{C14AD1A3-2A29-417B-83FB-523303760556}" type="slidenum">
              <a:rPr lang="en-US" smtClean="0"/>
              <a:t>16</a:t>
            </a:fld>
            <a:endParaRPr lang="en-US"/>
          </a:p>
        </p:txBody>
      </p:sp>
    </p:spTree>
    <p:extLst>
      <p:ext uri="{BB962C8B-B14F-4D97-AF65-F5344CB8AC3E}">
        <p14:creationId xmlns:p14="http://schemas.microsoft.com/office/powerpoint/2010/main" val="358855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338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800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21942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496562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756101"/>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92243"/>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1074986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18838"/>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66610"/>
            <a:ext cx="12191999"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25176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372034" y="2760477"/>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759824" y="2760386"/>
            <a:ext cx="2442883"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2967317" y="30537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8364070" y="303585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2967317" y="2710422"/>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8364070" y="269856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254327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triped Right Arrow 3"/>
          <p:cNvSpPr/>
          <p:nvPr userDrawn="1"/>
        </p:nvSpPr>
        <p:spPr>
          <a:xfrm>
            <a:off x="342900" y="3048000"/>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2154441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201706" y="71352"/>
            <a:ext cx="10515600"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1940857" y="1550691"/>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912225" y="1571249"/>
            <a:ext cx="2442883"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2003610" y="4019037"/>
            <a:ext cx="2442883"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5974978" y="4039595"/>
            <a:ext cx="2442883"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5121090" y="1571249"/>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082051" y="3905342"/>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82027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820271"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891540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005047"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4144614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964610" y="2026504"/>
            <a:ext cx="2250142"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3307975" y="2026504"/>
            <a:ext cx="223928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5674593" y="2024934"/>
            <a:ext cx="2098302"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7911569" y="2026504"/>
            <a:ext cx="2332505"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964610" y="3396701"/>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297115"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5661428" y="34334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7969368"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964610" y="3889747"/>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297115" y="389849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5661428" y="3883676"/>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7993933" y="386786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13649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0" y="1976037"/>
            <a:ext cx="4885764" cy="4016693"/>
          </a:xfrm>
          <a:prstGeom prst="rect">
            <a:avLst/>
          </a:prstGeom>
        </p:spPr>
        <p:txBody>
          <a:bodyPr/>
          <a:lstStyle>
            <a:lvl1pPr marL="0" indent="0">
              <a:buNone/>
              <a:defRPr/>
            </a:lvl1pPr>
          </a:lstStyle>
          <a:p>
            <a:endParaRPr lang="en-US"/>
          </a:p>
        </p:txBody>
      </p:sp>
      <p:sp>
        <p:nvSpPr>
          <p:cNvPr id="6" name="Text Placeholder 5"/>
          <p:cNvSpPr>
            <a:spLocks noGrp="1"/>
          </p:cNvSpPr>
          <p:nvPr>
            <p:ph type="body" sz="quarter" idx="24" hasCustomPrompt="1"/>
          </p:nvPr>
        </p:nvSpPr>
        <p:spPr>
          <a:xfrm>
            <a:off x="5209054" y="2030577"/>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0" name="Text Placeholder 5"/>
          <p:cNvSpPr>
            <a:spLocks noGrp="1"/>
          </p:cNvSpPr>
          <p:nvPr>
            <p:ph type="body" sz="quarter" idx="25" hasCustomPrompt="1"/>
          </p:nvPr>
        </p:nvSpPr>
        <p:spPr>
          <a:xfrm>
            <a:off x="5209054" y="2674308"/>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1" name="Text Placeholder 5"/>
          <p:cNvSpPr>
            <a:spLocks noGrp="1"/>
          </p:cNvSpPr>
          <p:nvPr>
            <p:ph type="body" sz="quarter" idx="26" hasCustomPrompt="1"/>
          </p:nvPr>
        </p:nvSpPr>
        <p:spPr>
          <a:xfrm>
            <a:off x="5209054" y="3311375"/>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6" name="Text Placeholder 5"/>
          <p:cNvSpPr>
            <a:spLocks noGrp="1"/>
          </p:cNvSpPr>
          <p:nvPr>
            <p:ph type="body" sz="quarter" idx="27" hasCustomPrompt="1"/>
          </p:nvPr>
        </p:nvSpPr>
        <p:spPr>
          <a:xfrm>
            <a:off x="5209054" y="3984383"/>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7" name="Text Placeholder 5"/>
          <p:cNvSpPr>
            <a:spLocks noGrp="1"/>
          </p:cNvSpPr>
          <p:nvPr>
            <p:ph type="body" sz="quarter" idx="28" hasCustomPrompt="1"/>
          </p:nvPr>
        </p:nvSpPr>
        <p:spPr>
          <a:xfrm>
            <a:off x="5209054" y="4664460"/>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Tree>
    <p:extLst>
      <p:ext uri="{BB962C8B-B14F-4D97-AF65-F5344CB8AC3E}">
        <p14:creationId xmlns:p14="http://schemas.microsoft.com/office/powerpoint/2010/main" val="3841681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51826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2532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528060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716077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41255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999" y="-1361250"/>
            <a:ext cx="8073353" cy="8073353"/>
          </a:xfrm>
          <a:prstGeom prst="rect">
            <a:avLst/>
          </a:prstGeom>
        </p:spPr>
      </p:pic>
    </p:spTree>
    <p:extLst>
      <p:ext uri="{BB962C8B-B14F-4D97-AF65-F5344CB8AC3E}">
        <p14:creationId xmlns:p14="http://schemas.microsoft.com/office/powerpoint/2010/main" val="77793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1742712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3343985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676330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859244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2048476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11024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276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272184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682944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9677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3746338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4120552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303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353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941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2210022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315416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28005871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6636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9104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277345" y="178921"/>
            <a:ext cx="3389313" cy="654798"/>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2222816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335476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LENDING</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581977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POLICY REFORM</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8363441" y="4203636"/>
            <a:ext cx="323259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 ASSISTANCE</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2031755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6324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21942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530969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756101"/>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92243"/>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707831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18838"/>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66610"/>
            <a:ext cx="12191999"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1103812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372034" y="2760477"/>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759824" y="2760386"/>
            <a:ext cx="2442883"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2967317" y="30537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8364070" y="303585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2967317" y="2710422"/>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8364070" y="269856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484590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triped Right Arrow 3"/>
          <p:cNvSpPr/>
          <p:nvPr userDrawn="1"/>
        </p:nvSpPr>
        <p:spPr>
          <a:xfrm>
            <a:off x="342900" y="3048000"/>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92063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2440828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201706" y="71352"/>
            <a:ext cx="10515600"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1940857" y="1550691"/>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912225" y="1571249"/>
            <a:ext cx="2442883"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2003610" y="4019037"/>
            <a:ext cx="2442883"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5974978" y="4039595"/>
            <a:ext cx="2442883"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5121090" y="1571249"/>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082051" y="3905342"/>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82027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820271"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891540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005047"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508000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964610" y="2026504"/>
            <a:ext cx="2250142"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3307975" y="2026504"/>
            <a:ext cx="223928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5674593" y="2024934"/>
            <a:ext cx="2098302"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7911569" y="2026504"/>
            <a:ext cx="2332505"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964610" y="3396701"/>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297115"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5661428" y="34334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7969368"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964610" y="3889747"/>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297115" y="389849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5661428" y="3883676"/>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7993933" y="386786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052528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0" y="1976037"/>
            <a:ext cx="4885764" cy="4016693"/>
          </a:xfrm>
          <a:prstGeom prst="rect">
            <a:avLst/>
          </a:prstGeom>
        </p:spPr>
        <p:txBody>
          <a:bodyPr/>
          <a:lstStyle>
            <a:lvl1pPr marL="0" indent="0">
              <a:buNone/>
              <a:defRPr/>
            </a:lvl1pPr>
          </a:lstStyle>
          <a:p>
            <a:endParaRPr lang="en-US"/>
          </a:p>
        </p:txBody>
      </p:sp>
      <p:sp>
        <p:nvSpPr>
          <p:cNvPr id="6" name="Text Placeholder 5"/>
          <p:cNvSpPr>
            <a:spLocks noGrp="1"/>
          </p:cNvSpPr>
          <p:nvPr>
            <p:ph type="body" sz="quarter" idx="24" hasCustomPrompt="1"/>
          </p:nvPr>
        </p:nvSpPr>
        <p:spPr>
          <a:xfrm>
            <a:off x="5209054" y="2030577"/>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0" name="Text Placeholder 5"/>
          <p:cNvSpPr>
            <a:spLocks noGrp="1"/>
          </p:cNvSpPr>
          <p:nvPr>
            <p:ph type="body" sz="quarter" idx="25" hasCustomPrompt="1"/>
          </p:nvPr>
        </p:nvSpPr>
        <p:spPr>
          <a:xfrm>
            <a:off x="5209054" y="2674308"/>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1" name="Text Placeholder 5"/>
          <p:cNvSpPr>
            <a:spLocks noGrp="1"/>
          </p:cNvSpPr>
          <p:nvPr>
            <p:ph type="body" sz="quarter" idx="26" hasCustomPrompt="1"/>
          </p:nvPr>
        </p:nvSpPr>
        <p:spPr>
          <a:xfrm>
            <a:off x="5209054" y="3311375"/>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6" name="Text Placeholder 5"/>
          <p:cNvSpPr>
            <a:spLocks noGrp="1"/>
          </p:cNvSpPr>
          <p:nvPr>
            <p:ph type="body" sz="quarter" idx="27" hasCustomPrompt="1"/>
          </p:nvPr>
        </p:nvSpPr>
        <p:spPr>
          <a:xfrm>
            <a:off x="5209054" y="3984383"/>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7" name="Text Placeholder 5"/>
          <p:cNvSpPr>
            <a:spLocks noGrp="1"/>
          </p:cNvSpPr>
          <p:nvPr>
            <p:ph type="body" sz="quarter" idx="28" hasCustomPrompt="1"/>
          </p:nvPr>
        </p:nvSpPr>
        <p:spPr>
          <a:xfrm>
            <a:off x="5209054" y="4664460"/>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Tree>
    <p:extLst>
      <p:ext uri="{BB962C8B-B14F-4D97-AF65-F5344CB8AC3E}">
        <p14:creationId xmlns:p14="http://schemas.microsoft.com/office/powerpoint/2010/main" val="714048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1011853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641881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853083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182837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999" y="-1361250"/>
            <a:ext cx="8073353" cy="8073353"/>
          </a:xfrm>
          <a:prstGeom prst="rect">
            <a:avLst/>
          </a:prstGeom>
        </p:spPr>
      </p:pic>
    </p:spTree>
    <p:extLst>
      <p:ext uri="{BB962C8B-B14F-4D97-AF65-F5344CB8AC3E}">
        <p14:creationId xmlns:p14="http://schemas.microsoft.com/office/powerpoint/2010/main" val="2233568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30713628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412031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0998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66848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250329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1070553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5569817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4871711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286575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60884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19102512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95051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913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277345" y="178921"/>
            <a:ext cx="3389313" cy="654798"/>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218059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335476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LENDING</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581977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POLICY REFORM</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8363441" y="4203636"/>
            <a:ext cx="323259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 ASSISTANCE</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309832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1.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482790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821519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FCAi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SvL/iL8QtY8OeJ5NLs7WzkhWJHDSqxbJHPQ16hXz/8b/8Akfp/+veL+VNCZe/4W/4i/wCfHTf++H/+Ko/4W/4i/wCfHTf++H/+KrzmimK56N/wt/xF/wA+Om/98P8A/FUf8Lf8Rf8APjpv/fD/APxVec0UBc9G/wCFv+Iv+fHTf++H/wDiqP8Ahb/iL/nx03/vh/8A4qvOaKAuejf8Lf8AEX/Pjpv/AHw//wAVR/wt/wARf8+Om/8AfD//ABVec0UBc9G/4W/4i/58dN/74f8A+Ko/4W/4i/58dN/74f8A+KrzmigLno3/AAt/xF/z46b/AN8P/wDFUf8AC3/EX/Pjpv8A3w//AMVXnNFAXPRv+Fv+Iv8Anx03/vh//iqP+Fv+Iv8Anx03/vh//iq85ooC56N/wt/xF/z46b/3w/8A8VR/wt/xF/z46b/3w/8A8VXnNFAXPRv+Fv8AiL/nx03/AL4f/wCKo/4W/wCIv+fHTf8Avh//AIqvOaKAuejf8Lf8Rf8APjpv/fD/APxVH/C3/EX/AD46b/3w/wD8VXnNFAXPRv8Ahb/iL/nx03/vh/8A4qj/AIW/4i/58dN/74f/AOKrzmigLno3/C3/ABF/z46b/wB8P/8AFUf8Lf8AEX/Pjpv/AHw//wAVXnNFAXPRv+Fv+Iv+fHTf++H/APiqP+Fv+Iv+fHTf++H/APiq85o7GgV2fVHhq+l1Lw/YahMqrLcW6SuF6AkZ4rQrF8Cf8iXo3/XlF/6CK2qksKKKKACiiigAooooAKKKKACiiigAooooAKKKKACiiigAooooAKKKKACiiigAooooAKKKKACiiigAooooAKKKKACiiigAooooAKKKKACiiigAr5/+N/8AyP0//XvF/KvoCuS8T/D7QvEOrPqd/JeidkVD5UoVcDpxg0CZ86UV7x/wqPwr/wA9dT/7/r/8TR/wqPwr/wA9dT/7/r/8TTuKzPB6K94/4VH4V/566n/3/X/4mj/hUfhX/nrqf/f9f/iaLhZng9Fe8f8ACo/Cv/PXU/8Av+v/AMTR/wAKj8K/89dT/wC/6/8AxNFwszweiveP+FR+Ff8Anrqf/f8AX/4mj/hUfhX/AJ66n/3/AF/+JouFmeD0V7x/wqPwr/z11P8A7/r/APE0f8Kj8K/89dT/AO/6/wDxNFwszweiveP+FR+Ff+eup/8Af9f/AImj/hUfhX/nrqf/AH/X/wCJouFmeD0V7x/wqPwr/wA9dT/7/r/8TR/wqPwr/wA9dT/7/r/8TRcLM8Hor3j/AIVH4V/566n/AN/1/wDiaP8AhUfhX/nrqf8A3/X/AOJouFmeD0V7x/wqPwr/AM9dT/7/AK//ABNH/Co/Cv8Az11P/v8Ar/8AE0XCzPB6K94/4VH4V/566n/3/X/4mj/hUfhX/nrqf/f9f/iaLhZng9Fe8f8ACo/Cv/PXU/8Av+v/AMTR/wAKj8K/89dT/wC/6/8AxNFwszweiveP+FR+Ff8Anrqf/f8AX/4mj/hUfhX/AJ66n/3/AF/+JouFmeD0dq94/wCFR+Ff+eup/wDf9f8A4mk/4VH4V/57an/3/X/4mi4WZ0/gP/kS9G/68ov/AEEVtVW0qyh03TbbT7cuYbeNY0LnJwBgZqzSKCiiigAooooAKKKKACiiigAooooAKKKKACiiigAooooAKKKKACiiigAooooAKKKKACiiigAooooAKKKKAEzz3oz9a8c+KuoahbeMpore+uoY/JjO2OZlGcegNcr/AGxq/wD0Fb//AMCX/wAa+TxXFVPD150XTb5W1v2PpcNw3Ur0Y1VUSur7H0bn60Z+tfOX9sav/wBBW/8A/Al/8aP7Y1f/AKCt/wD+BL/41z/65Uv+fT+//gG3+qtT/n4vu/4J9G5+tGfrXzl/bGr/APQVv/8AwJf/ABo/tjV/+grf/wDgS/8AjR/rlS/59P7/APgB/qrU/wCfi+7/AIJ9G5+tGfrXzl/bGr/9BW//APAl/wDGj+2NX/6Ct/8A+BL/AONH+uVL/n0/v/4Af6q1P+fi+7/gn0bn60Z+tfOX9sav/wBBW/8A/Al/8aP7Y1f/AKCt/wD+BL/40f65Uv8An0/v/wCAH+qtT/n4vu/4J9G7qN31rzj4LXd3dHVftV1PcbfK2+bIXx97pmsb4sahf23i5o7a+uoI/s8Z2xzMozz2Br1amfQhgI43k0bta/m1+h5sMmnPGywnPqle/wB3+Z7Bn60Z+tfOX9sav/0Fb/8A8CX/AMaP7Y1f/oK3/wD4Ev8A415X+uVL/n0/v/4B6X+qtT/n4vu/4J9G5+tGfrXzl/bGr/8AQVv/APwJf/Gj+2NX/wCgrf8A/gS/+NH+uVL/AJ9P7/8AgB/qrU/5+L7v+CfRufrRn6185f2xq/8A0Fb/AP8AAl/8aP7Y1f8A6Ct//wCBL/40f65Uv+fT+/8A4Af6q1P+fi+7/gn0bn60Z+tfOX9sav8A9BW//wDAl/8AGj+2NX/6Ct//AOBL/wCNH+uVL/n0/v8A+AH+qtT/AJ+L7v8Agn0bn60Zr5y/tjV/+grf/wDgS/8AjXofwXvLy6m1P7Vd3FxtWPb5shfHLdM125fxNTxuIjQVNq/W/lc5cbw/PCUJVnNO3l52PS6KKK+nPngooooAKKKKACiiuW+IPxC8GeAdP+2eLPENlpisMxxu+6WX/cjGWb8BQB1NFfIvjz9tjR7WR7fwV4TudQIOBdajL5KH3Ea5Yj6kV4/r37XPxi1J3+yahpWkoei2lgrY/GTcaAP0aor8wJP2j/jZIxZvH18D/s28Cj8glXNN/ae+Ntk4Y+M2uQP4bixgYf8AoANAH6Z0V8F+Ev20/HVi6J4k8O6NrEIPzNBvtpSPrll/8dr6B+GP7Ufwv8aSxWV1fy+G9RkIUQanhI2b0WUfL/31tPtQB7nRTY3SRA8bBlYAqwOQQe4p1ABRRRQAUUVV1TUbDS7CbUNTvbeytIV3Sz3EgjjQepY8CgC1RXzX8Sf2wfh/4ells/C9neeKLpMjzYj5Frn/AH2BZvwXHvXhviX9sr4oahKw0iy0LRov4dlu0zj6s5wf++RQB+g1FfmVc/tO/G6Z9w8bPFz0jsLYD9Y6s2H7U3xstWBbxXFc47TafAQfyQUAfpZRXwP4Z/bT+IFkyrrugaFq0Y6tGr28h/EFl/8AHa9t+Hv7X3w08Qyx2uvx3/he6fjdcr5tvn/ronI+rKBQB9F0VU0jU9O1jT4tQ0m/tr+zmXdFPbyiSNx7MODVugAoorzH9pb4mX3wo+HUfijT9LttSma/itTDPIyLh1c5yOc/L+tAHp1FfDf/AA294o/6EXR//AuT/Cup+En7W3iDxt8StB8KXPhHS7SHU7tbd5o7mRmQEHkAjHagD67ooooAKKKKACiiigAoorzr9or4iXnwv+GVz4tsdOg1CaG5hhEEzlVIdsE5HNAHotFfDf8Aw2/4o/6EbR//AALk/wAK6T4Xftd+IvGHxF0DwvceD9LtYdUv4rV5o7mQsgdsEgEYJoA+wKKKKACiiigAooooA8S+L3/I7zf9cI/5VyNdd8Xv+R3m/wCuEf8AKuRr8fzf/fq3+J/mfqOV/wC50vRfkFFFFead4UUUUAFFFFABRRRQB6b8DOur/wDbH/2esP4wf8jk3/XvH/Wtz4GddX/7Y/8As9Yfxg/5HJv+veP+tfX4j/knqX+L9ZHy9D/keVPT9InHUUUV8gfUBRRRQAUUUUAFFFFABXpPwN/1+q/7sf8ANq82r0n4G/6/Vf8Adj/m1e3w5/yMqXz/ACZ4+ff7hU+X5o9Sooor9XPzcKKKKACmTyxwwvNLIkcaKWd2OAqjqST0FK7BFLMwVQMkk4AFfA/7YP7Qk/i6/ufA/gu9eLw3buY766ibB1FweVB/55Aj/gXXpigDuP2iP2tks5rjw38LXinmUmOfW5FDRqemIFPDf7549AetfHGvaxquu6rPqmtajdajfTtuluLmUyOx9yaoUqgswVQSScADvQAlLXv/AMHP2VvH3jiCHVNb2+FtHkAZZLuMtcSr6rDwQPdiv419OeDP2S/hHoUUbalp994huVHzSX1yyoT7JHtGPY5oA/OOiv1cs/g18KLSLy4fh54a2/7dhG5/NgTWZrn7P3wc1iJ47nwFpUJYfftFa3YfQxkUAfltS19tfEz9izSp4Zbv4feIp7O4Aytlqf7yJj6CVRuX8Q1fJHxC8D+KfAOutovivR7jTroZKbxmOVf7yOOGHuDQB6H8BP2hvGXwvuobGWeTWvDe4CTTbiQkxL3MLH7h9vun071+hXw08eeGviH4Yg8Q+GNQW6tZPlkQ/LJA/dJF/hYfkeoyOa/I6vQPgV8Ute+FPjOLW9KZprOXEeoWLNhLmLPT2YdVbsfYkEA/ViisTwN4o0bxn4U0/wAS6BdC50++iEkbfxKe6sOzA5BHYitpmVVLMwVQMknoBQByHxb+Inh34Z+D5/EniK42xr8lvboR5t1LjiNB6+p6Acmvzf8Ajb8ZPGHxV1drjWrxrfTEcm10uByIIR2JH8b+rHn0wOK1P2qPilc/Ez4n3dxb3DNoOmO9rpcWflKA4aXHq5Gc+m0dq8joAWkr0b4H/B3xZ8Wtae00KJbawtiPtuo3APkwZ7cfefHRR+OBzX2d4C/ZG+Feg28ba5DfeJb0D53upmiiz/sxxkcexLUAfnXRX6qw/A/4RQwmJPh34e2n+9aKx/M81k61+zj8F9ViKS+BrK2J6PaSyQEf98sBQB+YFKDX3H48/Yp8O3cUk/gvxRfabP1W31FRPET6blAZfyavln4r/CDx58Mrnb4n0WRLRm2xX9ufNtpT7OOh9mwfagCr8Lfih41+G2rLfeFdZltoywM1pId9vOPR4zwfqMEdiK+//wBnf4/eG/ixZiwcR6T4mhTdPpzvkSgdXhY/eX1HUd8jmvzMr2n9kb4X658QPiVa6jZ3V5pmlaJMlzeahbsUdWBysUbf32wfoMn0BAP0vr50/wCChf8AyQOH/sN23/oEtfRYFfOn/BQv/kgcP/Ybtv8A0CWgD88q9K/Zc/5OD8Ff9hSP+RrzWvSv2XP+Tg/BX/YUj/kaAP1OooooAKKKKACiiigArwP9vb/k3bUP+wha/wDoyvfK8D/b2/5N21D/ALCFr/6MoA/OOvQf2bv+S9+B/wDsN23/AKGK8+r0H9m7/kvfgf8A7Ddt/wChigD9V6KKKACiiigAooooA8S+L3/I7zf9cI/5VyNdd8Xv+R3m/wCuEf8AKuRr8fzf/fq3+J/mfqOV/wC50vRfkFFFFead4UUUUAFFFFABRRRQB6b8DOur/wDbH/2esP4wf8jk3/XvH/Wtz4GddX/7Y/8As9Yfxg/5HJv+veP+tfX4j/knqX+L9ZHy9D/keVPT9InHUUUV8gfUBRRRQAUUUUAFFFFABXpPwN/1+q/7sf8ANq82r0n4G/6/Vf8Adj/m1e3w5/yMqXz/ACZ5Gff7hU+X5o9Sooor9XPzYKKKrarf2ul6ZdalfSiG1tIXnmkPRUUEsfyFAHzT+3f8XZPC3hmPwBoN0Y9X1mEtfSRt80Focjb7NIQR/uhvUV8DV1PxY8YXvj34h6z4svi2+/uWeJCf9VEOI0H0UKK5agCS3hmuLiO3t4nlmlYJHGilmdicAADqSa++/wBlT9m3T/Btla+LvHFnFe+JpFElvaSgPFp4PTjo0vqei9BzzXnX7AXwli1O+l+J2u2oe3spDBo8brw0w+/Njvt+6vvk9QK+3hQACiiigAooooAK5j4meA/DXxE8MT+H/E+npdW0gJjkAxLbvjiSNv4WH69DkV09FAH5UfHf4Xa18KfG8ugamTcWkoMun3qrhbmHPX2YdGHY+xBrpPg1+zl8Q/iMYb5bL+wtEfB/tC/QrvX1jj+8/wBeF96/RzxD4Y8PeIbjT7jXNFsdSl06YzWbXMIk8lyMFlz3/wAB6VrKAAAABgUAcD8Dfhbo/wAJ/CTaDo+oahfCaXz55bqTIaTGCUQcIOBwPTkmov2lPEE3hj4FeLtYt5DHOuntBEw6q8pEQI9wXz+FeiV4x+2xDJN+zb4mMef3ZtnbHdRcR/40AfmfT7eKSedIYlLSSMFQDuScAVHU9hcPZ30F3HgvBIsi59VII/lQB+sXwc8E6f8AD34daP4X0+JE+zQKblwOZp2GZJCe5LZ/AAdq6+sXwN4j0/xb4Q0rxJpcyy2mo2qToVOcEjlT7g5BHqDW1QAUUUUAFVdV06x1bTp9O1Ozt72zuEKTQTxh45FPYqeDVqigD4o+OP7Il7/wltle/DMoNJ1G6WO6tJ5P+QduPMik8tEPTlh05zx9W/CrwLofw68E2PhbQYtsFuuZZmHz3Ep+/I/uT+QwBwK6qigAr50/4KF/8kDh/wCw3bf+gS19F186f8FC/wDkgcP/AGG7b/0CWgD88q9K/Zc/5OD8Ff8AYUj/AJGvNa9K/Zc/5OD8Ff8AYUj/AJGgD9TqKKKACiiigAooooAK8D/b2/5N21D/ALCFr/6Mr3yvA/29v+TdtQ/7CFr/AOjKAPzjr0H9m7/kvfgf/sN23/oYrz6vQf2bv+S9+B/+w3bf+higD9V6KKKACiiigAooooA8S+L3/I7zf9cI/wCVcjXXfF3/AJHab/rhH/KuRr8fzf8A36t/if5n6jlf+50vRfkFFFFead4UUUUAFFFFABRRRQB6b8DOur/9sv8A2esP4wf8jk3/AF7x/wBa2/gZ11f/ALY/+z1ifGD/AJHJv+veP+tfX4j/AJJ6l/i/WR8vQ/5HlT0/SJx1FFFfIH1AUUUUAFFFFABRRRQAV6T8Df8AX6r/ALsf82rzavSfgb/r9V/3Y/5tXt8Of8jKl8/yZ4+ff7hU+X5o9Sooor9XPzcK8P8A23/EzeHP2f8AVoYZNlxrE0WnIQcHa53Sf+OIw/GvcK+QP+ClepMmh+DNHVvllubm5ce6Kiqf/H2oA+Jqs6XZXGpana6daR+Zc3UyQQp/edmCqPzIqtXq37I+irrn7Q/hK1kQNHBdNdvkZH7mNpB/48ooA/SL4c+F7PwX4F0bwtYKBBptokGQMb2A+d/qzFifrXQUUUAFFFFABRRRQAUUUUAFFFFABXMfFbw1/wAJj8N/EPhjgPqOnywxE9BIV+Q/gwU109FAH423ttPZ3c1ndQvDcQSNHLG4wyOpwQfcEGoa+yv21vgDdz3158TPBtm04kHmazYRLlgw63CAdQf4h/wL1x8a0Aeyfs9fH/xP8JZTp6xDV/Ds0m+bTpXKmNj1eJudhPcYIPpnmvtb4bftG/CnxtHFHD4ij0e/fANnquLd8+gYnY34NX5i0UAfsrDLFNEs0MiSRsMq6NkEeoIp9fkZ4R8e+NPCUgfw14p1bSwD9y3umWM/VM7T+Ir2jwV+2D8UdF2R65HpXiOAcMbiHyZiPZ48D81NAH6F0V80eBf2yPh1rBjg8S6fqfhydsBpGX7TAD/vJ83/AI5XvnhHxb4Z8XWAv/DOvafq1vjlrWdX2+zAcqfYgUAbdFFFABXzp/wUL/5IHD/2G7b/ANAlr6Lr50/4KF/8kDh/7Ddt/wCgS0AfnlXpX7Ln/Jwfgr/sKR/yNea10Pw58UXHgrxvpHiuztorq40y5FxHDKSEcjscc96AP13or4V/4bc8Zf8AQmaB/wB/Zv8AGj/htzxl/wBCZoH/AH9m/wAaAPuqivhX/htzxl/0Jmgf9/Zv8aP+G3PGX/QmaB/39m/xoA+6qK+Ff+G3PGX/AEJmgf8Af2b/ABo/4bc8Zf8AQmaB/wB/Zv8AGgD7qrwP9vb/AJN21D/sIWv/AKMrxH/htzxl/wBCZoH/AH9m/wAa4r40/tNeIvih4En8J6l4b0qwt5p45jNbySFwUOQPmOKAPBq9B/Zu/wCS9+B/+w3bf+hivPq9B/Zu/wCS9+B/+w3bf+higD9V6KKKACiiigAooooAxtV8L6Dql615f2CTzkBSxZhwOnQ1V/4Qfwp/0CIv++2/xrzj4tyyp41mVJZFHkx8KxA6VyXnz/8APeb/AL7NfC47PMJRxM6csLGTTavpr5/CfYYPJ8TVoQnHENJpaa6fie6f8IP4U/6BEX/fbf40f8IP4U/6BEX/AH23+NeF+fP/AM95v++zR58//Peb/vs1y/6w4L/oEj+H/wAidP8AYeL/AOgqX4//ACR7p/wg/hT/AKBEX/fbf40f8IP4U/6BEX/fbf414X58/wDz3m/77NHnz/8APeb/AL7NH+sOC/6BI/h/8iH9h4v/AKCpfj/8ke6f8IP4U/6BEX/fbf40f8IP4U/6BEX/AH23+NeF+fP/AM95v++zR58//Peb/vs0f6w4L/oEj+H/AMiH9h4v/oKl+P8A8ke6f8IP4U/6BEX/AH23+NH/AAg/hT/oERf99t/jXhfnz/8APeb/AL7NHnz/APPeb/vs0f6w4L/oEj+H/wAiH9h4v/oKl+P/AMkfQmi6FpOjmX+zLVbfzceZtYnOM46n3NQ6r4Z0LVbw3eoWCTzlQu8sw4HToa4v4HvI51bfI7/6rG5icffrF+L0sqeMWVJZFH2ePhWIHevcq5ph45XDEOguVv4dLLV+Xl2PHp5dXlmMqCrPmS+LW70Xn+p6J/wg/hT/AKBEX/fbf40f8IP4U/6BEX/fbf414X58/wDz3m/77NHnz/8APeb/AL7NeH/rDgv+gSP4f/Insf2Hi/8AoKl+P/yR7p/wg/hT/oERf99t/jR/wg/hT/oERf8Afbf414X58/8Az3m/77NHnz/895v++zR/rDgv+gSP4f8AyIf2Hi/+gqX4/wDyR7p/wg/hT/oERf8Afbf40f8ACD+FP+gRF/323+NeF+fP/wA95v8Avs0efP8A895v++zR/rDgv+gSP4f/ACIf2Hi/+gqX4/8AyR7p/wAIP4U/6BEX/fbf40f8IP4U/wCgRF/323+NeF+fP/z3m/77NHnz/wDPeb/vs0f6w4L/AKBI/h/8iH9h4v8A6Cpfj/8AJHun/CD+FP8AoERf99t/jWho2g6To7StploluZQA+1ic46dT7189+fP/AM95v++zXo/wQkkebVd8jvhY8bmJ7tXoZVnOFxOLhShhlFu+qtpo/JHDmWVYmhhpVJ13JK2mvdeZ6hRRRX2h8oFfEv8AwUtZv+Eg8FLk7fst0cds746+2q+OP+ClunsbXwVqgBKh7u3Y46EiJh/JvyoA+Lq9+/YHVG/aHsix+ZdOuin12f4ZrwGvYv2MtWXSf2jfDDSNtjunmtG+skThR/31toA/TaiiigAooooAKKKKACiiigAooooAKKKKAEIzXzl8df2UvCnja4n1vwnPH4a1uUl5EWPNpcMepZByhPqvH+ya+jqKAPyt+JHwT+JXgCSRte8M3b2aH/j+s18+3I9dy/d/4EAa86PWv2XIBBBGQe1ee+OPgr8LvGZkk13wbpr3D9bm2T7PMT6l48E/jmgD8qaK+6PGf7FHhe73y+FPFepaW55WG9iW5jz6ZG1gPzrxHxv+yd8XPDokmsNPsvENuvO/TrgF8f8AXN9rH6DNAHgtaGga3rHh/Uo9S0PU7zTb2I5Se1maNx+INJrej6tod89hrWmXmm3afehuoGicfgwBqhQB9ffAr9sDULa4t9F+KMS3dqxCLrFtFtlj95Y14Ye6gH2NfaGkajY6vplvqemXkF5ZXMYkgnhcOkinoQR1r8ch1r6H/Y1+Nl14D8WW/hHXbtn8L6rOIx5jZFjOxwsi+iE4DDp/F2OQD9EK+dP+Chf/ACQOH/sN23/oEtfRYr50/wCChf8AyQOH/sN23/oEtAH55UUV2XwS8N6d4v8Aiv4c8M6sZxYajerBP5L7X2kHocHB4oA42iv0O/4Y5+EX/PTxH/4Hr/8AEUf8Mc/CL/np4j/8D1/+IoA/PGiv0O/4Y5+EX/PTxH/4Hr/8RR/wxz8Iv+eniP8A8D1/+IoA/PGiv0O/4Y5+EX/PTxH/AOB6/wDxFH/DHPwi/wCeniP/AMD1/wDiKAPzxor9Dv8Ahjn4Rf8APTxH/wCB6/8AxFeXftR/s6/D74b/AAkuvFHh19YN/FdQRL9puldNrtg8BR/OgD5Cr0H9m7/kvfgf/sN23/oYrz6vQf2bv+S9+B/+w3bf+higD9V6KKKACiiigAooooA8S+L3/I7zf9cI/wCVcjXXfF7/AJHeb/rhH/KuRr8fzf8A36t/if5n6jlf+50vRfkFFFFead4UUUUAFFFFABRRRQB6b8DOur/9sf8A2esP4wf8jk3/AF7x/wBa3PgZ11f/ALZf+z1h/GD/AJHJv+veP+tfX4j/AJJ6l/i/WR8vQ/5HlT0/SJx1FFFfIH1AUUUUAFFFFABRRRQAV6T8Df8AX6r/ALsf82rzavSfgb/r9V/3Y/5tXt8Of8jKl8/yZ5Gff7hU+X5o9Sooor9XPzYK+fP2+vDj618B5dShjLy6Lfw3Zx1EbZjb/wBDB/CvoOsnxjoVn4n8K6r4d1BQ1pqVpJay8ZwHUjI9xnP4UAfj7Wn4V1i58P8AibTNesyRcaddxXUf+8jhgP0p3i7Qr/wx4o1Pw9qcZjvNOupLaYY/iU4yPY9R7GsqgD9iPDOsWXiDw9p2u6dIJLPULaO5hYHOVdQw/nWhXyZ/wT8+KUepeH5vhnq9zi90/dcaUXP+tgJy8Y90Yk49G/2a+s6ACiiigAooooAKKKKACikLKCASAT096WgAooooAKKMiigAooooAKKKKAMXxf4T8N+LtMbTfE2h2Oq2rD7lzCG2+6nqp9wQa+I/2p/2ZB4H0y58ZeBXnudBhO68sZSXls1J++rdXjHfPK9ckZI+9qr6lZ2uo6fc6feQrNbXMTQzRsMh0YYYH6gmgD8b6UHB44rX8b6SNA8Z61oatuXT7+e1U+oSRlB/SsegD9V/2cfFEvjH4JeFteuZPMupLFYbhz1aWImNifclM/jXmv8AwUL/AOSBw/8AYbtv/QJavfsDuzfs72SsxITUbpV9hvz/ADJqj/wUL/5IHD/2G7b/ANAloA/PKvSv2XP+Tg/BX/YUj/ka81r0r9lz/k4PwV/2FI/5GgD9TqKKKACiiigAooooAK8D/b2/5N21D/sIWv8A6Mr3yvA/29v+TdtQ/wCwha/+jKAPzjr0H9m7/kvfgf8A7Ddt/wChivPq9B/Zu/5L34H/AOw3bf8AoYoA/VeiiigAooooAKKKKAPEvi9/yO83/XCP+VcjXXfF7/kd5v8ArhH/ACrka/H83/36t/if5n6jlf8AudL0X5BRRRXmneFFFFABRRRQAUUUUAem/Azrq/8A2x/9nrD+MH/I5N/17x/1rc+BnXV/+2P/ALPWH8YP+Ryb/r3j/rX1+I/5J6l/i/WR8vQ/5HlT0/SJx1FFFfIH1AUUUUAFFFFABRRRQAV6T8Df9fqv+7H/ADavNq9J+Bv+v1X/AHY/5tXt8Of8jKl8/wAmeRn3+4VPl+aPUqKKK/Vz82CiiigD4w/4KB/CmTz4fino1qWRgltrKoPukcRTH2xhCf8Ad96+N6/YzWNNsdY0u60vU7WO6srqJoZ4ZFysiMMEEfSvzV/ad+Cep/CfxQ01rHNdeF72QnT7wjPl9/JkPZx2P8Q59QADy7wzreqeHNfstc0a8ks9QspVmt5kPKMP5jsR3BIr9Kf2cPjfoXxY8PRxmSGy8S20Y+36eWwSR1liz95D+a5wexP5iVe0PVtT0PVbbVtHvriwv7ZxJBcQSFHjb1BFAH7FUV8YfBv9soxW8Ol/E7TJJWUBf7WsEGT7yRcfiU/75r6d8G/FT4d+L4kfw94w0i8d8YhNwI5h7GN8MPyoA7KikVlYZUgj1Bqrqep6dplu1xqWoWllCvWS4mWNR+LEUAW6p61qmn6LpVzqurXsFlY2sZlnuJnCpGo6kk1418Sv2o/hX4QhlhsdUPiXUFBC2+mYdM/7Up+QD6Fj7V8V/HL45eM/itd+Tqky2Gixvug0u1YiIEdGc9ZG9zwOwFAHRftL/HvVviB4+trnwvfX2laLosjf2W0MrRSySdDcHByCRwB2X3Jru/gz+2Jrmk+RpfxIsjrVmMKNStVVLpB6unCyfhtP1r5ProPh74P13x14ssvDPh2za5v7t8D+7Gv8Ujn+FQOSf60Afqr8P/HHhXx7oo1jwnrNtqdpkLJ5Zw8TEZ2uh+ZD7EVr63qlhoukXerapdR2ljZwtNcTyHCxooySa5T4K/DnR/hf4DtPDWkgSSKPMvLorhrmcj5nPt2A7AAV82f8FD/HHii3fTfAtvZXNjoF1GLqe8x8l84PEQI/hTgkHkkg4wBkA868T/tS+L5Pjc3jPQ5HXQbYG0t9ImYiOe13ZJcdpGI3buq8DkDn7W+DvxT8J/FLw6uq+HL0eeij7XYSkCe1f0Ze49GHB/SvygrV8LeItc8La1BrXh7VLrTNQgOY57d9rD2PYg9wcg0AfsHRXxj8Jv2zikUVh8StFaRhhf7T01Rk+7wk/qp/4DX0l4O+Mfwx8Wxo2h+NNIlkYf6iacQTD/gEmG/SgDvKKZFJHKgeORHU8gqcg0SyRxIXkkVFAySxAAoAfWV4w8Qab4V8L6l4i1edYbHT7dp5mJ7KOg9ycAD1IrjPiB8cvhf4Jt5G1fxZYTXKjizsZBcTsfTamcf8CIHvXw9+0p+0FrfxYnGk2VvJpHheCTfHZ78yXLDo8xHBx2UcD3PNAHkHiXVJtc8RalrVwMTX93LcuM9GdyxH61n0V1/wd8D6h8RfiJpPhTT1b/SpgbmUDiGBeZJD9Fz9SQO9AH6E/sbaJJof7O3hmKZSst5HJesCO0sjMv8A47trlP8AgoX/AMkDh/7Ddt/6BLX0FpVja6ZplrptlEIrW1hSCGMdERFCqPwAFfPv/BQv/kgcP/Ybtv8A0CWgD88q9K/Zc/5OD8Ff9hSP+RrzWvSv2XP+Tg/BX/YUj/kaAP1OooooAKKKKACiiigArwP9vb/k3bUP+wha/wDoyvfK8D/b2/5N21D/ALCFr/6MoA/OOvQf2bv+S9+B/wDsN23/AKGK8+r0H9m7/kvfgf8A7Ddt/wChigD9V6KKKACiiigAooooA8S+L3/I7zf9cI/5VyNdd8Xf+R2n/wCuEf8AKuRr8fzf/fq3+J/mfqOV/wC50v8ACvyCiiivNO8KKKKACiiigAooooA9N+BnXV/+2P8A7PWH8YP+Ryb/AK94/wCtbfwMPOr/APbH/wBnrE+MH/I5t/17R/1r6/Ef8k9S/wAX6yPl6H/I8qen6ROOooor5A+oCiiigAooooAKKKKACvSfgb/r9V/3Y/5tXm1ek/A3/Xar/ux/+zV7fDn/ACMqXz/Jnj57/uFT5fmj1Kiiiv1c/NwooooAKy/Ffh/RvFOgXWg6/p8GoaddpsmglXII7EdwR1BHIPIrUooA/PD9oj9mHxJ4Dmudc8Jx3OveGclzsXdc2a+kij7yj++PxAr53NfsueleLfF39mr4b/EGSW+Fi2gaxJlje6coQO3rJH91vrwT60AfmhRX0h48/Y9+JmiPJL4dm03xLarkqIpRBPj3R+M/RjXkGv8Awt+JGguy6t4G8QWwXq5sJGT/AL6UFf1oA5+21zWrWMR22sahDGOix3LqPyBqte3t5eyeZeXU9w/96WQufzNWG0PWlYq2kagCOoNs/wDhVqw8JeKtQkEdh4Z1m6duiw2Mrk/ktAGLRXrfhL9nH4x+I5EEPg6606Fus2pMtsqj6Md35Ka+g/hf+xdpdnLFffELXzqTLhjp+nAxxE+jSn5mH0C/WgD5U+FHwz8XfEvX10nwvprzAEfaLuQFbe2X+879B9BknsK/Rn4AfBvw78I/DhtNOxe6tdKDf6lImHmI/hUfwxjsv4nJruPC/h3Q/C+jQ6P4f0q00zT4R8kFvGFUH1Pqfc8mtSgArm/iP4I8OfEDwvceHfE9gt3ZS8qRxJC/aSNv4WHr+ByOK6SigD80Pj9+zz4v+GF1NqFvDLrXhrcTHqMEeTCOwmUfcP8AtfdPqOleLkV+ysiJIjRyIrIwIZWGQQexrwb4q/srfDbxpJLfaXBJ4X1OQljLp6jyHb1aE/L/AN87aAPzior6N8bfsffFDRnkk0GTS/EduOV8iYQTEe6SYGfoxryjXvhJ8TtDYjU/AfiGEDq62LyJ/wB9ICP1oA5ez1fVLJdtnqV7bL6RXDIP0NF5q+q3qbLzU724X0lnZx+pqSXQNdhfZLoupRt6NauD/Kn23hvxFcuEttB1SZicAR2cjH9BQBlUV6L4b+Bvxb8QOi6f4B1tVc8SXUH2ZPrul2ivbfh1+xZ4jvZYrjx14gtNKtsgta2H7+cj0LnCL9RuoA+Y/Cfh3W/FWvWuh+HtOn1HUbltsUEK5J9SewA7k8Cv0d/Ze+CVj8JfDMk148V34m1FF+33KjKxL1EMZ/ug9T/Eeewx2fwt+GPgv4a6UbDwno8VqzgCe6f57ifHd3PJ+gwB2FdlQAV86f8ABQv/AJIHD/2G7b/0CWvouvG/2wPAfiX4ifCaPw/4Us47vUBqcNwY3nSIbFWQE5YgfxCgD8y69K/Zc/5OD8Ff9hSP+RrqP+GUPjb/ANC3Z/8Agzg/+KrtfgV+zj8WfCvxf8MeIta0G1g06wv0muJFv4XKoAedobJ/CgD7xooooAKKKKACiiigArwP9vb/AJN21D/sIWv/AKMr3yvJv2svBXiHx/8ABy78OeF7RLvUpLu3lWN5ljBVXyx3MQOlAH5gV6D+zd/yXvwP/wBhu2/9DFdj/wAMofG3/oW7P/wZwf8AxVdf8F/2bfi54Z+LPhbxBq+g2sOn6fqcNxcyLqELlUVgScBsn8KAPveiiigAooooAKKKKAM2/wBB0W/uTc3ul2txMwALyRgkgdKg/wCEU8N/9AOw/wC/IrZornlhKEnzSgm/RG8cTWirKbt6sxv+EU8N/wDQDsP+/Io/4RTw3/0A7D/vyK2aKX1LDf8APuP3If1uv/O/vZjf8Ip4b/6Adh/35FH/AAinhv8A6Adh/wB+RWzRR9Sw3/PuP3IPrdf+d/ezG/4RTw3/ANAOw/78ij/hFPDf/QDsP+/IrZoo+pYb/n3H7kH1uv8Azv72Y3/CKeG/+gHYf9+RR/winhv/AKAdh/35FbNFH1LDf8+4/cg+t1/5397KWmaTpmmGT+z7GC18zG/ykC7sdM/nUd/oOjahcG4vtMtbiYgLvkjDHA6CtGoZbq1ifZLcwxt6M4Bq3h6Thycqt2toZqtUUufmd+99TM/4RTw3/wBAOw/78ij/AIRTw3/0A7D/AL8itH7dY/8AP5b/APf1f8aPt1j/AM/lv/39X/Go+pYb/n3H7kafW6/87+9md/winhv/AKAdh/35FH/CKeG/+gHYf9+RWj9usf8An8t/+/q/40fbrH/n8t/+/q/40fUsN/z7j9yD63X/AJ397M7/AIRTw3/0A7D/AL8ij/hFPDf/AEA7D/vyK0ft1j/z+W//AH9X/Gj7dY/8/lv/AN/V/wAaPqWG/wCfcfuQfW6/87+9md/winhv/oB2H/fkUf8ACKeG/wDoB2H/AH5FaP26x/5/Lf8A7+r/AI0fbrH/AJ/Lf/v6v+NH1LDf8+4/cg+t1/5397M7/hFPDf8A0A7D/vyKt6bpGl6aztp9hb2pkAD+UgXdjpnFTfbrH/n8t/8Av6v+NH26x/5/Lf8A7+r/AI1UMLQg+aMEn6ImWIqzXLKba9SxRVf7dY/8/lv/AN/V/wAaPt1j/wA/lv8A9/V/xrcxLFFV/t1j/wA/lv8A9/V/xo+3WP8Az+W//f1f8aALFFV/t1j/AM/lv/39X/Gj7dY/8/lv/wB/V/xoAsUVX+3WP/P5b/8Af1f8aPt1j/z+W/8A39X/ABoAsEUVX+3WP/P5b/8Af1f8aPt1j/z+W/8A39X/ABoAsYHpRVf7dY/8/lv/AN/V/wAaPt1j/wA/lv8A9/V/xoAsUVX+3WP/AD+W/wD39X/Gj7dY/wDP5b/9/V/xoAsUVX+3WP8Az+W//f1f8aPt1j/z+W//AH9X/GgCxRSIyuoZGDKRkEHINLQAUUUUAFFFFABRRRQAUUUUAFFFFABRRRQAUY5oooAKKKKACiiigAooooAKKKKACjFFFABRRRQAUUUUAFFFFABRRRQAUUUUAFFFFABRRRQAUUUUAFfP3xvA/wCE/n6H/R4v5V9A18//ABv/AOR+n/694v5U0JnDYHoKMD0FLRTJEwPQUYHoKWigBMD0FGB6ClooATA9BRgegpaKAEwPQUYHoKWigBMD0FGB6ClooATA9BRgegpaKAEwPQUYHoKWigBMD0FGB6ClooATA9BRgegpaKAEwPQUYHoKWigBMD0FGB6ClooATA9BRtGOgpaOxoA+nvAf/Il6N/15Rf8AoIrarF8Cf8iXo3/XlF/6CK2qksKKKKACiiigAooooAKKKKACiiigAooooAKKKKACiiigAooooAKKKKACiiigAooooAKKKKACiiigAooooAKKKKACiiigAooooAKKKKACiiigAr5/+N//ACP0/wD17xfyr6Ar5/8Ajf8A8j9P/wBe8X8qaEzh6KKKZIUUUUAFFFFABRRRQAUUUUAFFFFABRRRQAUUUUAFFFFABRRRQAUUUUAFFFFABR2NFHY0AfT3gT/kS9G/68ov/QRW1WL4E/5EvRv+vKL/ANBFbVSWFFFFABRRRQAUUUUAFFFFABRRRQAUUUUAFFFFABRRRQAUUUUAFFFFABRRRQAUUUUAFFFFABRRRQAUUUUAFFFFABRRRQAUUUUAFFFFABRRRQAV8/8Axv8A+R+n/wCveL+VfQFeH/GHQ9av/G01xY6VeXMJgjAkihLKSBzyKaEzzeitj/hFvEv/AEAdS/8AAdv8KP8AhFvEv/QB1L/wHb/CmSY9FbH/AAi3iX/oA6l/4Dt/hR/wi3iX/oA6l/4Dt/hQBj0Vsf8ACLeJf+gDqX/gO3+FH/CLeJf+gDqX/gO3+FAGPRWx/wAIt4l/6AOpf+A7f4Uf8It4l/6AOpf+A7f4UAY9FbH/AAi3iX/oA6l/4Dt/hR/wi3iX/oA6l/4Dt/hQBj0Vsf8ACLeJf+gDqX/gO3+FH/CLeJf+gDqX/gO3+FAGPRWx/wAIt4l/6AOpf+A7f4Uf8It4l/6AOpf+A7f4UAY9FbH/AAi3iX/oA6l/4Dt/hR/wi3iX/oA6l/4Dt/hQBj0Vsf8ACLeJf+gDqX/gO3+FH/CLeJf+gDqX/gO3+FAGPRWx/wAIt4l/6AOpf+A7f4Uf8It4l/6AOpf+A7f4UAY9FbH/AAi3iX/oA6l/4Dt/hR/wi3iX/oA6l/4Dt/hQBj0Vsf8ACLeJf+gDqX/gO3+FH/CLeJf+gDqX/gO3+FAGPR2NbH/CLeJf+gDqX/gO3+FH/CLeJcf8gHUv/Adv8KAPobwJ/wAiXo3/AF5Rf+gitqsjwXDNb+EdJgnjaKVLSNXRhgqQoyCK16k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type="ctrTitle"/>
          </p:nvPr>
        </p:nvSpPr>
        <p:spPr bwMode="auto">
          <a:xfrm>
            <a:off x="1314824" y="735106"/>
            <a:ext cx="10053763" cy="2928470"/>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b" anchorCtr="0" compatLnSpc="1">
            <a:prstTxWarp prst="textNoShape">
              <a:avLst/>
            </a:prstTxWarp>
            <a:normAutofit/>
          </a:bodyPr>
          <a:lstStyle/>
          <a:p>
            <a:r>
              <a:rPr lang="en-US" sz="4800">
                <a:solidFill>
                  <a:srgbClr val="FFFFFF"/>
                </a:solidFill>
              </a:rPr>
              <a:t>Maine Statewide Homeless Council</a:t>
            </a:r>
            <a:br>
              <a:rPr lang="en-US" sz="4800">
                <a:solidFill>
                  <a:srgbClr val="FFFFFF"/>
                </a:solidFill>
              </a:rPr>
            </a:br>
            <a:r>
              <a:rPr lang="en-US" sz="4800" b="0">
                <a:solidFill>
                  <a:srgbClr val="FFFFFF"/>
                </a:solidFill>
              </a:rPr>
              <a:t>Homeless System Re-Design Update </a:t>
            </a:r>
          </a:p>
        </p:txBody>
      </p:sp>
      <p:sp>
        <p:nvSpPr>
          <p:cNvPr id="3" name="Subtitle 2"/>
          <p:cNvSpPr>
            <a:spLocks noGrp="1"/>
          </p:cNvSpPr>
          <p:nvPr>
            <p:ph type="subTitle" idx="1"/>
          </p:nvPr>
        </p:nvSpPr>
        <p:spPr>
          <a:xfrm>
            <a:off x="1350682" y="4870824"/>
            <a:ext cx="10005951" cy="1458258"/>
          </a:xfrm>
        </p:spPr>
        <p:txBody>
          <a:bodyPr lIns="91440" tIns="45720" rIns="91440" bIns="45720" anchor="ctr">
            <a:normAutofit/>
          </a:bodyPr>
          <a:lstStyle/>
          <a:p>
            <a:r>
              <a:rPr lang="en-US" i="1">
                <a:latin typeface="+mj-lt"/>
              </a:rPr>
              <a:t>Corporation for Supportive Housing</a:t>
            </a:r>
          </a:p>
          <a:p>
            <a:r>
              <a:rPr lang="en-US">
                <a:latin typeface="+mj-lt"/>
              </a:rPr>
              <a:t>February 9, 2021</a:t>
            </a:r>
          </a:p>
        </p:txBody>
      </p:sp>
      <p:pic>
        <p:nvPicPr>
          <p:cNvPr id="2" name="Picture 5">
            <a:extLst>
              <a:ext uri="{FF2B5EF4-FFF2-40B4-BE49-F238E27FC236}">
                <a16:creationId xmlns:a16="http://schemas.microsoft.com/office/drawing/2014/main" id="{4CC162B2-EDC9-4D01-995C-12355E003999}"/>
              </a:ext>
            </a:extLst>
          </p:cNvPr>
          <p:cNvPicPr>
            <a:picLocks noChangeAspect="1"/>
          </p:cNvPicPr>
          <p:nvPr/>
        </p:nvPicPr>
        <p:blipFill>
          <a:blip r:embed="rId2"/>
          <a:stretch>
            <a:fillRect/>
          </a:stretch>
        </p:blipFill>
        <p:spPr>
          <a:xfrm>
            <a:off x="8700655" y="5158322"/>
            <a:ext cx="2743200" cy="1390446"/>
          </a:xfrm>
          <a:prstGeom prst="rect">
            <a:avLst/>
          </a:prstGeom>
        </p:spPr>
      </p:pic>
    </p:spTree>
    <p:extLst>
      <p:ext uri="{BB962C8B-B14F-4D97-AF65-F5344CB8AC3E}">
        <p14:creationId xmlns:p14="http://schemas.microsoft.com/office/powerpoint/2010/main" val="1736218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Map&#10;&#10;Description automatically generated">
            <a:extLst>
              <a:ext uri="{FF2B5EF4-FFF2-40B4-BE49-F238E27FC236}">
                <a16:creationId xmlns:a16="http://schemas.microsoft.com/office/drawing/2014/main" id="{CE731EBB-7AAE-433F-B040-609F1972A51F}"/>
              </a:ext>
            </a:extLst>
          </p:cNvPr>
          <p:cNvPicPr>
            <a:picLocks noGrp="1" noChangeAspect="1"/>
          </p:cNvPicPr>
          <p:nvPr>
            <p:ph sz="half" idx="10"/>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4138813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Map&#10;&#10;Description automatically generated">
            <a:extLst>
              <a:ext uri="{FF2B5EF4-FFF2-40B4-BE49-F238E27FC236}">
                <a16:creationId xmlns:a16="http://schemas.microsoft.com/office/drawing/2014/main" id="{0ED6D75D-AC00-424E-9FD6-86BE97B30A45}"/>
              </a:ext>
            </a:extLst>
          </p:cNvPr>
          <p:cNvPicPr>
            <a:picLocks noGrp="1" noChangeAspect="1"/>
          </p:cNvPicPr>
          <p:nvPr>
            <p:ph sz="half" idx="10"/>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719417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DD0D5-EC89-426F-8715-AB15412C2D6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Role of the Service Hubs</a:t>
            </a:r>
          </a:p>
        </p:txBody>
      </p:sp>
      <p:sp>
        <p:nvSpPr>
          <p:cNvPr id="3" name="Content Placeholder 2">
            <a:extLst>
              <a:ext uri="{FF2B5EF4-FFF2-40B4-BE49-F238E27FC236}">
                <a16:creationId xmlns:a16="http://schemas.microsoft.com/office/drawing/2014/main" id="{046B024D-5C3C-41F4-A912-2A3470F1DFFE}"/>
              </a:ext>
            </a:extLst>
          </p:cNvPr>
          <p:cNvSpPr>
            <a:spLocks noGrp="1"/>
          </p:cNvSpPr>
          <p:nvPr>
            <p:ph sz="half" idx="10"/>
          </p:nvPr>
        </p:nvSpPr>
        <p:spPr>
          <a:xfrm>
            <a:off x="4810259" y="649480"/>
            <a:ext cx="6555347" cy="5546047"/>
          </a:xfrm>
        </p:spPr>
        <p:txBody>
          <a:bodyPr vert="horz" lIns="91440" tIns="45720" rIns="91440" bIns="45720" rtlCol="0" anchor="ctr">
            <a:normAutofit/>
          </a:bodyPr>
          <a:lstStyle/>
          <a:p>
            <a:pPr marL="0">
              <a:buFont typeface="Arial" panose="020B0604020202020204" pitchFamily="34" charset="0"/>
              <a:buChar char="•"/>
            </a:pPr>
            <a:r>
              <a:rPr lang="en-US" sz="2400" b="1" dirty="0">
                <a:solidFill>
                  <a:schemeClr val="tx1"/>
                </a:solidFill>
                <a:latin typeface="Century Gothic"/>
              </a:rPr>
              <a:t>Provide the local foundation for the roll-out and operations of Coordinated Entry</a:t>
            </a:r>
            <a:endParaRPr lang="en-US" sz="2400" dirty="0">
              <a:solidFill>
                <a:schemeClr val="tx1"/>
              </a:solidFill>
              <a:latin typeface="Century Gothic"/>
              <a:cs typeface="Calibri"/>
            </a:endParaRPr>
          </a:p>
          <a:p>
            <a:pPr lvl="1">
              <a:buFont typeface="Arial" panose="020B0604020202020204" pitchFamily="34" charset="0"/>
              <a:buChar char="•"/>
            </a:pPr>
            <a:r>
              <a:rPr lang="en-US" dirty="0">
                <a:solidFill>
                  <a:schemeClr val="tx1"/>
                </a:solidFill>
                <a:latin typeface="Century Gothic"/>
              </a:rPr>
              <a:t>Coordinated Access</a:t>
            </a:r>
            <a:endParaRPr lang="en-US">
              <a:solidFill>
                <a:schemeClr val="tx1"/>
              </a:solidFill>
              <a:latin typeface="Century Gothic"/>
              <a:cs typeface="Calibri"/>
            </a:endParaRPr>
          </a:p>
          <a:p>
            <a:pPr lvl="1">
              <a:buFont typeface="Arial" panose="020B0604020202020204" pitchFamily="34" charset="0"/>
              <a:buChar char="•"/>
            </a:pPr>
            <a:r>
              <a:rPr lang="en-US" dirty="0">
                <a:solidFill>
                  <a:schemeClr val="tx1"/>
                </a:solidFill>
                <a:latin typeface="Century Gothic"/>
              </a:rPr>
              <a:t>Triage and Assessment</a:t>
            </a:r>
            <a:endParaRPr lang="en-US">
              <a:solidFill>
                <a:schemeClr val="tx1"/>
              </a:solidFill>
              <a:latin typeface="Century Gothic"/>
              <a:cs typeface="Calibri"/>
            </a:endParaRPr>
          </a:p>
          <a:p>
            <a:pPr lvl="1">
              <a:buFont typeface="Arial" panose="020B0604020202020204" pitchFamily="34" charset="0"/>
              <a:buChar char="•"/>
            </a:pPr>
            <a:r>
              <a:rPr lang="en-US" dirty="0">
                <a:solidFill>
                  <a:schemeClr val="tx1"/>
                </a:solidFill>
                <a:latin typeface="Century Gothic"/>
              </a:rPr>
              <a:t>Prioritization – maintain BNL</a:t>
            </a:r>
            <a:endParaRPr lang="en-US">
              <a:solidFill>
                <a:schemeClr val="tx1"/>
              </a:solidFill>
              <a:latin typeface="Century Gothic"/>
              <a:cs typeface="Calibri"/>
            </a:endParaRPr>
          </a:p>
          <a:p>
            <a:pPr lvl="1">
              <a:buFont typeface="Arial" panose="020B0604020202020204" pitchFamily="34" charset="0"/>
              <a:buChar char="•"/>
            </a:pPr>
            <a:r>
              <a:rPr lang="en-US" dirty="0">
                <a:solidFill>
                  <a:schemeClr val="tx1"/>
                </a:solidFill>
                <a:latin typeface="Century Gothic"/>
              </a:rPr>
              <a:t>Referral - Housing matching and case conferencing </a:t>
            </a:r>
            <a:endParaRPr lang="en-US">
              <a:solidFill>
                <a:schemeClr val="tx1"/>
              </a:solidFill>
              <a:latin typeface="Century Gothic"/>
              <a:cs typeface="Calibri"/>
            </a:endParaRPr>
          </a:p>
          <a:p>
            <a:pPr>
              <a:buFont typeface="Arial" panose="020B0604020202020204" pitchFamily="34" charset="0"/>
              <a:buChar char="•"/>
            </a:pPr>
            <a:endParaRPr lang="en-US" sz="2400" b="1" dirty="0">
              <a:solidFill>
                <a:schemeClr val="tx1"/>
              </a:solidFill>
              <a:latin typeface="Century Gothic"/>
              <a:cs typeface="Calibri"/>
            </a:endParaRPr>
          </a:p>
          <a:p>
            <a:pPr>
              <a:buFont typeface="Arial" panose="020B0604020202020204" pitchFamily="34" charset="0"/>
              <a:buChar char="•"/>
            </a:pPr>
            <a:r>
              <a:rPr lang="en-US" sz="2400" b="1" dirty="0">
                <a:solidFill>
                  <a:schemeClr val="tx1"/>
                </a:solidFill>
                <a:latin typeface="Century Gothic"/>
              </a:rPr>
              <a:t>Support regional coordination and resource alignment</a:t>
            </a:r>
            <a:endParaRPr lang="en-US" sz="2400" b="1" dirty="0">
              <a:solidFill>
                <a:schemeClr val="tx1"/>
              </a:solidFill>
              <a:latin typeface="Century Gothic"/>
              <a:cs typeface="Calibri"/>
            </a:endParaRPr>
          </a:p>
          <a:p>
            <a:pPr>
              <a:buFont typeface="Arial" panose="020B0604020202020204" pitchFamily="34" charset="0"/>
              <a:buChar char="•"/>
            </a:pPr>
            <a:endParaRPr lang="en-US" sz="2400" b="1" dirty="0">
              <a:solidFill>
                <a:schemeClr val="tx1"/>
              </a:solidFill>
              <a:latin typeface="Century Gothic"/>
              <a:cs typeface="Calibri"/>
            </a:endParaRPr>
          </a:p>
          <a:p>
            <a:pPr>
              <a:buFont typeface="Arial" panose="020B0604020202020204" pitchFamily="34" charset="0"/>
              <a:buChar char="•"/>
            </a:pPr>
            <a:r>
              <a:rPr lang="en-US" sz="2400" b="1" dirty="0">
                <a:solidFill>
                  <a:schemeClr val="tx1"/>
                </a:solidFill>
                <a:latin typeface="Century Gothic"/>
              </a:rPr>
              <a:t>Community level dashboard to track data to improve performance</a:t>
            </a:r>
            <a:endParaRPr lang="en-US" sz="2400" dirty="0">
              <a:solidFill>
                <a:schemeClr val="tx1"/>
              </a:solidFill>
              <a:latin typeface="Century Gothic"/>
              <a:cs typeface="Calibri"/>
            </a:endParaRPr>
          </a:p>
          <a:p>
            <a:pPr>
              <a:buFont typeface="Arial" panose="020B0604020202020204" pitchFamily="34" charset="0"/>
              <a:buChar char="•"/>
            </a:pPr>
            <a:endParaRPr lang="en-US" sz="2400">
              <a:solidFill>
                <a:schemeClr val="tx1"/>
              </a:solidFill>
              <a:cs typeface="Calibri"/>
            </a:endParaRPr>
          </a:p>
        </p:txBody>
      </p:sp>
      <p:pic>
        <p:nvPicPr>
          <p:cNvPr id="19" name="Picture 20">
            <a:extLst>
              <a:ext uri="{FF2B5EF4-FFF2-40B4-BE49-F238E27FC236}">
                <a16:creationId xmlns:a16="http://schemas.microsoft.com/office/drawing/2014/main" id="{E8CCB1D0-48EF-49AC-A596-50C76CA31199}"/>
              </a:ext>
            </a:extLst>
          </p:cNvPr>
          <p:cNvPicPr>
            <a:picLocks noChangeAspect="1"/>
          </p:cNvPicPr>
          <p:nvPr/>
        </p:nvPicPr>
        <p:blipFill>
          <a:blip r:embed="rId2"/>
          <a:stretch>
            <a:fillRect/>
          </a:stretch>
        </p:blipFill>
        <p:spPr>
          <a:xfrm>
            <a:off x="9822872" y="5601667"/>
            <a:ext cx="1676401" cy="836265"/>
          </a:xfrm>
          <a:prstGeom prst="rect">
            <a:avLst/>
          </a:prstGeom>
        </p:spPr>
      </p:pic>
    </p:spTree>
    <p:extLst>
      <p:ext uri="{BB962C8B-B14F-4D97-AF65-F5344CB8AC3E}">
        <p14:creationId xmlns:p14="http://schemas.microsoft.com/office/powerpoint/2010/main" val="1666008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7D1D-1401-46AF-89F3-2491D673EBCE}"/>
              </a:ext>
            </a:extLst>
          </p:cNvPr>
          <p:cNvSpPr>
            <a:spLocks noGrp="1"/>
          </p:cNvSpPr>
          <p:nvPr>
            <p:ph type="title"/>
          </p:nvPr>
        </p:nvSpPr>
        <p:spPr/>
        <p:txBody>
          <a:bodyPr/>
          <a:lstStyle/>
          <a:p>
            <a:r>
              <a:rPr lang="en-US"/>
              <a:t>Three Levels of the System Design</a:t>
            </a:r>
          </a:p>
        </p:txBody>
      </p:sp>
      <p:graphicFrame>
        <p:nvGraphicFramePr>
          <p:cNvPr id="4" name="Diagram 4">
            <a:extLst>
              <a:ext uri="{FF2B5EF4-FFF2-40B4-BE49-F238E27FC236}">
                <a16:creationId xmlns:a16="http://schemas.microsoft.com/office/drawing/2014/main" id="{A095917A-1FF9-4A27-BBB5-D61E0A6932DB}"/>
              </a:ext>
            </a:extLst>
          </p:cNvPr>
          <p:cNvGraphicFramePr>
            <a:graphicFrameLocks noGrp="1"/>
          </p:cNvGraphicFramePr>
          <p:nvPr>
            <p:ph sz="half" idx="10"/>
            <p:extLst>
              <p:ext uri="{D42A27DB-BD31-4B8C-83A1-F6EECF244321}">
                <p14:modId xmlns:p14="http://schemas.microsoft.com/office/powerpoint/2010/main" val="2404598244"/>
              </p:ext>
            </p:extLst>
          </p:nvPr>
        </p:nvGraphicFramePr>
        <p:xfrm>
          <a:off x="838200" y="1690688"/>
          <a:ext cx="10515600" cy="4791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0264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4221-F42F-4CD8-A543-F5F8E6F28B04}"/>
              </a:ext>
            </a:extLst>
          </p:cNvPr>
          <p:cNvSpPr>
            <a:spLocks noGrp="1"/>
          </p:cNvSpPr>
          <p:nvPr>
            <p:ph type="title"/>
          </p:nvPr>
        </p:nvSpPr>
        <p:spPr/>
        <p:txBody>
          <a:bodyPr/>
          <a:lstStyle/>
          <a:p>
            <a:r>
              <a:rPr lang="en-US"/>
              <a:t>Service Hubs: Who is at the Table?</a:t>
            </a:r>
          </a:p>
        </p:txBody>
      </p:sp>
      <p:sp>
        <p:nvSpPr>
          <p:cNvPr id="4" name="Text Placeholder 3">
            <a:extLst>
              <a:ext uri="{FF2B5EF4-FFF2-40B4-BE49-F238E27FC236}">
                <a16:creationId xmlns:a16="http://schemas.microsoft.com/office/drawing/2014/main" id="{2DB44E82-C23E-4A50-9108-B41838F824E0}"/>
              </a:ext>
            </a:extLst>
          </p:cNvPr>
          <p:cNvSpPr>
            <a:spLocks noGrp="1"/>
          </p:cNvSpPr>
          <p:nvPr>
            <p:ph type="body" idx="1"/>
          </p:nvPr>
        </p:nvSpPr>
        <p:spPr>
          <a:xfrm>
            <a:off x="839788" y="1390218"/>
            <a:ext cx="5157787" cy="823912"/>
          </a:xfrm>
        </p:spPr>
        <p:txBody>
          <a:bodyPr lIns="91440" tIns="45720" rIns="91440" bIns="45720" anchor="b"/>
          <a:lstStyle/>
          <a:p>
            <a:r>
              <a:rPr lang="en-US" sz="3200">
                <a:cs typeface="Calibri"/>
              </a:rPr>
              <a:t>Core Participants</a:t>
            </a:r>
          </a:p>
        </p:txBody>
      </p:sp>
      <p:sp>
        <p:nvSpPr>
          <p:cNvPr id="3" name="Content Placeholder 2">
            <a:extLst>
              <a:ext uri="{FF2B5EF4-FFF2-40B4-BE49-F238E27FC236}">
                <a16:creationId xmlns:a16="http://schemas.microsoft.com/office/drawing/2014/main" id="{C96396FD-CD1D-4922-A25A-088F0AE0E4A2}"/>
              </a:ext>
            </a:extLst>
          </p:cNvPr>
          <p:cNvSpPr>
            <a:spLocks noGrp="1"/>
          </p:cNvSpPr>
          <p:nvPr>
            <p:ph sz="half" idx="2"/>
          </p:nvPr>
        </p:nvSpPr>
        <p:spPr>
          <a:xfrm>
            <a:off x="839788" y="2214130"/>
            <a:ext cx="5157787" cy="3684588"/>
          </a:xfrm>
        </p:spPr>
        <p:txBody>
          <a:bodyPr lIns="91440" tIns="45720" rIns="91440" bIns="45720" anchor="t"/>
          <a:lstStyle/>
          <a:p>
            <a:pPr lvl="0" rtl="0">
              <a:buChar char="•"/>
            </a:pPr>
            <a:r>
              <a:rPr lang="en-US" sz="2000">
                <a:latin typeface="Calibri"/>
                <a:ea typeface="Arial"/>
                <a:cs typeface="Arial"/>
              </a:rPr>
              <a:t>HUB Coordinator​</a:t>
            </a:r>
            <a:endParaRPr lang="en-US" sz="2000">
              <a:latin typeface="Calibri"/>
              <a:cs typeface="Calibri"/>
            </a:endParaRPr>
          </a:p>
          <a:p>
            <a:pPr lvl="0" rtl="0">
              <a:buChar char="•"/>
            </a:pPr>
            <a:r>
              <a:rPr lang="en-US" sz="2000">
                <a:latin typeface="Calibri"/>
                <a:ea typeface="Arial"/>
                <a:cs typeface="Arial"/>
              </a:rPr>
              <a:t>Shelter and Outreach Providers​</a:t>
            </a:r>
          </a:p>
          <a:p>
            <a:pPr lvl="0" rtl="0">
              <a:buChar char="•"/>
            </a:pPr>
            <a:r>
              <a:rPr lang="en-US" sz="2000">
                <a:latin typeface="Calibri"/>
                <a:ea typeface="Arial"/>
                <a:cs typeface="Arial"/>
              </a:rPr>
              <a:t>Local Administrative Agencies for BRAP/S+C​</a:t>
            </a:r>
          </a:p>
          <a:p>
            <a:pPr lvl="0" rtl="0">
              <a:buChar char="•"/>
            </a:pPr>
            <a:r>
              <a:rPr lang="en-US" sz="2000">
                <a:latin typeface="Calibri"/>
                <a:ea typeface="Arial"/>
                <a:cs typeface="Arial"/>
              </a:rPr>
              <a:t>Supportive Housing Providers​</a:t>
            </a:r>
          </a:p>
          <a:p>
            <a:pPr lvl="0" rtl="0">
              <a:buChar char="•"/>
            </a:pPr>
            <a:r>
              <a:rPr lang="en-US" sz="2000">
                <a:latin typeface="Calibri"/>
                <a:ea typeface="Arial"/>
                <a:cs typeface="Arial"/>
              </a:rPr>
              <a:t>Legal Assistance</a:t>
            </a:r>
            <a:endParaRPr lang="en-US" sz="2000">
              <a:latin typeface="Calibri"/>
            </a:endParaRPr>
          </a:p>
        </p:txBody>
      </p:sp>
      <p:sp>
        <p:nvSpPr>
          <p:cNvPr id="5" name="Text Placeholder 4">
            <a:extLst>
              <a:ext uri="{FF2B5EF4-FFF2-40B4-BE49-F238E27FC236}">
                <a16:creationId xmlns:a16="http://schemas.microsoft.com/office/drawing/2014/main" id="{033A2A26-E49C-43F6-8B8C-CA28E1192CDB}"/>
              </a:ext>
            </a:extLst>
          </p:cNvPr>
          <p:cNvSpPr>
            <a:spLocks noGrp="1"/>
          </p:cNvSpPr>
          <p:nvPr>
            <p:ph type="body" sz="quarter" idx="3"/>
          </p:nvPr>
        </p:nvSpPr>
        <p:spPr>
          <a:xfrm>
            <a:off x="6172200" y="1390218"/>
            <a:ext cx="5183188" cy="823912"/>
          </a:xfrm>
        </p:spPr>
        <p:txBody>
          <a:bodyPr lIns="91440" tIns="45720" rIns="91440" bIns="45720" anchor="b"/>
          <a:lstStyle/>
          <a:p>
            <a:r>
              <a:rPr lang="en-US" sz="3200">
                <a:cs typeface="Calibri"/>
              </a:rPr>
              <a:t>Stakeholders</a:t>
            </a:r>
          </a:p>
        </p:txBody>
      </p:sp>
      <p:sp>
        <p:nvSpPr>
          <p:cNvPr id="6" name="Content Placeholder 5">
            <a:extLst>
              <a:ext uri="{FF2B5EF4-FFF2-40B4-BE49-F238E27FC236}">
                <a16:creationId xmlns:a16="http://schemas.microsoft.com/office/drawing/2014/main" id="{36835491-F69C-4A4E-9C42-22B164795EB5}"/>
              </a:ext>
            </a:extLst>
          </p:cNvPr>
          <p:cNvSpPr>
            <a:spLocks noGrp="1"/>
          </p:cNvSpPr>
          <p:nvPr>
            <p:ph sz="half" idx="10"/>
          </p:nvPr>
        </p:nvSpPr>
        <p:spPr>
          <a:xfrm>
            <a:off x="6197601" y="2214130"/>
            <a:ext cx="5157787" cy="3684588"/>
          </a:xfrm>
        </p:spPr>
        <p:txBody>
          <a:bodyPr lIns="91440" tIns="45720" rIns="91440" bIns="45720" anchor="t"/>
          <a:lstStyle/>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General Assistance</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CAP Agencies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Justice Discharge Planning</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Hospitals and Health Centers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Mental Health Providers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Veteran's Affairs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Child and Family Welfare</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Tribal Leaders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Faith Based Organizations </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Soup Kitchens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Education</a:t>
            </a: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Cultural Broker Organizatins</a:t>
            </a:r>
            <a:endParaRPr lang="en-US"/>
          </a:p>
        </p:txBody>
      </p:sp>
    </p:spTree>
    <p:extLst>
      <p:ext uri="{BB962C8B-B14F-4D97-AF65-F5344CB8AC3E}">
        <p14:creationId xmlns:p14="http://schemas.microsoft.com/office/powerpoint/2010/main" val="2947866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639B1-03FB-479E-87F2-3BF680BB8E09}"/>
              </a:ext>
            </a:extLst>
          </p:cNvPr>
          <p:cNvSpPr>
            <a:spLocks noGrp="1"/>
          </p:cNvSpPr>
          <p:nvPr>
            <p:ph type="title"/>
          </p:nvPr>
        </p:nvSpPr>
        <p:spPr>
          <a:xfrm>
            <a:off x="323134" y="149225"/>
            <a:ext cx="10515600" cy="511175"/>
          </a:xfrm>
        </p:spPr>
        <p:txBody>
          <a:bodyPr>
            <a:normAutofit fontScale="90000"/>
          </a:bodyPr>
          <a:lstStyle/>
          <a:p>
            <a:r>
              <a:rPr lang="en-US" dirty="0"/>
              <a:t>Getting Started!</a:t>
            </a:r>
          </a:p>
        </p:txBody>
      </p:sp>
      <p:graphicFrame>
        <p:nvGraphicFramePr>
          <p:cNvPr id="4" name="Table 4">
            <a:extLst>
              <a:ext uri="{FF2B5EF4-FFF2-40B4-BE49-F238E27FC236}">
                <a16:creationId xmlns:a16="http://schemas.microsoft.com/office/drawing/2014/main" id="{A2BEB83C-B542-47BD-987E-8C72E1899077}"/>
              </a:ext>
            </a:extLst>
          </p:cNvPr>
          <p:cNvGraphicFramePr>
            <a:graphicFrameLocks noGrp="1"/>
          </p:cNvGraphicFramePr>
          <p:nvPr>
            <p:ph sz="half" idx="10"/>
            <p:extLst>
              <p:ext uri="{D42A27DB-BD31-4B8C-83A1-F6EECF244321}">
                <p14:modId xmlns:p14="http://schemas.microsoft.com/office/powerpoint/2010/main" val="3116014351"/>
              </p:ext>
            </p:extLst>
          </p:nvPr>
        </p:nvGraphicFramePr>
        <p:xfrm>
          <a:off x="-819866" y="-596900"/>
          <a:ext cx="12928600" cy="8802574"/>
        </p:xfrm>
        <a:graphic>
          <a:graphicData uri="http://schemas.openxmlformats.org/drawingml/2006/table">
            <a:tbl>
              <a:tblPr firstRow="1" bandRow="1">
                <a:tableStyleId>{5C22544A-7EE6-4342-B048-85BDC9FD1C3A}</a:tableStyleId>
              </a:tblPr>
              <a:tblGrid>
                <a:gridCol w="3681220">
                  <a:extLst>
                    <a:ext uri="{9D8B030D-6E8A-4147-A177-3AD203B41FA5}">
                      <a16:colId xmlns:a16="http://schemas.microsoft.com/office/drawing/2014/main" val="4105398899"/>
                    </a:ext>
                  </a:extLst>
                </a:gridCol>
                <a:gridCol w="4452158">
                  <a:extLst>
                    <a:ext uri="{9D8B030D-6E8A-4147-A177-3AD203B41FA5}">
                      <a16:colId xmlns:a16="http://schemas.microsoft.com/office/drawing/2014/main" val="117834959"/>
                    </a:ext>
                  </a:extLst>
                </a:gridCol>
                <a:gridCol w="4795222">
                  <a:extLst>
                    <a:ext uri="{9D8B030D-6E8A-4147-A177-3AD203B41FA5}">
                      <a16:colId xmlns:a16="http://schemas.microsoft.com/office/drawing/2014/main" val="3198031252"/>
                    </a:ext>
                  </a:extLst>
                </a:gridCol>
              </a:tblGrid>
              <a:tr h="391809">
                <a:tc>
                  <a:txBody>
                    <a:bodyPr/>
                    <a:lstStyle/>
                    <a:p>
                      <a:r>
                        <a:rPr lang="en-US" dirty="0"/>
                        <a:t>HUB</a:t>
                      </a:r>
                    </a:p>
                  </a:txBody>
                  <a:tcPr/>
                </a:tc>
                <a:tc>
                  <a:txBody>
                    <a:bodyPr/>
                    <a:lstStyle/>
                    <a:p>
                      <a:r>
                        <a:rPr lang="en-US" dirty="0"/>
                        <a:t>Current Collaboration to Build Upon</a:t>
                      </a:r>
                    </a:p>
                  </a:txBody>
                  <a:tcPr/>
                </a:tc>
                <a:tc>
                  <a:txBody>
                    <a:bodyPr/>
                    <a:lstStyle/>
                    <a:p>
                      <a:pPr lvl="0">
                        <a:buNone/>
                      </a:pPr>
                      <a:r>
                        <a:rPr lang="en-US"/>
                        <a:t>Key Initial Partners</a:t>
                      </a:r>
                    </a:p>
                  </a:txBody>
                  <a:tcPr/>
                </a:tc>
                <a:extLst>
                  <a:ext uri="{0D108BD9-81ED-4DB2-BD59-A6C34878D82A}">
                    <a16:rowId xmlns:a16="http://schemas.microsoft.com/office/drawing/2014/main" val="1192836576"/>
                  </a:ext>
                </a:extLst>
              </a:tr>
              <a:tr h="676274">
                <a:tc>
                  <a:txBody>
                    <a:bodyPr/>
                    <a:lstStyle/>
                    <a:p>
                      <a:pPr marL="0" marR="0" lvl="0" indent="0" algn="l">
                        <a:lnSpc>
                          <a:spcPct val="90000"/>
                        </a:lnSpc>
                        <a:spcBef>
                          <a:spcPts val="1000"/>
                        </a:spcBef>
                        <a:spcAft>
                          <a:spcPts val="0"/>
                        </a:spcAft>
                        <a:buNone/>
                      </a:pPr>
                      <a:r>
                        <a:rPr lang="en-US" sz="1800" b="1" i="0" u="none" strike="noStrike" noProof="0" dirty="0">
                          <a:solidFill>
                            <a:srgbClr val="0070C0"/>
                          </a:solidFill>
                          <a:latin typeface="+mj-lt"/>
                        </a:rPr>
                        <a:t>Hub 1: York</a:t>
                      </a:r>
                    </a:p>
                  </a:txBody>
                  <a:tcPr/>
                </a:tc>
                <a:tc>
                  <a:txBody>
                    <a:bodyPr/>
                    <a:lstStyle/>
                    <a:p>
                      <a:r>
                        <a:rPr lang="en-US" dirty="0" smtClean="0"/>
                        <a:t>Stakeholders</a:t>
                      </a:r>
                      <a:r>
                        <a:rPr lang="en-US" baseline="0" dirty="0" smtClean="0"/>
                        <a:t> Group, </a:t>
                      </a:r>
                      <a:r>
                        <a:rPr lang="en-US" dirty="0" smtClean="0"/>
                        <a:t>Bridges of Hope (Wes </a:t>
                      </a:r>
                      <a:r>
                        <a:rPr lang="en-US" dirty="0" err="1" smtClean="0"/>
                        <a:t>Phinney</a:t>
                      </a:r>
                      <a:r>
                        <a:rPr lang="en-US" dirty="0" smtClean="0"/>
                        <a:t>)</a:t>
                      </a:r>
                      <a:endParaRPr lang="en-US" dirty="0"/>
                    </a:p>
                  </a:txBody>
                  <a:tcPr/>
                </a:tc>
                <a:tc>
                  <a:txBody>
                    <a:bodyPr/>
                    <a:lstStyle/>
                    <a:p>
                      <a:pPr lvl="0">
                        <a:buNone/>
                      </a:pPr>
                      <a:r>
                        <a:rPr lang="en-US" dirty="0" smtClean="0"/>
                        <a:t>Caring Unlimited,</a:t>
                      </a:r>
                      <a:r>
                        <a:rPr lang="en-US" baseline="0" dirty="0" smtClean="0"/>
                        <a:t> York County Shelter, CAP Agency, FQHC, Justice, </a:t>
                      </a:r>
                      <a:endParaRPr lang="en-US" dirty="0"/>
                    </a:p>
                  </a:txBody>
                  <a:tcPr/>
                </a:tc>
                <a:extLst>
                  <a:ext uri="{0D108BD9-81ED-4DB2-BD59-A6C34878D82A}">
                    <a16:rowId xmlns:a16="http://schemas.microsoft.com/office/drawing/2014/main" val="1164594931"/>
                  </a:ext>
                </a:extLst>
              </a:tr>
              <a:tr h="391809">
                <a:tc>
                  <a:txBody>
                    <a:bodyPr/>
                    <a:lstStyle/>
                    <a:p>
                      <a:pPr lvl="0">
                        <a:buNone/>
                      </a:pPr>
                      <a:r>
                        <a:rPr lang="en-US" sz="1800" b="1" i="0" u="none" strike="noStrike" noProof="0">
                          <a:solidFill>
                            <a:srgbClr val="FE973C"/>
                          </a:solidFill>
                          <a:latin typeface="+mj-lt"/>
                        </a:rPr>
                        <a:t>Hub 2: Cumberland</a:t>
                      </a:r>
                    </a:p>
                  </a:txBody>
                  <a:tcPr/>
                </a:tc>
                <a:tc>
                  <a:txBody>
                    <a:bodyPr/>
                    <a:lstStyle/>
                    <a:p>
                      <a:r>
                        <a:rPr lang="en-US" dirty="0" smtClean="0"/>
                        <a:t>LTS Group (Cullen Ryan)</a:t>
                      </a:r>
                      <a:endParaRPr lang="en-US" dirty="0"/>
                    </a:p>
                  </a:txBody>
                  <a:tcPr/>
                </a:tc>
                <a:tc>
                  <a:txBody>
                    <a:bodyPr/>
                    <a:lstStyle/>
                    <a:p>
                      <a:pPr lvl="0">
                        <a:buNone/>
                      </a:pPr>
                      <a:r>
                        <a:rPr lang="en-US" dirty="0" smtClean="0"/>
                        <a:t>16 Orgs involved</a:t>
                      </a:r>
                      <a:endParaRPr lang="en-US" dirty="0"/>
                    </a:p>
                  </a:txBody>
                  <a:tcPr/>
                </a:tc>
                <a:extLst>
                  <a:ext uri="{0D108BD9-81ED-4DB2-BD59-A6C34878D82A}">
                    <a16:rowId xmlns:a16="http://schemas.microsoft.com/office/drawing/2014/main" val="1979403049"/>
                  </a:ext>
                </a:extLst>
              </a:tr>
              <a:tr h="1255937">
                <a:tc>
                  <a:txBody>
                    <a:bodyPr/>
                    <a:lstStyle/>
                    <a:p>
                      <a:pPr lvl="0">
                        <a:buNone/>
                      </a:pPr>
                      <a:r>
                        <a:rPr lang="en-US" sz="1800" b="1" i="0" u="none" strike="noStrike" noProof="0" dirty="0">
                          <a:solidFill>
                            <a:srgbClr val="5CA55C"/>
                          </a:solidFill>
                          <a:latin typeface="+mj-lt"/>
                        </a:rPr>
                        <a:t>Hub 3: </a:t>
                      </a:r>
                      <a:r>
                        <a:rPr lang="en-US" sz="1800" b="1" i="0" u="none" strike="noStrike" noProof="0" dirty="0" err="1">
                          <a:solidFill>
                            <a:srgbClr val="5CA55C"/>
                          </a:solidFill>
                          <a:latin typeface="+mj-lt"/>
                        </a:rPr>
                        <a:t>Midcoast</a:t>
                      </a:r>
                      <a:endParaRPr lang="en-US" sz="1800" b="1" i="0" u="none" strike="noStrike" noProof="0" dirty="0">
                        <a:solidFill>
                          <a:srgbClr val="5CA55C"/>
                        </a:solidFill>
                        <a:latin typeface="+mj-lt"/>
                      </a:endParaRPr>
                    </a:p>
                  </a:txBody>
                  <a:tcPr/>
                </a:tc>
                <a:tc>
                  <a:txBody>
                    <a:bodyPr/>
                    <a:lstStyle/>
                    <a:p>
                      <a:r>
                        <a:rPr lang="en-US" dirty="0" smtClean="0"/>
                        <a:t>Southern Mid-coast</a:t>
                      </a:r>
                      <a:r>
                        <a:rPr lang="en-US" baseline="0" dirty="0" smtClean="0"/>
                        <a:t> Housing, Ecumenical Council for Homeless Prevention, Waldo County Homeless Coalition, Community Services Group (Waldo), (Steph, Donna, Rota)</a:t>
                      </a:r>
                      <a:endParaRPr lang="en-US" dirty="0"/>
                    </a:p>
                  </a:txBody>
                  <a:tcPr/>
                </a:tc>
                <a:tc>
                  <a:txBody>
                    <a:bodyPr/>
                    <a:lstStyle/>
                    <a:p>
                      <a:pPr lvl="0">
                        <a:buNone/>
                      </a:pPr>
                      <a:r>
                        <a:rPr lang="en-US" dirty="0" smtClean="0"/>
                        <a:t>The gathering room, Healthcare, </a:t>
                      </a:r>
                      <a:r>
                        <a:rPr lang="en-US" baseline="0" dirty="0" smtClean="0"/>
                        <a:t>Community Resource Council (Lincoln), Waldo Community Action Partners, Greater Bay Area </a:t>
                      </a:r>
                      <a:r>
                        <a:rPr lang="en-US" baseline="0" dirty="0" err="1" smtClean="0"/>
                        <a:t>Ministerium</a:t>
                      </a:r>
                      <a:r>
                        <a:rPr lang="en-US" baseline="0" dirty="0" smtClean="0"/>
                        <a:t> - GBAM</a:t>
                      </a:r>
                    </a:p>
                  </a:txBody>
                  <a:tcPr/>
                </a:tc>
                <a:extLst>
                  <a:ext uri="{0D108BD9-81ED-4DB2-BD59-A6C34878D82A}">
                    <a16:rowId xmlns:a16="http://schemas.microsoft.com/office/drawing/2014/main" val="819817126"/>
                  </a:ext>
                </a:extLst>
              </a:tr>
              <a:tr h="391809">
                <a:tc>
                  <a:txBody>
                    <a:bodyPr/>
                    <a:lstStyle/>
                    <a:p>
                      <a:pPr lvl="0">
                        <a:buNone/>
                      </a:pPr>
                      <a:r>
                        <a:rPr lang="en-US" sz="1800" b="1" i="0" u="none" strike="noStrike" noProof="0">
                          <a:solidFill>
                            <a:srgbClr val="EAC53E"/>
                          </a:solidFill>
                          <a:latin typeface="+mj-lt"/>
                        </a:rPr>
                        <a:t>Hub 4: Androscoggin</a:t>
                      </a:r>
                      <a:endParaRPr lang="en-US" sz="1800">
                        <a:latin typeface="+mj-lt"/>
                      </a:endParaRPr>
                    </a:p>
                  </a:txBody>
                  <a:tcPr/>
                </a:tc>
                <a:tc>
                  <a:txBody>
                    <a:bodyPr/>
                    <a:lstStyle/>
                    <a:p>
                      <a:r>
                        <a:rPr lang="en-US" dirty="0" smtClean="0"/>
                        <a:t>Lewiston/Auburn Alliance for Supporting Homelessness</a:t>
                      </a:r>
                      <a:endParaRPr lang="en-US" dirty="0"/>
                    </a:p>
                  </a:txBody>
                  <a:tcPr/>
                </a:tc>
                <a:tc>
                  <a:txBody>
                    <a:bodyPr/>
                    <a:lstStyle/>
                    <a:p>
                      <a:pPr lvl="0">
                        <a:buNone/>
                      </a:pPr>
                      <a:r>
                        <a:rPr lang="en-US" dirty="0" smtClean="0"/>
                        <a:t>Sean Yardley,</a:t>
                      </a:r>
                      <a:r>
                        <a:rPr lang="en-US" baseline="0" dirty="0" smtClean="0"/>
                        <a:t> New Beginnings, Municipal Leaders, Community Concepts, Safe Voices, Trinity Jubilee, Tri-County Mental Health, Common Ties.</a:t>
                      </a:r>
                      <a:endParaRPr lang="en-US" dirty="0"/>
                    </a:p>
                  </a:txBody>
                  <a:tcPr/>
                </a:tc>
                <a:extLst>
                  <a:ext uri="{0D108BD9-81ED-4DB2-BD59-A6C34878D82A}">
                    <a16:rowId xmlns:a16="http://schemas.microsoft.com/office/drawing/2014/main" val="4243248321"/>
                  </a:ext>
                </a:extLst>
              </a:tr>
              <a:tr h="391809">
                <a:tc>
                  <a:txBody>
                    <a:bodyPr/>
                    <a:lstStyle/>
                    <a:p>
                      <a:pPr lvl="0">
                        <a:buNone/>
                      </a:pPr>
                      <a:r>
                        <a:rPr lang="en-US" sz="1800" b="1" i="0" u="none" strike="noStrike" noProof="0">
                          <a:solidFill>
                            <a:srgbClr val="9B7EB4"/>
                          </a:solidFill>
                          <a:latin typeface="+mj-lt"/>
                        </a:rPr>
                        <a:t>Hub 5: Western</a:t>
                      </a:r>
                    </a:p>
                  </a:txBody>
                  <a:tcPr/>
                </a:tc>
                <a:tc>
                  <a:txBody>
                    <a:bodyPr/>
                    <a:lstStyle/>
                    <a:p>
                      <a:r>
                        <a:rPr lang="en-US" dirty="0" smtClean="0"/>
                        <a:t>Bill Crandall</a:t>
                      </a:r>
                      <a:endParaRPr lang="en-US" dirty="0"/>
                    </a:p>
                  </a:txBody>
                  <a:tcPr/>
                </a:tc>
                <a:tc>
                  <a:txBody>
                    <a:bodyPr/>
                    <a:lstStyle/>
                    <a:p>
                      <a:pPr lvl="0">
                        <a:buNone/>
                      </a:pPr>
                      <a:r>
                        <a:rPr lang="en-US" dirty="0" smtClean="0"/>
                        <a:t>CCI, Western Maine Community Action, FAME Thea </a:t>
                      </a:r>
                      <a:r>
                        <a:rPr lang="en-US" dirty="0" err="1" smtClean="0"/>
                        <a:t>Kornelius</a:t>
                      </a:r>
                      <a:r>
                        <a:rPr lang="en-US" baseline="0" dirty="0" smtClean="0"/>
                        <a:t> </a:t>
                      </a:r>
                      <a:r>
                        <a:rPr lang="en-US" dirty="0" smtClean="0"/>
                        <a:t>rotheak@gmail.com, Rumford Group Homes, Safe Voices, Common Ties, New Beginnings</a:t>
                      </a:r>
                      <a:endParaRPr lang="en-US" dirty="0"/>
                    </a:p>
                  </a:txBody>
                  <a:tcPr/>
                </a:tc>
                <a:extLst>
                  <a:ext uri="{0D108BD9-81ED-4DB2-BD59-A6C34878D82A}">
                    <a16:rowId xmlns:a16="http://schemas.microsoft.com/office/drawing/2014/main" val="1928901230"/>
                  </a:ext>
                </a:extLst>
              </a:tr>
              <a:tr h="391809">
                <a:tc>
                  <a:txBody>
                    <a:bodyPr/>
                    <a:lstStyle/>
                    <a:p>
                      <a:pPr lvl="0">
                        <a:buNone/>
                      </a:pPr>
                      <a:r>
                        <a:rPr lang="en-US" sz="1800" b="1" i="0" u="none" strike="noStrike" noProof="0">
                          <a:solidFill>
                            <a:srgbClr val="796865"/>
                          </a:solidFill>
                          <a:latin typeface="+mj-lt"/>
                        </a:rPr>
                        <a:t>Hub 6: Central</a:t>
                      </a:r>
                      <a:endParaRPr lang="en-US" sz="1800">
                        <a:latin typeface="+mj-lt"/>
                      </a:endParaRPr>
                    </a:p>
                  </a:txBody>
                  <a:tcPr/>
                </a:tc>
                <a:tc>
                  <a:txBody>
                    <a:bodyPr/>
                    <a:lstStyle/>
                    <a:p>
                      <a:r>
                        <a:rPr lang="en-US" dirty="0" smtClean="0"/>
                        <a:t>Affordable Housing Taskforce (Katie and Tracey)</a:t>
                      </a:r>
                      <a:endParaRPr lang="en-US" dirty="0"/>
                    </a:p>
                  </a:txBody>
                  <a:tcPr/>
                </a:tc>
                <a:tc>
                  <a:txBody>
                    <a:bodyPr/>
                    <a:lstStyle/>
                    <a:p>
                      <a:pPr lvl="0">
                        <a:buNone/>
                      </a:pPr>
                      <a:r>
                        <a:rPr lang="en-US" dirty="0" smtClean="0"/>
                        <a:t>GA, Justice, Churches, Municipal Leaders, Starfish</a:t>
                      </a:r>
                      <a:r>
                        <a:rPr lang="en-US" baseline="0" dirty="0" smtClean="0"/>
                        <a:t> Ministry, Bread of Life</a:t>
                      </a:r>
                      <a:endParaRPr lang="en-US" dirty="0"/>
                    </a:p>
                  </a:txBody>
                  <a:tcPr/>
                </a:tc>
                <a:extLst>
                  <a:ext uri="{0D108BD9-81ED-4DB2-BD59-A6C34878D82A}">
                    <a16:rowId xmlns:a16="http://schemas.microsoft.com/office/drawing/2014/main" val="3583401668"/>
                  </a:ext>
                </a:extLst>
              </a:tr>
              <a:tr h="391809">
                <a:tc>
                  <a:txBody>
                    <a:bodyPr/>
                    <a:lstStyle/>
                    <a:p>
                      <a:pPr lvl="0">
                        <a:buNone/>
                      </a:pPr>
                      <a:r>
                        <a:rPr lang="en-US" sz="1800" b="1" i="0" u="none" strike="noStrike" noProof="0" dirty="0">
                          <a:latin typeface="+mj-lt"/>
                        </a:rPr>
                        <a:t>Hub 7:  </a:t>
                      </a:r>
                      <a:r>
                        <a:rPr lang="en-US" sz="1800" b="1" i="0" u="none" strike="noStrike" noProof="0" dirty="0" err="1">
                          <a:latin typeface="+mj-lt"/>
                        </a:rPr>
                        <a:t>Penquis</a:t>
                      </a:r>
                      <a:endParaRPr lang="en-US" sz="1800" dirty="0">
                        <a:latin typeface="+mj-lt"/>
                      </a:endParaRPr>
                    </a:p>
                  </a:txBody>
                  <a:tcPr/>
                </a:tc>
                <a:tc>
                  <a:txBody>
                    <a:bodyPr/>
                    <a:lstStyle/>
                    <a:p>
                      <a:r>
                        <a:rPr lang="en-US" dirty="0" smtClean="0"/>
                        <a:t>Bangor Region Housing Response, LTS,</a:t>
                      </a:r>
                      <a:r>
                        <a:rPr lang="en-US" baseline="0" dirty="0" smtClean="0"/>
                        <a:t> Community Health Leadership Board, </a:t>
                      </a:r>
                      <a:r>
                        <a:rPr lang="en-US" dirty="0" smtClean="0"/>
                        <a:t>CHCS Acadia Huddle (Josh</a:t>
                      </a:r>
                      <a:r>
                        <a:rPr lang="en-US" baseline="0" dirty="0" smtClean="0"/>
                        <a:t> D.)</a:t>
                      </a:r>
                      <a:endParaRPr lang="en-US" dirty="0"/>
                    </a:p>
                  </a:txBody>
                  <a:tcPr/>
                </a:tc>
                <a:tc>
                  <a:txBody>
                    <a:bodyPr/>
                    <a:lstStyle/>
                    <a:p>
                      <a:pPr lvl="0">
                        <a:buNone/>
                      </a:pPr>
                      <a:r>
                        <a:rPr lang="en-US" dirty="0" smtClean="0"/>
                        <a:t>Shaw House (youth)</a:t>
                      </a:r>
                      <a:endParaRPr lang="en-US" dirty="0"/>
                    </a:p>
                  </a:txBody>
                  <a:tcPr/>
                </a:tc>
                <a:extLst>
                  <a:ext uri="{0D108BD9-81ED-4DB2-BD59-A6C34878D82A}">
                    <a16:rowId xmlns:a16="http://schemas.microsoft.com/office/drawing/2014/main" val="213201824"/>
                  </a:ext>
                </a:extLst>
              </a:tr>
              <a:tr h="391809">
                <a:tc>
                  <a:txBody>
                    <a:bodyPr/>
                    <a:lstStyle/>
                    <a:p>
                      <a:pPr lvl="0">
                        <a:buNone/>
                      </a:pPr>
                      <a:r>
                        <a:rPr lang="en-US" sz="1800" b="1" i="0" u="none" strike="noStrike" noProof="0">
                          <a:solidFill>
                            <a:srgbClr val="FEAFB7"/>
                          </a:solidFill>
                          <a:latin typeface="+mj-lt"/>
                        </a:rPr>
                        <a:t>Hub 8: Downeast</a:t>
                      </a:r>
                      <a:endParaRPr lang="en-US" sz="1800">
                        <a:latin typeface="+mj-lt"/>
                      </a:endParaRPr>
                    </a:p>
                  </a:txBody>
                  <a:tcPr/>
                </a:tc>
                <a:tc>
                  <a:txBody>
                    <a:bodyPr/>
                    <a:lstStyle/>
                    <a:p>
                      <a:r>
                        <a:rPr lang="en-US" dirty="0" smtClean="0"/>
                        <a:t>CHCS, </a:t>
                      </a:r>
                      <a:r>
                        <a:rPr lang="en-US" dirty="0" err="1" smtClean="0"/>
                        <a:t>Downeast</a:t>
                      </a:r>
                      <a:r>
                        <a:rPr lang="en-US" dirty="0" smtClean="0"/>
                        <a:t> Community Partners</a:t>
                      </a:r>
                      <a:r>
                        <a:rPr lang="en-US" baseline="0" dirty="0" smtClean="0"/>
                        <a:t> (potential lead?), Health Acadia, Hancock County Jail Volunteers (Tracey Hair)</a:t>
                      </a:r>
                      <a:endParaRPr lang="en-US" dirty="0"/>
                    </a:p>
                  </a:txBody>
                  <a:tcPr/>
                </a:tc>
                <a:tc>
                  <a:txBody>
                    <a:bodyPr/>
                    <a:lstStyle/>
                    <a:p>
                      <a:pPr lvl="0">
                        <a:buNone/>
                      </a:pPr>
                      <a:r>
                        <a:rPr lang="en-US" dirty="0" smtClean="0"/>
                        <a:t>Next Step Domestic</a:t>
                      </a:r>
                      <a:r>
                        <a:rPr lang="en-US" baseline="0" dirty="0" smtClean="0"/>
                        <a:t> Violence, Families First Community Center, Community Compass, Eastern Maine Development Corporation, Healthy Peninsula, Faith groups. </a:t>
                      </a:r>
                      <a:endParaRPr lang="en-US" dirty="0"/>
                    </a:p>
                  </a:txBody>
                  <a:tcPr/>
                </a:tc>
                <a:extLst>
                  <a:ext uri="{0D108BD9-81ED-4DB2-BD59-A6C34878D82A}">
                    <a16:rowId xmlns:a16="http://schemas.microsoft.com/office/drawing/2014/main" val="2892718231"/>
                  </a:ext>
                </a:extLst>
              </a:tr>
              <a:tr h="966105">
                <a:tc>
                  <a:txBody>
                    <a:bodyPr/>
                    <a:lstStyle/>
                    <a:p>
                      <a:pPr lvl="0">
                        <a:buNone/>
                      </a:pPr>
                      <a:r>
                        <a:rPr lang="en-US" sz="1800" b="1" i="0" u="none" strike="noStrike" noProof="0" dirty="0">
                          <a:solidFill>
                            <a:srgbClr val="42C9D6"/>
                          </a:solidFill>
                          <a:latin typeface="+mj-lt"/>
                        </a:rPr>
                        <a:t>Hub 9: Aroostook</a:t>
                      </a:r>
                      <a:endParaRPr lang="en-US" sz="1800" dirty="0">
                        <a:latin typeface="+mj-lt"/>
                      </a:endParaRPr>
                    </a:p>
                  </a:txBody>
                  <a:tcPr/>
                </a:tc>
                <a:tc>
                  <a:txBody>
                    <a:bodyPr/>
                    <a:lstStyle/>
                    <a:p>
                      <a:r>
                        <a:rPr lang="en-US" dirty="0" smtClean="0"/>
                        <a:t>Homeless Stakeholders</a:t>
                      </a:r>
                      <a:r>
                        <a:rPr lang="en-US" baseline="0" dirty="0" smtClean="0"/>
                        <a:t> Group (Heidi R.)</a:t>
                      </a:r>
                      <a:endParaRPr lang="en-US" dirty="0"/>
                    </a:p>
                  </a:txBody>
                  <a:tcPr/>
                </a:tc>
                <a:tc>
                  <a:txBody>
                    <a:bodyPr/>
                    <a:lstStyle/>
                    <a:p>
                      <a:pPr lvl="0">
                        <a:buNone/>
                      </a:pPr>
                      <a:r>
                        <a:rPr lang="en-US" dirty="0" smtClean="0"/>
                        <a:t>Community Action Agency, Social</a:t>
                      </a:r>
                      <a:r>
                        <a:rPr lang="en-US" baseline="0" dirty="0" smtClean="0"/>
                        <a:t> workers, Justice, Legal Assistance, shelter, housing providers</a:t>
                      </a:r>
                      <a:endParaRPr lang="en-US" dirty="0"/>
                    </a:p>
                  </a:txBody>
                  <a:tcPr/>
                </a:tc>
                <a:extLst>
                  <a:ext uri="{0D108BD9-81ED-4DB2-BD59-A6C34878D82A}">
                    <a16:rowId xmlns:a16="http://schemas.microsoft.com/office/drawing/2014/main" val="530465609"/>
                  </a:ext>
                </a:extLst>
              </a:tr>
            </a:tbl>
          </a:graphicData>
        </a:graphic>
      </p:graphicFrame>
    </p:spTree>
    <p:extLst>
      <p:ext uri="{BB962C8B-B14F-4D97-AF65-F5344CB8AC3E}">
        <p14:creationId xmlns:p14="http://schemas.microsoft.com/office/powerpoint/2010/main" val="895750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136428" y="627564"/>
            <a:ext cx="7474172" cy="1297855"/>
          </a:xfrm>
          <a:prstGeom prst="rect">
            <a:avLst/>
          </a:prstGeom>
        </p:spPr>
        <p:txBody>
          <a:bodyPr vert="horz" lIns="91440" tIns="45720" rIns="91440" bIns="45720" rtlCol="0" anchor="ctr">
            <a:normAutofit fontScale="85000" lnSpcReduction="20000"/>
          </a:bodyPr>
          <a:lstStyle/>
          <a:p>
            <a:pPr>
              <a:lnSpc>
                <a:spcPct val="90000"/>
              </a:lnSpc>
              <a:spcBef>
                <a:spcPct val="0"/>
              </a:spcBef>
              <a:spcAft>
                <a:spcPts val="600"/>
              </a:spcAft>
            </a:pPr>
            <a:r>
              <a:rPr lang="en-US" sz="3700" b="1" kern="1200" dirty="0">
                <a:latin typeface="+mj-lt"/>
                <a:ea typeface="+mj-ea"/>
                <a:cs typeface="+mj-cs"/>
              </a:rPr>
              <a:t>Next Step</a:t>
            </a:r>
            <a:r>
              <a:rPr lang="en-US" sz="3700" b="1" dirty="0">
                <a:latin typeface="+mj-lt"/>
                <a:ea typeface="+mj-ea"/>
                <a:cs typeface="+mj-cs"/>
              </a:rPr>
              <a:t>...</a:t>
            </a:r>
            <a:endParaRPr lang="en-US" sz="3700" b="1" dirty="0">
              <a:latin typeface="Century Gothic"/>
              <a:ea typeface="+mn-lt"/>
              <a:cs typeface="+mn-lt"/>
            </a:endParaRPr>
          </a:p>
          <a:p>
            <a:pPr>
              <a:lnSpc>
                <a:spcPct val="90000"/>
              </a:lnSpc>
              <a:spcBef>
                <a:spcPct val="0"/>
              </a:spcBef>
              <a:spcAft>
                <a:spcPts val="600"/>
              </a:spcAft>
            </a:pPr>
            <a:endParaRPr lang="en-US" sz="3700" b="1">
              <a:latin typeface="Century Gothic"/>
              <a:ea typeface="+mn-lt"/>
              <a:cs typeface="+mn-lt"/>
            </a:endParaRPr>
          </a:p>
          <a:p>
            <a:pPr>
              <a:lnSpc>
                <a:spcPct val="90000"/>
              </a:lnSpc>
              <a:spcBef>
                <a:spcPct val="0"/>
              </a:spcBef>
              <a:spcAft>
                <a:spcPts val="600"/>
              </a:spcAft>
            </a:pPr>
            <a:r>
              <a:rPr lang="en-US" sz="3700" b="1" dirty="0">
                <a:ea typeface="+mn-lt"/>
                <a:cs typeface="+mn-lt"/>
              </a:rPr>
              <a:t>Call for volunteers to organize Hub Kick-Off </a:t>
            </a:r>
          </a:p>
        </p:txBody>
      </p:sp>
      <p:sp>
        <p:nvSpPr>
          <p:cNvPr id="3" name="Rectangle 2"/>
          <p:cNvSpPr/>
          <p:nvPr/>
        </p:nvSpPr>
        <p:spPr>
          <a:xfrm>
            <a:off x="1136429" y="2278173"/>
            <a:ext cx="6467867" cy="4351158"/>
          </a:xfrm>
          <a:prstGeom prst="rect">
            <a:avLst/>
          </a:prstGeom>
        </p:spPr>
        <p:txBody>
          <a:bodyPr vert="horz" lIns="91440" tIns="45720" rIns="91440" bIns="45720" rtlCol="0" anchor="ctr">
            <a:normAutofit fontScale="85000" lnSpcReduction="20000"/>
          </a:bodyPr>
          <a:lstStyle/>
          <a:p>
            <a:pPr>
              <a:lnSpc>
                <a:spcPct val="90000"/>
              </a:lnSpc>
              <a:spcAft>
                <a:spcPts val="600"/>
              </a:spcAft>
            </a:pPr>
            <a:endParaRPr lang="en-US" sz="2400" b="1"/>
          </a:p>
          <a:p>
            <a:pPr>
              <a:lnSpc>
                <a:spcPct val="90000"/>
              </a:lnSpc>
              <a:spcAft>
                <a:spcPts val="600"/>
              </a:spcAft>
            </a:pPr>
            <a:endParaRPr lang="en-US" sz="2400" b="1">
              <a:cs typeface="Calibri"/>
            </a:endParaRPr>
          </a:p>
          <a:p>
            <a:pPr marL="114300" indent="-342900">
              <a:lnSpc>
                <a:spcPct val="90000"/>
              </a:lnSpc>
              <a:spcAft>
                <a:spcPts val="600"/>
              </a:spcAft>
              <a:buFont typeface="Wingdings" panose="020B0604020202020204" pitchFamily="34" charset="0"/>
              <a:buChar char="Ø"/>
            </a:pPr>
            <a:r>
              <a:rPr lang="en-US" sz="2400" b="1" dirty="0">
                <a:cs typeface="Calibri"/>
              </a:rPr>
              <a:t>Small, statewide workgroup representing each hub</a:t>
            </a:r>
            <a:endParaRPr lang="en-US" sz="2400" b="1" dirty="0"/>
          </a:p>
          <a:p>
            <a:pPr>
              <a:lnSpc>
                <a:spcPct val="90000"/>
              </a:lnSpc>
              <a:spcAft>
                <a:spcPts val="600"/>
              </a:spcAft>
            </a:pPr>
            <a:endParaRPr lang="en-US" sz="2400" b="1">
              <a:cs typeface="Calibri"/>
            </a:endParaRPr>
          </a:p>
          <a:p>
            <a:pPr marL="114300" indent="-342900">
              <a:lnSpc>
                <a:spcPct val="90000"/>
              </a:lnSpc>
              <a:spcAft>
                <a:spcPts val="600"/>
              </a:spcAft>
              <a:buFont typeface="Wingdings" panose="020B0604020202020204" pitchFamily="34" charset="0"/>
              <a:buChar char="Ø"/>
            </a:pPr>
            <a:r>
              <a:rPr lang="en-US" sz="2400" b="1" dirty="0"/>
              <a:t>Set agenda for kick off</a:t>
            </a:r>
            <a:endParaRPr lang="en-US" sz="2400" b="1" dirty="0">
              <a:cs typeface="Calibri"/>
            </a:endParaRPr>
          </a:p>
          <a:p>
            <a:pPr lvl="1" indent="-228600">
              <a:lnSpc>
                <a:spcPct val="90000"/>
              </a:lnSpc>
              <a:spcAft>
                <a:spcPts val="600"/>
              </a:spcAft>
              <a:buFont typeface="Arial" panose="020B0604020202020204" pitchFamily="34" charset="0"/>
              <a:buChar char="•"/>
            </a:pPr>
            <a:r>
              <a:rPr lang="en-US" sz="2400" b="1" dirty="0">
                <a:cs typeface="Calibri"/>
              </a:rPr>
              <a:t>Governance</a:t>
            </a:r>
          </a:p>
          <a:p>
            <a:pPr lvl="1" indent="-228600">
              <a:lnSpc>
                <a:spcPct val="90000"/>
              </a:lnSpc>
              <a:spcAft>
                <a:spcPts val="600"/>
              </a:spcAft>
              <a:buFont typeface="Arial" panose="020B0604020202020204" pitchFamily="34" charset="0"/>
              <a:buChar char="•"/>
            </a:pPr>
            <a:r>
              <a:rPr lang="en-US" sz="2400" b="1" dirty="0">
                <a:cs typeface="Calibri"/>
              </a:rPr>
              <a:t>BNL</a:t>
            </a:r>
            <a:endParaRPr lang="en-US" sz="2400" b="1" dirty="0"/>
          </a:p>
          <a:p>
            <a:pPr lvl="1" indent="-228600">
              <a:lnSpc>
                <a:spcPct val="90000"/>
              </a:lnSpc>
              <a:spcAft>
                <a:spcPts val="600"/>
              </a:spcAft>
              <a:buFont typeface="Arial" panose="020B0604020202020204" pitchFamily="34" charset="0"/>
              <a:buChar char="•"/>
            </a:pPr>
            <a:r>
              <a:rPr lang="en-US" sz="2400" b="1" dirty="0">
                <a:cs typeface="Calibri"/>
              </a:rPr>
              <a:t>Asset mapping</a:t>
            </a:r>
            <a:endParaRPr lang="en-US" sz="2400" b="1" dirty="0"/>
          </a:p>
          <a:p>
            <a:pPr lvl="1" indent="-228600">
              <a:lnSpc>
                <a:spcPct val="90000"/>
              </a:lnSpc>
              <a:spcAft>
                <a:spcPts val="600"/>
              </a:spcAft>
              <a:buFont typeface="Arial" panose="020B0604020202020204" pitchFamily="34" charset="0"/>
              <a:buChar char="•"/>
            </a:pPr>
            <a:endParaRPr lang="en-US" sz="2400" b="1"/>
          </a:p>
          <a:p>
            <a:pPr marL="114300" indent="-342900">
              <a:lnSpc>
                <a:spcPct val="90000"/>
              </a:lnSpc>
              <a:spcAft>
                <a:spcPts val="600"/>
              </a:spcAft>
              <a:buFont typeface="Wingdings" panose="020B0604020202020204" pitchFamily="34" charset="0"/>
              <a:buChar char="Ø"/>
            </a:pPr>
            <a:r>
              <a:rPr lang="en-US" sz="2400" b="1" dirty="0"/>
              <a:t>Developed shared vision across Hubs</a:t>
            </a:r>
            <a:endParaRPr lang="en-US" sz="2400" b="1" dirty="0">
              <a:cs typeface="Calibri"/>
            </a:endParaRPr>
          </a:p>
          <a:p>
            <a:pPr marL="114300" indent="-342900">
              <a:lnSpc>
                <a:spcPct val="90000"/>
              </a:lnSpc>
              <a:spcAft>
                <a:spcPts val="600"/>
              </a:spcAft>
              <a:buFont typeface="Wingdings" panose="020B0604020202020204" pitchFamily="34" charset="0"/>
              <a:buChar char="Ø"/>
            </a:pPr>
            <a:endParaRPr lang="en-US" sz="2400" b="1"/>
          </a:p>
          <a:p>
            <a:pPr marL="114300" indent="-342900">
              <a:lnSpc>
                <a:spcPct val="90000"/>
              </a:lnSpc>
              <a:spcAft>
                <a:spcPts val="600"/>
              </a:spcAft>
              <a:buFont typeface="Wingdings" panose="020B0604020202020204" pitchFamily="34" charset="0"/>
              <a:buChar char="Ø"/>
            </a:pPr>
            <a:r>
              <a:rPr lang="en-US" sz="2400" b="1" dirty="0"/>
              <a:t>Identify and outreach to potential attendees</a:t>
            </a:r>
            <a:endParaRPr lang="en-US" sz="2400" b="1" dirty="0">
              <a:cs typeface="Calibri"/>
            </a:endParaRPr>
          </a:p>
          <a:p>
            <a:pPr marL="342900" indent="-342900">
              <a:lnSpc>
                <a:spcPct val="90000"/>
              </a:lnSpc>
              <a:spcAft>
                <a:spcPts val="600"/>
              </a:spcAft>
              <a:buFont typeface="Wingdings"/>
              <a:buChar char="Ø"/>
            </a:pPr>
            <a:endParaRPr lang="en-US" sz="2400" b="1"/>
          </a:p>
          <a:p>
            <a:pPr marL="342900" indent="-342900">
              <a:lnSpc>
                <a:spcPct val="90000"/>
              </a:lnSpc>
              <a:spcAft>
                <a:spcPts val="600"/>
              </a:spcAft>
              <a:buFont typeface="Wingdings"/>
              <a:buChar char="Ø"/>
            </a:pPr>
            <a:r>
              <a:rPr lang="en-US" sz="2400" b="1" dirty="0"/>
              <a:t>Review data and metrics</a:t>
            </a:r>
            <a:endParaRPr lang="en-US" sz="2400" b="1" dirty="0">
              <a:cs typeface="Calibri"/>
            </a:endParaRP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endParaRPr lang="en-US" sz="2400" b="1"/>
          </a:p>
          <a:p>
            <a:pPr indent="-228600">
              <a:lnSpc>
                <a:spcPct val="90000"/>
              </a:lnSpc>
              <a:spcAft>
                <a:spcPts val="600"/>
              </a:spcAft>
              <a:buFont typeface="Arial" panose="020B0604020202020204" pitchFamily="34" charset="0"/>
              <a:buChar char="•"/>
            </a:pPr>
            <a:endParaRPr lang="en-US" sz="2400"/>
          </a:p>
        </p:txBody>
      </p:sp>
      <p:sp>
        <p:nvSpPr>
          <p:cNvPr id="14"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13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AC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 whiteboard&#10;&#10;Description automatically generated">
            <a:extLst>
              <a:ext uri="{FF2B5EF4-FFF2-40B4-BE49-F238E27FC236}">
                <a16:creationId xmlns:a16="http://schemas.microsoft.com/office/drawing/2014/main" id="{0B70A123-FE80-41AF-BC75-FD1E10AE8DB9}"/>
              </a:ext>
            </a:extLst>
          </p:cNvPr>
          <p:cNvPicPr>
            <a:picLocks noChangeAspect="1"/>
          </p:cNvPicPr>
          <p:nvPr/>
        </p:nvPicPr>
        <p:blipFill>
          <a:blip r:embed="rId3"/>
          <a:stretch>
            <a:fillRect/>
          </a:stretch>
        </p:blipFill>
        <p:spPr>
          <a:xfrm>
            <a:off x="9254442" y="3019172"/>
            <a:ext cx="1462088" cy="819655"/>
          </a:xfrm>
          <a:prstGeom prst="rect">
            <a:avLst/>
          </a:prstGeom>
        </p:spPr>
      </p:pic>
    </p:spTree>
    <p:extLst>
      <p:ext uri="{BB962C8B-B14F-4D97-AF65-F5344CB8AC3E}">
        <p14:creationId xmlns:p14="http://schemas.microsoft.com/office/powerpoint/2010/main" val="157099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B40AA-475D-446F-B202-4EA9878F4190}"/>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SHC Special Session</a:t>
            </a:r>
          </a:p>
        </p:txBody>
      </p:sp>
      <p:sp>
        <p:nvSpPr>
          <p:cNvPr id="3" name="Content Placeholder 2">
            <a:extLst>
              <a:ext uri="{FF2B5EF4-FFF2-40B4-BE49-F238E27FC236}">
                <a16:creationId xmlns:a16="http://schemas.microsoft.com/office/drawing/2014/main" id="{7ED7B31C-A178-4346-A8A7-B856CA290F6B}"/>
              </a:ext>
            </a:extLst>
          </p:cNvPr>
          <p:cNvSpPr>
            <a:spLocks noGrp="1"/>
          </p:cNvSpPr>
          <p:nvPr>
            <p:ph sz="half" idx="10"/>
          </p:nvPr>
        </p:nvSpPr>
        <p:spPr>
          <a:xfrm>
            <a:off x="4810259" y="649480"/>
            <a:ext cx="6555347" cy="5546047"/>
          </a:xfrm>
        </p:spPr>
        <p:txBody>
          <a:bodyPr vert="horz" lIns="91440" tIns="45720" rIns="91440" bIns="45720" rtlCol="0" anchor="ctr">
            <a:normAutofit/>
          </a:bodyPr>
          <a:lstStyle/>
          <a:p>
            <a:pPr marL="228600" lvl="1" indent="0">
              <a:spcBef>
                <a:spcPts val="0"/>
              </a:spcBef>
              <a:spcAft>
                <a:spcPts val="600"/>
              </a:spcAft>
              <a:buNone/>
            </a:pPr>
            <a:r>
              <a:rPr lang="en-US" dirty="0">
                <a:solidFill>
                  <a:schemeClr val="tx1"/>
                </a:solidFill>
              </a:rPr>
              <a:t>Two Goals: </a:t>
            </a:r>
            <a:endParaRPr lang="en-US" dirty="0">
              <a:solidFill>
                <a:schemeClr val="tx1"/>
              </a:solidFill>
              <a:cs typeface="Calibri"/>
            </a:endParaRPr>
          </a:p>
          <a:p>
            <a:pPr marL="457200" lvl="1">
              <a:spcBef>
                <a:spcPts val="0"/>
              </a:spcBef>
              <a:spcAft>
                <a:spcPts val="600"/>
              </a:spcAft>
              <a:buFont typeface="Arial" panose="020B0604020202020204" pitchFamily="34" charset="0"/>
              <a:buChar char="•"/>
            </a:pPr>
            <a:endParaRPr lang="en-US" dirty="0">
              <a:solidFill>
                <a:schemeClr val="tx1"/>
              </a:solidFill>
              <a:cs typeface="Calibri"/>
            </a:endParaRPr>
          </a:p>
          <a:p>
            <a:pPr marL="1143000" lvl="1" indent="-457200">
              <a:spcBef>
                <a:spcPts val="0"/>
              </a:spcBef>
              <a:spcAft>
                <a:spcPts val="600"/>
              </a:spcAft>
              <a:buAutoNum type="arabicPeriod"/>
            </a:pPr>
            <a:r>
              <a:rPr lang="en-US" dirty="0">
                <a:solidFill>
                  <a:schemeClr val="tx1"/>
                </a:solidFill>
              </a:rPr>
              <a:t>Peer to Peer to learn about Service Hub implementation in CT and Alaska</a:t>
            </a:r>
            <a:endParaRPr lang="en-US" dirty="0">
              <a:solidFill>
                <a:schemeClr val="tx1"/>
              </a:solidFill>
              <a:cs typeface="Calibri"/>
            </a:endParaRPr>
          </a:p>
          <a:p>
            <a:pPr marL="1143000" lvl="1" indent="-457200">
              <a:spcBef>
                <a:spcPts val="0"/>
              </a:spcBef>
              <a:spcAft>
                <a:spcPts val="600"/>
              </a:spcAft>
              <a:buAutoNum type="arabicPeriod"/>
            </a:pPr>
            <a:endParaRPr lang="en-US" dirty="0">
              <a:solidFill>
                <a:schemeClr val="tx1"/>
              </a:solidFill>
            </a:endParaRPr>
          </a:p>
          <a:p>
            <a:pPr marL="1143000" lvl="1" indent="-457200">
              <a:spcBef>
                <a:spcPts val="0"/>
              </a:spcBef>
              <a:spcAft>
                <a:spcPts val="600"/>
              </a:spcAft>
              <a:buAutoNum type="arabicPeriod"/>
            </a:pPr>
            <a:r>
              <a:rPr lang="en-US" dirty="0">
                <a:solidFill>
                  <a:schemeClr val="tx1"/>
                </a:solidFill>
              </a:rPr>
              <a:t>Learn about and begin discussion on how people will access the system and Hub with a Focus on the Front Door with CT 211</a:t>
            </a:r>
            <a:endParaRPr lang="en-US">
              <a:solidFill>
                <a:schemeClr val="tx1"/>
              </a:solidFill>
              <a:cs typeface="Calibri"/>
            </a:endParaRPr>
          </a:p>
          <a:p>
            <a:pPr lvl="1">
              <a:spcBef>
                <a:spcPts val="0"/>
              </a:spcBef>
              <a:spcAft>
                <a:spcPts val="600"/>
              </a:spcAft>
              <a:buFont typeface="Arial" panose="020B0604020202020204" pitchFamily="34" charset="0"/>
              <a:buChar char="•"/>
            </a:pPr>
            <a:endParaRPr lang="en-US" dirty="0">
              <a:solidFill>
                <a:schemeClr val="tx1"/>
              </a:solidFill>
            </a:endParaRPr>
          </a:p>
          <a:p>
            <a:pPr marL="457200" lvl="1" indent="0" algn="ctr">
              <a:spcBef>
                <a:spcPts val="0"/>
              </a:spcBef>
              <a:spcAft>
                <a:spcPts val="600"/>
              </a:spcAft>
              <a:buNone/>
            </a:pPr>
            <a:r>
              <a:rPr lang="en-US" i="1" dirty="0">
                <a:solidFill>
                  <a:schemeClr val="tx1"/>
                </a:solidFill>
              </a:rPr>
              <a:t>Potential dates are March 2nd at 11:00 or 1:00 or March 4th at 9:00 or 10:00</a:t>
            </a:r>
            <a:endParaRPr lang="en-US" i="1" dirty="0">
              <a:solidFill>
                <a:schemeClr val="tx1"/>
              </a:solidFill>
              <a:cs typeface="Calibri"/>
            </a:endParaRPr>
          </a:p>
        </p:txBody>
      </p:sp>
    </p:spTree>
    <p:extLst>
      <p:ext uri="{BB962C8B-B14F-4D97-AF65-F5344CB8AC3E}">
        <p14:creationId xmlns:p14="http://schemas.microsoft.com/office/powerpoint/2010/main" val="1958171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3366-9038-4AFF-AAAB-CA5232FEE0DC}"/>
              </a:ext>
            </a:extLst>
          </p:cNvPr>
          <p:cNvSpPr>
            <a:spLocks noGrp="1"/>
          </p:cNvSpPr>
          <p:nvPr>
            <p:ph type="title"/>
          </p:nvPr>
        </p:nvSpPr>
        <p:spPr/>
        <p:txBody>
          <a:bodyPr/>
          <a:lstStyle/>
          <a:p>
            <a:r>
              <a:rPr lang="en-US" dirty="0"/>
              <a:t>Outline of Next Steps for Initiative</a:t>
            </a:r>
          </a:p>
        </p:txBody>
      </p:sp>
      <p:sp>
        <p:nvSpPr>
          <p:cNvPr id="3" name="Content Placeholder 2">
            <a:extLst>
              <a:ext uri="{FF2B5EF4-FFF2-40B4-BE49-F238E27FC236}">
                <a16:creationId xmlns:a16="http://schemas.microsoft.com/office/drawing/2014/main" id="{B7A802FA-A32D-4D1B-8D44-F5EFAD631D28}"/>
              </a:ext>
            </a:extLst>
          </p:cNvPr>
          <p:cNvSpPr>
            <a:spLocks noGrp="1"/>
          </p:cNvSpPr>
          <p:nvPr>
            <p:ph sz="half" idx="10"/>
          </p:nvPr>
        </p:nvSpPr>
        <p:spPr>
          <a:xfrm>
            <a:off x="367146" y="1682126"/>
            <a:ext cx="11526047" cy="4494836"/>
          </a:xfrm>
        </p:spPr>
        <p:txBody>
          <a:bodyPr lIns="91440" tIns="45720" rIns="91440" bIns="45720" anchor="t"/>
          <a:lstStyle/>
          <a:p>
            <a:pPr lvl="1">
              <a:lnSpc>
                <a:spcPct val="100000"/>
              </a:lnSpc>
              <a:spcBef>
                <a:spcPts val="0"/>
              </a:spcBef>
              <a:buFont typeface="Wingdings" panose="020F0502020204030204" pitchFamily="34" charset="0"/>
              <a:buChar char="ü"/>
            </a:pPr>
            <a:r>
              <a:rPr lang="en-US" dirty="0">
                <a:latin typeface="Century Gothic"/>
                <a:ea typeface="+mn-lt"/>
                <a:cs typeface="+mn-lt"/>
              </a:rPr>
              <a:t>Develop Implementation Strategy for Service Hubs, Align with Coordinated Entry and Begin Launch</a:t>
            </a:r>
            <a:endParaRPr lang="en-US"/>
          </a:p>
          <a:p>
            <a:pPr lvl="2">
              <a:lnSpc>
                <a:spcPct val="100000"/>
              </a:lnSpc>
              <a:spcBef>
                <a:spcPts val="0"/>
              </a:spcBef>
              <a:buChar char="•"/>
            </a:pPr>
            <a:r>
              <a:rPr lang="en-US" sz="1800" b="1" dirty="0">
                <a:latin typeface="Century Gothic"/>
                <a:ea typeface="+mn-lt"/>
                <a:cs typeface="+mn-lt"/>
              </a:rPr>
              <a:t>Feb 2020</a:t>
            </a:r>
          </a:p>
          <a:p>
            <a:pPr lvl="1">
              <a:lnSpc>
                <a:spcPct val="100000"/>
              </a:lnSpc>
              <a:spcBef>
                <a:spcPts val="0"/>
              </a:spcBef>
              <a:buFont typeface="Wingdings" panose="020F0502020204030204" pitchFamily="34" charset="0"/>
              <a:buChar char="ü"/>
            </a:pPr>
            <a:r>
              <a:rPr lang="en-US" dirty="0">
                <a:latin typeface="Century Gothic"/>
                <a:ea typeface="+mn-lt"/>
                <a:cs typeface="+mn-lt"/>
              </a:rPr>
              <a:t>Present Interim Data Analysis and System Needs to SHC for feedback and comment</a:t>
            </a:r>
            <a:endParaRPr lang="en-US">
              <a:latin typeface="Century Gothic"/>
              <a:cs typeface="Calibri"/>
            </a:endParaRPr>
          </a:p>
          <a:p>
            <a:pPr lvl="2">
              <a:lnSpc>
                <a:spcPct val="100000"/>
              </a:lnSpc>
              <a:spcBef>
                <a:spcPts val="0"/>
              </a:spcBef>
              <a:buChar char="•"/>
            </a:pPr>
            <a:r>
              <a:rPr lang="en-US" sz="1800" b="1" dirty="0">
                <a:latin typeface="Century Gothic"/>
                <a:ea typeface="+mn-lt"/>
                <a:cs typeface="+mn-lt"/>
              </a:rPr>
              <a:t>March 2020</a:t>
            </a:r>
          </a:p>
          <a:p>
            <a:pPr lvl="1">
              <a:lnSpc>
                <a:spcPct val="100000"/>
              </a:lnSpc>
              <a:spcBef>
                <a:spcPts val="0"/>
              </a:spcBef>
              <a:buFont typeface="Wingdings" panose="020F0502020204030204" pitchFamily="34" charset="0"/>
              <a:buChar char="ü"/>
            </a:pPr>
            <a:r>
              <a:rPr lang="en-US" dirty="0">
                <a:latin typeface="Century Gothic"/>
                <a:ea typeface="+mn-lt"/>
                <a:cs typeface="+mn-lt"/>
              </a:rPr>
              <a:t>Develop Financial Model for Affordable and Supportive Housing Needs </a:t>
            </a:r>
          </a:p>
          <a:p>
            <a:pPr lvl="2">
              <a:lnSpc>
                <a:spcPct val="100000"/>
              </a:lnSpc>
              <a:spcBef>
                <a:spcPts val="0"/>
              </a:spcBef>
              <a:buChar char="•"/>
            </a:pPr>
            <a:r>
              <a:rPr lang="en-US" sz="1800" b="1" dirty="0">
                <a:latin typeface="Century Gothic"/>
                <a:ea typeface="+mn-lt"/>
                <a:cs typeface="+mn-lt"/>
              </a:rPr>
              <a:t>April 2020</a:t>
            </a:r>
          </a:p>
          <a:p>
            <a:pPr lvl="1">
              <a:lnSpc>
                <a:spcPct val="100000"/>
              </a:lnSpc>
              <a:spcBef>
                <a:spcPts val="0"/>
              </a:spcBef>
              <a:buFont typeface="Wingdings" panose="020F0502020204030204" pitchFamily="34" charset="0"/>
              <a:buChar char="ü"/>
            </a:pPr>
            <a:r>
              <a:rPr lang="en-US" dirty="0">
                <a:latin typeface="Century Gothic"/>
                <a:ea typeface="+mn-lt"/>
                <a:cs typeface="+mn-lt"/>
              </a:rPr>
              <a:t>Develop Strategy to Engage Broader Systems and other Stakeholders</a:t>
            </a:r>
          </a:p>
          <a:p>
            <a:pPr lvl="2">
              <a:lnSpc>
                <a:spcPct val="100000"/>
              </a:lnSpc>
              <a:spcBef>
                <a:spcPts val="0"/>
              </a:spcBef>
              <a:buChar char="•"/>
            </a:pPr>
            <a:r>
              <a:rPr lang="en-US" sz="1800" b="1" dirty="0">
                <a:latin typeface="Century Gothic"/>
                <a:ea typeface="+mn-lt"/>
                <a:cs typeface="+mn-lt"/>
              </a:rPr>
              <a:t>April – May 2020</a:t>
            </a:r>
          </a:p>
          <a:p>
            <a:pPr lvl="1">
              <a:lnSpc>
                <a:spcPct val="100000"/>
              </a:lnSpc>
              <a:spcBef>
                <a:spcPts val="0"/>
              </a:spcBef>
              <a:buFont typeface="Wingdings" panose="020F0502020204030204" pitchFamily="34" charset="0"/>
              <a:buChar char="ü"/>
            </a:pPr>
            <a:r>
              <a:rPr lang="en-US" dirty="0">
                <a:latin typeface="Century Gothic"/>
                <a:cs typeface="Calibri"/>
              </a:rPr>
              <a:t>Present System Design, Best Practice and Policy Recommendations and Sustainability Plan</a:t>
            </a:r>
            <a:endParaRPr lang="en-US">
              <a:latin typeface="Century Gothic"/>
              <a:ea typeface="+mn-lt"/>
              <a:cs typeface="+mn-lt"/>
            </a:endParaRPr>
          </a:p>
          <a:p>
            <a:pPr lvl="2">
              <a:lnSpc>
                <a:spcPct val="100000"/>
              </a:lnSpc>
              <a:spcBef>
                <a:spcPts val="0"/>
              </a:spcBef>
              <a:buFont typeface="Calibri,Sans-Serif" panose="020F0502020204030204" pitchFamily="34" charset="0"/>
              <a:buChar char="•"/>
            </a:pPr>
            <a:r>
              <a:rPr lang="en-US" sz="1800" b="1" dirty="0">
                <a:latin typeface="Century Gothic"/>
                <a:cs typeface="Calibri"/>
              </a:rPr>
              <a:t>May- June 2020</a:t>
            </a:r>
          </a:p>
          <a:p>
            <a:pPr marL="0" indent="0">
              <a:lnSpc>
                <a:spcPct val="100000"/>
              </a:lnSpc>
              <a:spcBef>
                <a:spcPts val="0"/>
              </a:spcBef>
              <a:buNone/>
            </a:pPr>
            <a:endParaRPr lang="en-US" sz="2400">
              <a:ea typeface="+mn-lt"/>
              <a:cs typeface="+mn-lt"/>
            </a:endParaRPr>
          </a:p>
          <a:p>
            <a:endParaRPr lang="en-US" sz="2400">
              <a:cs typeface="Calibri"/>
            </a:endParaRPr>
          </a:p>
        </p:txBody>
      </p:sp>
    </p:spTree>
    <p:extLst>
      <p:ext uri="{BB962C8B-B14F-4D97-AF65-F5344CB8AC3E}">
        <p14:creationId xmlns:p14="http://schemas.microsoft.com/office/powerpoint/2010/main" val="345553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79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47432-BA4B-4275-BF17-88771182C486}"/>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Today's Agenda</a:t>
            </a:r>
          </a:p>
        </p:txBody>
      </p:sp>
      <p:sp>
        <p:nvSpPr>
          <p:cNvPr id="3" name="Content Placeholder 2">
            <a:extLst>
              <a:ext uri="{FF2B5EF4-FFF2-40B4-BE49-F238E27FC236}">
                <a16:creationId xmlns:a16="http://schemas.microsoft.com/office/drawing/2014/main" id="{9AAD8B8B-603C-4F53-A7B9-0D5A70381D14}"/>
              </a:ext>
            </a:extLst>
          </p:cNvPr>
          <p:cNvSpPr>
            <a:spLocks noGrp="1"/>
          </p:cNvSpPr>
          <p:nvPr>
            <p:ph sz="half" idx="10"/>
          </p:nvPr>
        </p:nvSpPr>
        <p:spPr>
          <a:xfrm>
            <a:off x="4810259" y="649480"/>
            <a:ext cx="6555347" cy="5546047"/>
          </a:xfrm>
        </p:spPr>
        <p:txBody>
          <a:bodyPr vert="horz" lIns="91440" tIns="45720" rIns="91440" bIns="45720" rtlCol="0" anchor="ctr">
            <a:normAutofit/>
          </a:bodyPr>
          <a:lstStyle/>
          <a:p>
            <a:pPr marL="457200" lvl="1" indent="0">
              <a:buNone/>
            </a:pPr>
            <a:r>
              <a:rPr lang="en-US" b="1" dirty="0">
                <a:solidFill>
                  <a:schemeClr val="tx1"/>
                </a:solidFill>
                <a:latin typeface="Century Gothic"/>
              </a:rPr>
              <a:t>Updates</a:t>
            </a:r>
          </a:p>
          <a:p>
            <a:pPr lvl="2">
              <a:buFont typeface="Arial" panose="020B0604020202020204" pitchFamily="34" charset="0"/>
              <a:buChar char="•"/>
            </a:pPr>
            <a:r>
              <a:rPr lang="en-US" dirty="0">
                <a:solidFill>
                  <a:schemeClr val="tx1"/>
                </a:solidFill>
                <a:latin typeface="Century Gothic"/>
              </a:rPr>
              <a:t>Engaging PWLE</a:t>
            </a:r>
            <a:endParaRPr lang="en-US">
              <a:solidFill>
                <a:schemeClr val="tx1"/>
              </a:solidFill>
              <a:latin typeface="Century Gothic"/>
              <a:cs typeface="Calibri"/>
            </a:endParaRPr>
          </a:p>
          <a:p>
            <a:pPr lvl="2">
              <a:buFont typeface="Arial" panose="020B0604020202020204" pitchFamily="34" charset="0"/>
              <a:buChar char="•"/>
            </a:pPr>
            <a:r>
              <a:rPr lang="en-US" dirty="0">
                <a:solidFill>
                  <a:schemeClr val="tx1"/>
                </a:solidFill>
                <a:latin typeface="Century Gothic"/>
              </a:rPr>
              <a:t>Shelter Workgroup</a:t>
            </a:r>
            <a:endParaRPr lang="en-US">
              <a:solidFill>
                <a:schemeClr val="tx1"/>
              </a:solidFill>
              <a:latin typeface="Century Gothic"/>
              <a:cs typeface="Calibri"/>
            </a:endParaRPr>
          </a:p>
          <a:p>
            <a:pPr lvl="2">
              <a:buFont typeface="Arial" panose="020B0604020202020204" pitchFamily="34" charset="0"/>
              <a:buChar char="•"/>
            </a:pPr>
            <a:r>
              <a:rPr lang="en-US" dirty="0">
                <a:solidFill>
                  <a:schemeClr val="tx1"/>
                </a:solidFill>
                <a:latin typeface="Century Gothic"/>
              </a:rPr>
              <a:t>Affordable and Supportive Housing Workgroup</a:t>
            </a:r>
            <a:endParaRPr lang="en-US">
              <a:solidFill>
                <a:schemeClr val="tx1"/>
              </a:solidFill>
              <a:latin typeface="Century Gothic"/>
              <a:cs typeface="Calibri"/>
            </a:endParaRPr>
          </a:p>
          <a:p>
            <a:pPr lvl="2">
              <a:buFont typeface="Arial" panose="020B0604020202020204" pitchFamily="34" charset="0"/>
              <a:buChar char="•"/>
            </a:pPr>
            <a:endParaRPr lang="en-US" sz="2400" dirty="0">
              <a:solidFill>
                <a:schemeClr val="tx1"/>
              </a:solidFill>
              <a:latin typeface="Century Gothic"/>
            </a:endParaRPr>
          </a:p>
          <a:p>
            <a:pPr marL="457200" lvl="1" indent="0">
              <a:buNone/>
            </a:pPr>
            <a:r>
              <a:rPr lang="en-US" b="1" dirty="0">
                <a:solidFill>
                  <a:schemeClr val="tx1"/>
                </a:solidFill>
                <a:latin typeface="Century Gothic"/>
              </a:rPr>
              <a:t>Service Hub Design</a:t>
            </a:r>
            <a:endParaRPr lang="en-US" b="1">
              <a:solidFill>
                <a:schemeClr val="tx1"/>
              </a:solidFill>
              <a:latin typeface="Century Gothic"/>
              <a:cs typeface="Calibri"/>
            </a:endParaRPr>
          </a:p>
          <a:p>
            <a:pPr lvl="2">
              <a:buFont typeface="Arial" panose="020B0604020202020204" pitchFamily="34" charset="0"/>
              <a:buChar char="•"/>
            </a:pPr>
            <a:r>
              <a:rPr lang="en-US" dirty="0">
                <a:solidFill>
                  <a:schemeClr val="tx1"/>
                </a:solidFill>
                <a:latin typeface="Century Gothic"/>
              </a:rPr>
              <a:t>Review of the Beta Hub Design</a:t>
            </a:r>
            <a:endParaRPr lang="en-US">
              <a:solidFill>
                <a:schemeClr val="tx1"/>
              </a:solidFill>
              <a:latin typeface="Century Gothic"/>
              <a:cs typeface="Calibri"/>
            </a:endParaRPr>
          </a:p>
          <a:p>
            <a:pPr lvl="2">
              <a:buFont typeface="Arial" panose="020B0604020202020204" pitchFamily="34" charset="0"/>
              <a:buChar char="•"/>
            </a:pPr>
            <a:r>
              <a:rPr lang="en-US" dirty="0">
                <a:solidFill>
                  <a:schemeClr val="tx1"/>
                </a:solidFill>
                <a:latin typeface="Century Gothic"/>
              </a:rPr>
              <a:t>Getting Started</a:t>
            </a:r>
            <a:endParaRPr lang="en-US">
              <a:solidFill>
                <a:schemeClr val="tx1"/>
              </a:solidFill>
              <a:latin typeface="Century Gothic"/>
              <a:cs typeface="Calibri"/>
            </a:endParaRPr>
          </a:p>
          <a:p>
            <a:pPr lvl="3">
              <a:buFont typeface="Arial" panose="020B0604020202020204" pitchFamily="34" charset="0"/>
              <a:buChar char="•"/>
            </a:pPr>
            <a:r>
              <a:rPr lang="en-US" sz="2000" dirty="0">
                <a:solidFill>
                  <a:schemeClr val="tx1"/>
                </a:solidFill>
                <a:latin typeface="Century Gothic"/>
              </a:rPr>
              <a:t>Identifying Stakeholders</a:t>
            </a:r>
            <a:endParaRPr lang="en-US" sz="2000">
              <a:solidFill>
                <a:schemeClr val="tx1"/>
              </a:solidFill>
              <a:latin typeface="Century Gothic"/>
              <a:cs typeface="Calibri"/>
            </a:endParaRPr>
          </a:p>
          <a:p>
            <a:pPr lvl="3">
              <a:buFont typeface="Arial" panose="020B0604020202020204" pitchFamily="34" charset="0"/>
              <a:buChar char="•"/>
            </a:pPr>
            <a:r>
              <a:rPr lang="en-US" sz="2000" dirty="0">
                <a:solidFill>
                  <a:schemeClr val="tx1"/>
                </a:solidFill>
                <a:latin typeface="Century Gothic"/>
              </a:rPr>
              <a:t>Call for Volunteers</a:t>
            </a:r>
            <a:endParaRPr lang="en-US" sz="2000">
              <a:solidFill>
                <a:schemeClr val="tx1"/>
              </a:solidFill>
              <a:latin typeface="Century Gothic"/>
              <a:cs typeface="Calibri"/>
            </a:endParaRPr>
          </a:p>
          <a:p>
            <a:pPr lvl="3">
              <a:buFont typeface="Arial" panose="020B0604020202020204" pitchFamily="34" charset="0"/>
              <a:buChar char="•"/>
            </a:pPr>
            <a:r>
              <a:rPr lang="en-US" sz="2000" dirty="0">
                <a:solidFill>
                  <a:schemeClr val="tx1"/>
                </a:solidFill>
                <a:latin typeface="Century Gothic"/>
              </a:rPr>
              <a:t>SHC Special Session</a:t>
            </a:r>
          </a:p>
          <a:p>
            <a:pPr lvl="1">
              <a:buFont typeface="Arial" panose="020B0604020202020204" pitchFamily="34" charset="0"/>
              <a:buChar char="•"/>
            </a:pPr>
            <a:endParaRPr lang="en-US" sz="2000" dirty="0">
              <a:solidFill>
                <a:schemeClr val="tx1"/>
              </a:solidFill>
              <a:latin typeface="Century Gothic"/>
            </a:endParaRPr>
          </a:p>
          <a:p>
            <a:pPr marL="457200" lvl="1" indent="0">
              <a:buNone/>
            </a:pPr>
            <a:r>
              <a:rPr lang="en-US" b="1" dirty="0">
                <a:solidFill>
                  <a:schemeClr val="tx1"/>
                </a:solidFill>
                <a:latin typeface="Century Gothic"/>
              </a:rPr>
              <a:t>Next Steps for the Work</a:t>
            </a:r>
            <a:endParaRPr lang="en-US" b="1">
              <a:solidFill>
                <a:schemeClr val="tx1"/>
              </a:solidFill>
              <a:latin typeface="Century Gothic"/>
              <a:cs typeface="Calibri"/>
            </a:endParaRPr>
          </a:p>
          <a:p>
            <a:pPr lvl="2">
              <a:buFont typeface="Arial" panose="020B0604020202020204" pitchFamily="34" charset="0"/>
              <a:buChar char="•"/>
            </a:pPr>
            <a:endParaRPr lang="en-US">
              <a:solidFill>
                <a:schemeClr val="tx1"/>
              </a:solidFill>
            </a:endParaRPr>
          </a:p>
          <a:p>
            <a:pPr lvl="2">
              <a:buFont typeface="Arial" panose="020B0604020202020204" pitchFamily="34" charset="0"/>
              <a:buChar char="•"/>
            </a:pPr>
            <a:endParaRPr lang="en-US">
              <a:solidFill>
                <a:schemeClr val="tx1"/>
              </a:solidFill>
            </a:endParaRPr>
          </a:p>
          <a:p>
            <a:pPr lvl="3">
              <a:buFont typeface="Arial" panose="020B0604020202020204" pitchFamily="34" charset="0"/>
              <a:buChar char="•"/>
            </a:pPr>
            <a:endParaRPr lang="en-US" sz="2000">
              <a:solidFill>
                <a:schemeClr val="tx1"/>
              </a:solidFill>
            </a:endParaRPr>
          </a:p>
        </p:txBody>
      </p:sp>
      <p:pic>
        <p:nvPicPr>
          <p:cNvPr id="4" name="Picture 5" descr="A picture containing text, clipart&#10;&#10;Description automatically generated">
            <a:extLst>
              <a:ext uri="{FF2B5EF4-FFF2-40B4-BE49-F238E27FC236}">
                <a16:creationId xmlns:a16="http://schemas.microsoft.com/office/drawing/2014/main" id="{03F5EEE5-2EAE-4EF8-A3ED-77624D1BAF78}"/>
              </a:ext>
            </a:extLst>
          </p:cNvPr>
          <p:cNvPicPr>
            <a:picLocks noChangeAspect="1"/>
          </p:cNvPicPr>
          <p:nvPr/>
        </p:nvPicPr>
        <p:blipFill>
          <a:blip r:embed="rId2"/>
          <a:stretch>
            <a:fillRect/>
          </a:stretch>
        </p:blipFill>
        <p:spPr>
          <a:xfrm>
            <a:off x="10044545" y="5851049"/>
            <a:ext cx="1399310" cy="697719"/>
          </a:xfrm>
          <a:prstGeom prst="rect">
            <a:avLst/>
          </a:prstGeom>
        </p:spPr>
      </p:pic>
    </p:spTree>
    <p:extLst>
      <p:ext uri="{BB962C8B-B14F-4D97-AF65-F5344CB8AC3E}">
        <p14:creationId xmlns:p14="http://schemas.microsoft.com/office/powerpoint/2010/main" val="854479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36CAB1F-557E-4FA4-81CC-DC491EF834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065953-3D69-4CD4-80C3-DF10DEB4C7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AB36DB5-F10D-4EDB-87E2-ECB9301FF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46F195D-95DC-419E-BBC1-E2B601A606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5550980-2AB6-4DE5-86DD-064ADF160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F4B167-8E82-4458-AE55-88B683EBF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5993D72-5628-4E5E-BB9F-96066414E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BC779-D275-4362-8FDA-BA6E1963EF96}"/>
              </a:ext>
            </a:extLst>
          </p:cNvPr>
          <p:cNvSpPr>
            <a:spLocks noGrp="1"/>
          </p:cNvSpPr>
          <p:nvPr>
            <p:ph type="title"/>
          </p:nvPr>
        </p:nvSpPr>
        <p:spPr>
          <a:xfrm>
            <a:off x="1169125" y="2920878"/>
            <a:ext cx="5853227" cy="2992576"/>
          </a:xfrm>
        </p:spPr>
        <p:txBody>
          <a:bodyPr vert="horz" lIns="91440" tIns="45720" rIns="91440" bIns="45720" rtlCol="0" anchor="t">
            <a:normAutofit/>
          </a:bodyPr>
          <a:lstStyle/>
          <a:p>
            <a:r>
              <a:rPr lang="en-US" sz="4800">
                <a:solidFill>
                  <a:srgbClr val="FFFFFF"/>
                </a:solidFill>
              </a:rPr>
              <a:t>Thank you</a:t>
            </a:r>
          </a:p>
        </p:txBody>
      </p:sp>
      <p:pic>
        <p:nvPicPr>
          <p:cNvPr id="3" name="Picture 3">
            <a:extLst>
              <a:ext uri="{FF2B5EF4-FFF2-40B4-BE49-F238E27FC236}">
                <a16:creationId xmlns:a16="http://schemas.microsoft.com/office/drawing/2014/main" id="{BFD123C0-6F1B-4326-B876-2B89B5581656}"/>
              </a:ext>
            </a:extLst>
          </p:cNvPr>
          <p:cNvPicPr>
            <a:picLocks noChangeAspect="1"/>
          </p:cNvPicPr>
          <p:nvPr/>
        </p:nvPicPr>
        <p:blipFill>
          <a:blip r:embed="rId2"/>
          <a:stretch>
            <a:fillRect/>
          </a:stretch>
        </p:blipFill>
        <p:spPr>
          <a:xfrm>
            <a:off x="9310254" y="5089049"/>
            <a:ext cx="2576946" cy="1307319"/>
          </a:xfrm>
          <a:prstGeom prst="rect">
            <a:avLst/>
          </a:prstGeom>
        </p:spPr>
      </p:pic>
    </p:spTree>
    <p:extLst>
      <p:ext uri="{BB962C8B-B14F-4D97-AF65-F5344CB8AC3E}">
        <p14:creationId xmlns:p14="http://schemas.microsoft.com/office/powerpoint/2010/main" val="378019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1461"/>
          <a:stretch/>
        </p:blipFill>
        <p:spPr>
          <a:xfrm>
            <a:off x="313561" y="98037"/>
            <a:ext cx="7075779" cy="6628414"/>
          </a:xfrm>
          <a:prstGeom prst="rect">
            <a:avLst/>
          </a:prstGeom>
        </p:spPr>
      </p:pic>
      <p:sp>
        <p:nvSpPr>
          <p:cNvPr id="5" name="TextBox 4"/>
          <p:cNvSpPr txBox="1"/>
          <p:nvPr/>
        </p:nvSpPr>
        <p:spPr>
          <a:xfrm>
            <a:off x="7636476" y="2323071"/>
            <a:ext cx="4090086" cy="1692771"/>
          </a:xfrm>
          <a:prstGeom prst="rect">
            <a:avLst/>
          </a:prstGeom>
          <a:noFill/>
        </p:spPr>
        <p:txBody>
          <a:bodyPr wrap="square" rtlCol="0">
            <a:spAutoFit/>
          </a:bodyPr>
          <a:lstStyle/>
          <a:p>
            <a:r>
              <a:rPr lang="en-US" sz="2600" b="1">
                <a:solidFill>
                  <a:srgbClr val="FF0000"/>
                </a:solidFill>
              </a:rPr>
              <a:t>RED = Shelter concentration</a:t>
            </a:r>
          </a:p>
          <a:p>
            <a:endParaRPr lang="en-US" sz="2600"/>
          </a:p>
          <a:p>
            <a:r>
              <a:rPr lang="en-US" sz="2600" b="1">
                <a:solidFill>
                  <a:schemeClr val="accent5"/>
                </a:solidFill>
              </a:rPr>
              <a:t>BLUE = 211 housing referral origin</a:t>
            </a:r>
          </a:p>
        </p:txBody>
      </p:sp>
    </p:spTree>
    <p:extLst>
      <p:ext uri="{BB962C8B-B14F-4D97-AF65-F5344CB8AC3E}">
        <p14:creationId xmlns:p14="http://schemas.microsoft.com/office/powerpoint/2010/main" val="2729035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B4F20-6EC1-4BB5-A05C-1C4D374A317D}"/>
              </a:ext>
            </a:extLst>
          </p:cNvPr>
          <p:cNvSpPr>
            <a:spLocks noGrp="1"/>
          </p:cNvSpPr>
          <p:nvPr>
            <p:ph type="title"/>
          </p:nvPr>
        </p:nvSpPr>
        <p:spPr>
          <a:xfrm>
            <a:off x="820062" y="117990"/>
            <a:ext cx="10515600" cy="709913"/>
          </a:xfrm>
        </p:spPr>
        <p:txBody>
          <a:bodyPr>
            <a:normAutofit/>
          </a:bodyPr>
          <a:lstStyle/>
          <a:p>
            <a:r>
              <a:rPr lang="en-US" sz="4000">
                <a:latin typeface="Century"/>
              </a:rPr>
              <a:t>Resource Map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83" y="827903"/>
            <a:ext cx="8612658" cy="5881815"/>
          </a:xfrm>
          <a:prstGeom prst="rect">
            <a:avLst/>
          </a:prstGeom>
        </p:spPr>
      </p:pic>
    </p:spTree>
    <p:extLst>
      <p:ext uri="{BB962C8B-B14F-4D97-AF65-F5344CB8AC3E}">
        <p14:creationId xmlns:p14="http://schemas.microsoft.com/office/powerpoint/2010/main" val="265311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21" y="2159336"/>
            <a:ext cx="278446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Population density and distribution of service resources.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981" y="0"/>
            <a:ext cx="8745722" cy="6771503"/>
          </a:xfrm>
          <a:prstGeom prst="rect">
            <a:avLst/>
          </a:prstGeom>
        </p:spPr>
      </p:pic>
    </p:spTree>
    <p:extLst>
      <p:ext uri="{BB962C8B-B14F-4D97-AF65-F5344CB8AC3E}">
        <p14:creationId xmlns:p14="http://schemas.microsoft.com/office/powerpoint/2010/main" val="22868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E5770-D3AB-494E-BCA0-C041A4644D2C}"/>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Updates on </a:t>
            </a:r>
            <a:r>
              <a:rPr lang="en-US" sz="4000">
                <a:solidFill>
                  <a:srgbClr val="FFFFFF"/>
                </a:solidFill>
              </a:rPr>
              <a:t>Engaging</a:t>
            </a:r>
            <a:r>
              <a:rPr lang="en-US" sz="4000" kern="1200">
                <a:solidFill>
                  <a:srgbClr val="FFFFFF"/>
                </a:solidFill>
                <a:latin typeface="+mj-lt"/>
                <a:ea typeface="+mj-ea"/>
                <a:cs typeface="+mj-cs"/>
              </a:rPr>
              <a:t> People with Lived Expertise</a:t>
            </a:r>
          </a:p>
        </p:txBody>
      </p:sp>
      <p:sp>
        <p:nvSpPr>
          <p:cNvPr id="3" name="Content Placeholder 2">
            <a:extLst>
              <a:ext uri="{FF2B5EF4-FFF2-40B4-BE49-F238E27FC236}">
                <a16:creationId xmlns:a16="http://schemas.microsoft.com/office/drawing/2014/main" id="{CC29BE06-48D9-47EE-A66A-8FA5BE28803E}"/>
              </a:ext>
            </a:extLst>
          </p:cNvPr>
          <p:cNvSpPr>
            <a:spLocks noGrp="1"/>
          </p:cNvSpPr>
          <p:nvPr>
            <p:ph sz="half" idx="10"/>
          </p:nvPr>
        </p:nvSpPr>
        <p:spPr>
          <a:xfrm>
            <a:off x="4810259" y="1217516"/>
            <a:ext cx="6555347" cy="4978011"/>
          </a:xfrm>
        </p:spPr>
        <p:txBody>
          <a:bodyPr vert="horz" lIns="91440" tIns="45720" rIns="91440" bIns="45720" rtlCol="0" anchor="ctr">
            <a:normAutofit/>
          </a:bodyPr>
          <a:lstStyle/>
          <a:p>
            <a:pPr marL="0">
              <a:buFont typeface="Arial" panose="020B0604020202020204" pitchFamily="34" charset="0"/>
              <a:buChar char="•"/>
            </a:pPr>
            <a:r>
              <a:rPr lang="en-US" sz="2400" dirty="0">
                <a:solidFill>
                  <a:schemeClr val="tx1"/>
                </a:solidFill>
              </a:rPr>
              <a:t>16 people engaged so far....</a:t>
            </a:r>
            <a:endParaRPr lang="en-US" sz="2400" dirty="0">
              <a:solidFill>
                <a:schemeClr val="tx1"/>
              </a:solidFill>
              <a:cs typeface="Calibri"/>
            </a:endParaRPr>
          </a:p>
          <a:p>
            <a:pPr marL="0">
              <a:buFont typeface="Arial" panose="020B0604020202020204" pitchFamily="34" charset="0"/>
              <a:buChar char="•"/>
            </a:pPr>
            <a:endParaRPr lang="en-US" sz="2000">
              <a:solidFill>
                <a:schemeClr val="tx1"/>
              </a:solidFill>
            </a:endParaRPr>
          </a:p>
          <a:p>
            <a:pPr marL="0">
              <a:buFont typeface="Arial" panose="020B0604020202020204" pitchFamily="34" charset="0"/>
              <a:buChar char="•"/>
            </a:pPr>
            <a:r>
              <a:rPr lang="en-US" sz="2000" dirty="0">
                <a:solidFill>
                  <a:schemeClr val="tx1"/>
                </a:solidFill>
              </a:rPr>
              <a:t>Session 1:  December  5 participants </a:t>
            </a:r>
            <a:endParaRPr lang="en-US" sz="2000" dirty="0">
              <a:solidFill>
                <a:schemeClr val="tx1"/>
              </a:solidFill>
              <a:cs typeface="Calibri"/>
            </a:endParaRPr>
          </a:p>
          <a:p>
            <a:pPr marL="0">
              <a:buFont typeface="Arial" panose="020B0604020202020204" pitchFamily="34" charset="0"/>
              <a:buChar char="•"/>
            </a:pPr>
            <a:r>
              <a:rPr lang="en-US" sz="2000" dirty="0">
                <a:solidFill>
                  <a:schemeClr val="tx1"/>
                </a:solidFill>
              </a:rPr>
              <a:t>Session 2:  January      11 Participants</a:t>
            </a:r>
            <a:endParaRPr lang="en-US" sz="2000" dirty="0">
              <a:solidFill>
                <a:schemeClr val="tx1"/>
              </a:solidFill>
              <a:cs typeface="Calibri"/>
            </a:endParaRPr>
          </a:p>
          <a:p>
            <a:pPr marL="0">
              <a:buFont typeface="Arial" panose="020B0604020202020204" pitchFamily="34" charset="0"/>
              <a:buChar char="•"/>
            </a:pPr>
            <a:endParaRPr lang="en-US" sz="2000" i="1">
              <a:solidFill>
                <a:schemeClr val="tx1"/>
              </a:solidFill>
            </a:endParaRPr>
          </a:p>
          <a:p>
            <a:pPr marL="0" indent="0">
              <a:buNone/>
            </a:pPr>
            <a:r>
              <a:rPr lang="en-US" sz="2000" i="1" dirty="0">
                <a:solidFill>
                  <a:schemeClr val="tx1"/>
                </a:solidFill>
              </a:rPr>
              <a:t>*An additional session was requested by the participants to be held in the coming weeks</a:t>
            </a:r>
            <a:endParaRPr lang="en-US" sz="2000" dirty="0">
              <a:solidFill>
                <a:schemeClr val="tx1"/>
              </a:solidFill>
              <a:cs typeface="Calibri"/>
            </a:endParaRPr>
          </a:p>
          <a:p>
            <a:pPr marL="0">
              <a:buFont typeface="Arial" panose="020B0604020202020204" pitchFamily="34" charset="0"/>
              <a:buChar char="•"/>
            </a:pPr>
            <a:endParaRPr lang="en-US" sz="2000">
              <a:solidFill>
                <a:schemeClr val="tx1"/>
              </a:solidFill>
              <a:cs typeface="Calibri"/>
            </a:endParaRPr>
          </a:p>
          <a:p>
            <a:pPr marL="0" indent="0">
              <a:buNone/>
            </a:pPr>
            <a:r>
              <a:rPr lang="en-US" sz="2000" b="1" i="1" dirty="0">
                <a:solidFill>
                  <a:schemeClr val="tx1"/>
                </a:solidFill>
              </a:rPr>
              <a:t>"Folks have to 'cast off' social supports in order to display enough vulnerability to actually gain services. That is the disfunction of the entire system. We only deliver value and services to folks who have nothing left." -</a:t>
            </a:r>
            <a:r>
              <a:rPr lang="en-US" sz="2000" b="1" dirty="0">
                <a:solidFill>
                  <a:schemeClr val="tx1"/>
                </a:solidFill>
              </a:rPr>
              <a:t> Participant</a:t>
            </a:r>
            <a:endParaRPr lang="en-US" sz="2000" dirty="0">
              <a:solidFill>
                <a:schemeClr val="tx1"/>
              </a:solidFill>
              <a:cs typeface="Calibri"/>
            </a:endParaRPr>
          </a:p>
          <a:p>
            <a:pPr marL="0">
              <a:buFont typeface="Arial" panose="020B0604020202020204" pitchFamily="34" charset="0"/>
              <a:buChar char="•"/>
            </a:pPr>
            <a:endParaRPr lang="en-US" sz="2000">
              <a:solidFill>
                <a:schemeClr val="tx1"/>
              </a:solidFill>
            </a:endParaRPr>
          </a:p>
          <a:p>
            <a:pPr marL="0">
              <a:buFont typeface="Arial" panose="020B0604020202020204" pitchFamily="34" charset="0"/>
              <a:buChar char="•"/>
            </a:pPr>
            <a:endParaRPr lang="en-US" sz="2000">
              <a:solidFill>
                <a:schemeClr val="tx1"/>
              </a:solidFill>
            </a:endParaRPr>
          </a:p>
          <a:p>
            <a:pPr marL="0">
              <a:buFont typeface="Arial" panose="020B0604020202020204" pitchFamily="34" charset="0"/>
              <a:buChar char="•"/>
            </a:pPr>
            <a:endParaRPr lang="en-US" sz="2000">
              <a:solidFill>
                <a:schemeClr val="tx1"/>
              </a:solidFill>
            </a:endParaRPr>
          </a:p>
        </p:txBody>
      </p:sp>
      <p:pic>
        <p:nvPicPr>
          <p:cNvPr id="4" name="Picture 5" descr="A picture containing text, clipart&#10;&#10;Description automatically generated">
            <a:extLst>
              <a:ext uri="{FF2B5EF4-FFF2-40B4-BE49-F238E27FC236}">
                <a16:creationId xmlns:a16="http://schemas.microsoft.com/office/drawing/2014/main" id="{D3DA7AE2-68D0-44FC-91C7-05C93BBB15AB}"/>
              </a:ext>
            </a:extLst>
          </p:cNvPr>
          <p:cNvPicPr>
            <a:picLocks noChangeAspect="1"/>
          </p:cNvPicPr>
          <p:nvPr/>
        </p:nvPicPr>
        <p:blipFill>
          <a:blip r:embed="rId3"/>
          <a:stretch>
            <a:fillRect/>
          </a:stretch>
        </p:blipFill>
        <p:spPr>
          <a:xfrm>
            <a:off x="10044545" y="5851049"/>
            <a:ext cx="1399310" cy="697719"/>
          </a:xfrm>
          <a:prstGeom prst="rect">
            <a:avLst/>
          </a:prstGeom>
        </p:spPr>
      </p:pic>
    </p:spTree>
    <p:extLst>
      <p:ext uri="{BB962C8B-B14F-4D97-AF65-F5344CB8AC3E}">
        <p14:creationId xmlns:p14="http://schemas.microsoft.com/office/powerpoint/2010/main" val="702335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E5770-D3AB-494E-BCA0-C041A4644D2C}"/>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700" kern="1200">
                <a:solidFill>
                  <a:srgbClr val="FFFFFF"/>
                </a:solidFill>
                <a:latin typeface="+mj-lt"/>
                <a:ea typeface="+mj-ea"/>
                <a:cs typeface="+mj-cs"/>
              </a:rPr>
              <a:t>PWLE </a:t>
            </a:r>
            <a:r>
              <a:rPr lang="en-US" sz="3700">
                <a:solidFill>
                  <a:srgbClr val="FFFFFF"/>
                </a:solidFill>
              </a:rPr>
              <a:t>Themes </a:t>
            </a:r>
            <a:r>
              <a:rPr lang="en-US" sz="3700" kern="1200">
                <a:solidFill>
                  <a:srgbClr val="FFFFFF"/>
                </a:solidFill>
                <a:latin typeface="+mj-lt"/>
                <a:ea typeface="+mj-ea"/>
                <a:cs typeface="+mj-cs"/>
              </a:rPr>
              <a:t>for the Re-Design</a:t>
            </a:r>
          </a:p>
        </p:txBody>
      </p:sp>
      <p:sp>
        <p:nvSpPr>
          <p:cNvPr id="3" name="Content Placeholder 2">
            <a:extLst>
              <a:ext uri="{FF2B5EF4-FFF2-40B4-BE49-F238E27FC236}">
                <a16:creationId xmlns:a16="http://schemas.microsoft.com/office/drawing/2014/main" id="{CC29BE06-48D9-47EE-A66A-8FA5BE28803E}"/>
              </a:ext>
            </a:extLst>
          </p:cNvPr>
          <p:cNvSpPr>
            <a:spLocks noGrp="1"/>
          </p:cNvSpPr>
          <p:nvPr>
            <p:ph sz="half" idx="10"/>
          </p:nvPr>
        </p:nvSpPr>
        <p:spPr>
          <a:xfrm>
            <a:off x="575352" y="1744557"/>
            <a:ext cx="10520278" cy="4256998"/>
          </a:xfrm>
        </p:spPr>
        <p:txBody>
          <a:bodyPr vert="horz" lIns="91440" tIns="45720" rIns="91440" bIns="45720" rtlCol="0" anchor="ctr">
            <a:noAutofit/>
          </a:bodyPr>
          <a:lstStyle/>
          <a:p>
            <a:pPr marL="0">
              <a:buFont typeface="Arial" panose="020B0604020202020204" pitchFamily="34" charset="0"/>
              <a:buChar char="•"/>
            </a:pPr>
            <a:endParaRPr lang="en-US" sz="1400" dirty="0">
              <a:solidFill>
                <a:schemeClr val="tx1"/>
              </a:solidFill>
              <a:latin typeface="Century Gothic"/>
            </a:endParaRPr>
          </a:p>
          <a:p>
            <a:pPr marL="0" indent="0">
              <a:buNone/>
            </a:pPr>
            <a:r>
              <a:rPr lang="en-US" sz="1600" u="sng" dirty="0">
                <a:solidFill>
                  <a:schemeClr val="tx1"/>
                </a:solidFill>
                <a:latin typeface="Century Gothic"/>
              </a:rPr>
              <a:t>Accessing the System</a:t>
            </a:r>
            <a:endParaRPr lang="en-US" sz="1600" u="sng">
              <a:solidFill>
                <a:schemeClr val="tx1"/>
              </a:solidFill>
              <a:latin typeface="Century Gothic"/>
              <a:cs typeface="Calibri"/>
            </a:endParaRPr>
          </a:p>
          <a:p>
            <a:pPr marL="285750" indent="-285750">
              <a:spcBef>
                <a:spcPts val="0"/>
              </a:spcBef>
            </a:pPr>
            <a:r>
              <a:rPr lang="en-US" sz="1600" dirty="0">
                <a:solidFill>
                  <a:schemeClr val="tx1"/>
                </a:solidFill>
                <a:latin typeface="Century Gothic"/>
              </a:rPr>
              <a:t>Improve access though use of technology</a:t>
            </a:r>
            <a:endParaRPr lang="en-US" sz="1600">
              <a:solidFill>
                <a:schemeClr val="tx1"/>
              </a:solidFill>
              <a:latin typeface="Century Gothic"/>
              <a:cs typeface="Calibri"/>
            </a:endParaRPr>
          </a:p>
          <a:p>
            <a:pPr marL="285750" indent="-285750">
              <a:spcBef>
                <a:spcPts val="0"/>
              </a:spcBef>
            </a:pPr>
            <a:r>
              <a:rPr lang="en-US" sz="1600" dirty="0">
                <a:solidFill>
                  <a:schemeClr val="tx1"/>
                </a:solidFill>
                <a:latin typeface="Century Gothic"/>
              </a:rPr>
              <a:t>Common housing application, universal policies/procedures and greater transparency in prioritization of beds and/or resources.</a:t>
            </a:r>
            <a:endParaRPr lang="en-US" sz="1600">
              <a:solidFill>
                <a:schemeClr val="tx1"/>
              </a:solidFill>
              <a:latin typeface="Century Gothic"/>
              <a:cs typeface="Calibri"/>
            </a:endParaRPr>
          </a:p>
          <a:p>
            <a:pPr marL="285750" indent="-285750">
              <a:spcBef>
                <a:spcPts val="0"/>
              </a:spcBef>
            </a:pPr>
            <a:r>
              <a:rPr lang="en-US" sz="1600" dirty="0">
                <a:solidFill>
                  <a:schemeClr val="tx1"/>
                </a:solidFill>
                <a:latin typeface="Century Gothic"/>
              </a:rPr>
              <a:t>More mobile crisis units and outreach efforts to unsheltered people.</a:t>
            </a:r>
            <a:endParaRPr lang="en-US" sz="1600">
              <a:solidFill>
                <a:schemeClr val="tx1"/>
              </a:solidFill>
              <a:latin typeface="Century Gothic"/>
              <a:cs typeface="Calibri"/>
            </a:endParaRPr>
          </a:p>
          <a:p>
            <a:pPr marL="285750" indent="-285750">
              <a:spcBef>
                <a:spcPts val="0"/>
              </a:spcBef>
            </a:pPr>
            <a:r>
              <a:rPr lang="en-US" sz="1600" dirty="0">
                <a:solidFill>
                  <a:schemeClr val="tx1"/>
                </a:solidFill>
                <a:latin typeface="Century Gothic"/>
              </a:rPr>
              <a:t>Better discharge planning from medical institutions, particularly for those with disabilities.</a:t>
            </a:r>
            <a:endParaRPr lang="en-US" sz="1600">
              <a:solidFill>
                <a:schemeClr val="tx1"/>
              </a:solidFill>
              <a:latin typeface="Century Gothic"/>
              <a:cs typeface="Calibri"/>
            </a:endParaRPr>
          </a:p>
          <a:p>
            <a:pPr marL="0">
              <a:spcBef>
                <a:spcPts val="0"/>
              </a:spcBef>
              <a:buFont typeface="Arial" panose="020B0604020202020204" pitchFamily="34" charset="0"/>
              <a:buChar char="•"/>
            </a:pPr>
            <a:endParaRPr lang="en-US" sz="1600" dirty="0">
              <a:solidFill>
                <a:schemeClr val="tx1"/>
              </a:solidFill>
              <a:latin typeface="Century Gothic"/>
              <a:cs typeface="Calibri"/>
            </a:endParaRPr>
          </a:p>
          <a:p>
            <a:pPr marL="0" indent="0">
              <a:spcBef>
                <a:spcPts val="0"/>
              </a:spcBef>
              <a:buNone/>
            </a:pPr>
            <a:r>
              <a:rPr lang="en-US" sz="1600" u="sng" dirty="0">
                <a:solidFill>
                  <a:schemeClr val="tx1"/>
                </a:solidFill>
                <a:latin typeface="Century Gothic"/>
              </a:rPr>
              <a:t>Service Hub Design</a:t>
            </a:r>
            <a:endParaRPr lang="en-US" sz="1600">
              <a:solidFill>
                <a:schemeClr val="tx1"/>
              </a:solidFill>
              <a:latin typeface="Century Gothic"/>
            </a:endParaRPr>
          </a:p>
          <a:p>
            <a:pPr marL="285750" indent="-285750">
              <a:spcBef>
                <a:spcPts val="0"/>
              </a:spcBef>
            </a:pPr>
            <a:r>
              <a:rPr lang="en-US" sz="1600" dirty="0">
                <a:solidFill>
                  <a:schemeClr val="tx1"/>
                </a:solidFill>
                <a:latin typeface="Century Gothic"/>
              </a:rPr>
              <a:t>Better communication and coordination between providers.</a:t>
            </a:r>
            <a:endParaRPr lang="en-US" sz="1600">
              <a:solidFill>
                <a:schemeClr val="tx1"/>
              </a:solidFill>
              <a:latin typeface="Century Gothic"/>
              <a:cs typeface="Calibri"/>
            </a:endParaRPr>
          </a:p>
          <a:p>
            <a:pPr marL="285750" indent="-285750">
              <a:spcBef>
                <a:spcPts val="0"/>
              </a:spcBef>
            </a:pPr>
            <a:r>
              <a:rPr lang="en-US" sz="1600" dirty="0">
                <a:solidFill>
                  <a:schemeClr val="tx1"/>
                </a:solidFill>
                <a:latin typeface="Century Gothic"/>
              </a:rPr>
              <a:t>Representation of people with lived expertise in the Hubs, on the </a:t>
            </a:r>
            <a:r>
              <a:rPr lang="en-US" sz="1600" dirty="0" err="1">
                <a:solidFill>
                  <a:schemeClr val="tx1"/>
                </a:solidFill>
                <a:latin typeface="Century Gothic"/>
              </a:rPr>
              <a:t>CoC</a:t>
            </a:r>
            <a:r>
              <a:rPr lang="en-US" sz="1600" dirty="0">
                <a:solidFill>
                  <a:schemeClr val="tx1"/>
                </a:solidFill>
                <a:latin typeface="Century Gothic"/>
              </a:rPr>
              <a:t> Board and SHC.</a:t>
            </a:r>
            <a:endParaRPr lang="en-US" sz="1600">
              <a:solidFill>
                <a:schemeClr val="tx1"/>
              </a:solidFill>
              <a:latin typeface="Century Gothic"/>
              <a:cs typeface="Calibri"/>
            </a:endParaRPr>
          </a:p>
          <a:p>
            <a:pPr marL="285750" indent="-285750">
              <a:spcBef>
                <a:spcPts val="0"/>
              </a:spcBef>
            </a:pPr>
            <a:r>
              <a:rPr lang="en-US" sz="1600" dirty="0">
                <a:solidFill>
                  <a:schemeClr val="tx1"/>
                </a:solidFill>
                <a:latin typeface="Century Gothic"/>
              </a:rPr>
              <a:t>Include funded peer navigator/support specialist as part of the service hubs </a:t>
            </a:r>
            <a:endParaRPr lang="en-US" sz="1600">
              <a:solidFill>
                <a:schemeClr val="tx1"/>
              </a:solidFill>
              <a:latin typeface="Century Gothic"/>
              <a:cs typeface="Calibri"/>
            </a:endParaRPr>
          </a:p>
          <a:p>
            <a:pPr marL="342900">
              <a:spcBef>
                <a:spcPts val="0"/>
              </a:spcBef>
              <a:buFont typeface="Arial" panose="020B0604020202020204" pitchFamily="34" charset="0"/>
              <a:buChar char="•"/>
            </a:pPr>
            <a:endParaRPr lang="en-US" sz="1600" dirty="0">
              <a:solidFill>
                <a:schemeClr val="tx1"/>
              </a:solidFill>
              <a:latin typeface="Century Gothic"/>
              <a:cs typeface="Calibri"/>
            </a:endParaRPr>
          </a:p>
          <a:p>
            <a:pPr marL="0" indent="0">
              <a:spcBef>
                <a:spcPts val="0"/>
              </a:spcBef>
              <a:buNone/>
            </a:pPr>
            <a:r>
              <a:rPr lang="en-US" sz="1600" u="sng" dirty="0">
                <a:solidFill>
                  <a:schemeClr val="tx1"/>
                </a:solidFill>
                <a:latin typeface="Century Gothic"/>
              </a:rPr>
              <a:t>Services Improvement</a:t>
            </a:r>
            <a:endParaRPr lang="en-US" sz="1600">
              <a:solidFill>
                <a:schemeClr val="tx1"/>
              </a:solidFill>
              <a:latin typeface="Century Gothic"/>
              <a:cs typeface="Calibri"/>
            </a:endParaRPr>
          </a:p>
          <a:p>
            <a:pPr marL="285750" indent="-285750">
              <a:spcBef>
                <a:spcPts val="0"/>
              </a:spcBef>
            </a:pPr>
            <a:r>
              <a:rPr lang="en-US" sz="1600" dirty="0">
                <a:solidFill>
                  <a:schemeClr val="tx1"/>
                </a:solidFill>
                <a:latin typeface="Century Gothic"/>
              </a:rPr>
              <a:t>Increase landlord engagement and community education to end stigma around homelessness and vouchers </a:t>
            </a:r>
            <a:endParaRPr lang="en-US" sz="1600">
              <a:solidFill>
                <a:schemeClr val="tx1"/>
              </a:solidFill>
              <a:latin typeface="Century Gothic"/>
              <a:cs typeface="Calibri"/>
            </a:endParaRPr>
          </a:p>
          <a:p>
            <a:pPr marL="285750" indent="-285750">
              <a:spcBef>
                <a:spcPts val="0"/>
              </a:spcBef>
            </a:pPr>
            <a:r>
              <a:rPr lang="en-US" sz="1600" dirty="0">
                <a:solidFill>
                  <a:schemeClr val="tx1"/>
                </a:solidFill>
                <a:latin typeface="Century Gothic"/>
              </a:rPr>
              <a:t>Better use of data to track outcomes and progress</a:t>
            </a:r>
            <a:endParaRPr lang="en-US" sz="1600">
              <a:solidFill>
                <a:schemeClr val="tx1"/>
              </a:solidFill>
              <a:latin typeface="Century Gothic"/>
              <a:cs typeface="Calibri"/>
            </a:endParaRPr>
          </a:p>
          <a:p>
            <a:pPr marL="285750" indent="-285750">
              <a:spcBef>
                <a:spcPts val="0"/>
              </a:spcBef>
            </a:pPr>
            <a:r>
              <a:rPr lang="en-US" sz="1600" dirty="0">
                <a:solidFill>
                  <a:schemeClr val="tx1"/>
                </a:solidFill>
                <a:latin typeface="Century Gothic"/>
              </a:rPr>
              <a:t>Professionalization of shelter staff and training in trauma-informed care and other best practices.</a:t>
            </a:r>
            <a:endParaRPr lang="en-US" sz="1600" dirty="0">
              <a:solidFill>
                <a:schemeClr val="tx1"/>
              </a:solidFill>
              <a:latin typeface="Century Gothic"/>
              <a:cs typeface="Calibri"/>
            </a:endParaRPr>
          </a:p>
          <a:p>
            <a:pPr marL="0">
              <a:buFont typeface="Arial" panose="020B0604020202020204" pitchFamily="34" charset="0"/>
              <a:buChar char="•"/>
            </a:pPr>
            <a:endParaRPr lang="en-US" sz="1400">
              <a:solidFill>
                <a:schemeClr val="tx1"/>
              </a:solidFill>
              <a:cs typeface="Calibri"/>
            </a:endParaRPr>
          </a:p>
        </p:txBody>
      </p:sp>
      <p:pic>
        <p:nvPicPr>
          <p:cNvPr id="4" name="Picture 5" descr="A picture containing text, clipart&#10;&#10;Description automatically generated">
            <a:extLst>
              <a:ext uri="{FF2B5EF4-FFF2-40B4-BE49-F238E27FC236}">
                <a16:creationId xmlns:a16="http://schemas.microsoft.com/office/drawing/2014/main" id="{C4111C5E-03C1-4A85-B0BF-28F88BFA28A8}"/>
              </a:ext>
            </a:extLst>
          </p:cNvPr>
          <p:cNvPicPr>
            <a:picLocks noChangeAspect="1"/>
          </p:cNvPicPr>
          <p:nvPr/>
        </p:nvPicPr>
        <p:blipFill>
          <a:blip r:embed="rId3"/>
          <a:stretch>
            <a:fillRect/>
          </a:stretch>
        </p:blipFill>
        <p:spPr>
          <a:xfrm>
            <a:off x="10044545" y="5878758"/>
            <a:ext cx="1399310" cy="697719"/>
          </a:xfrm>
          <a:prstGeom prst="rect">
            <a:avLst/>
          </a:prstGeom>
        </p:spPr>
      </p:pic>
    </p:spTree>
    <p:extLst>
      <p:ext uri="{BB962C8B-B14F-4D97-AF65-F5344CB8AC3E}">
        <p14:creationId xmlns:p14="http://schemas.microsoft.com/office/powerpoint/2010/main" val="2983693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5770-D3AB-494E-BCA0-C041A4644D2C}"/>
              </a:ext>
            </a:extLst>
          </p:cNvPr>
          <p:cNvSpPr>
            <a:spLocks noGrp="1"/>
          </p:cNvSpPr>
          <p:nvPr>
            <p:ph type="title"/>
          </p:nvPr>
        </p:nvSpPr>
        <p:spPr>
          <a:xfrm>
            <a:off x="2351691" y="88500"/>
            <a:ext cx="8301038" cy="908620"/>
          </a:xfrm>
        </p:spPr>
        <p:txBody>
          <a:bodyPr>
            <a:normAutofit/>
          </a:bodyPr>
          <a:lstStyle/>
          <a:p>
            <a:r>
              <a:rPr lang="en-US" sz="3600"/>
              <a:t>Shelter Work Group Updates </a:t>
            </a:r>
          </a:p>
        </p:txBody>
      </p:sp>
      <p:sp>
        <p:nvSpPr>
          <p:cNvPr id="3" name="Content Placeholder 2">
            <a:extLst>
              <a:ext uri="{FF2B5EF4-FFF2-40B4-BE49-F238E27FC236}">
                <a16:creationId xmlns:a16="http://schemas.microsoft.com/office/drawing/2014/main" id="{CC29BE06-48D9-47EE-A66A-8FA5BE28803E}"/>
              </a:ext>
            </a:extLst>
          </p:cNvPr>
          <p:cNvSpPr>
            <a:spLocks noGrp="1"/>
          </p:cNvSpPr>
          <p:nvPr>
            <p:ph sz="half" idx="10"/>
          </p:nvPr>
        </p:nvSpPr>
        <p:spPr>
          <a:xfrm>
            <a:off x="680720" y="1314035"/>
            <a:ext cx="10515600" cy="731888"/>
          </a:xfrm>
        </p:spPr>
        <p:txBody>
          <a:bodyPr lIns="91440" tIns="45720" rIns="91440" bIns="45720" anchor="t"/>
          <a:lstStyle/>
          <a:p>
            <a:pPr marL="0" indent="0">
              <a:buNone/>
            </a:pPr>
            <a:r>
              <a:rPr lang="en-US" sz="2000">
                <a:latin typeface="Century Gothic"/>
                <a:cs typeface="Calibri"/>
              </a:rPr>
              <a:t>Concluded its final session on 1/29/21</a:t>
            </a:r>
          </a:p>
          <a:p>
            <a:pPr marL="0" indent="0">
              <a:buNone/>
            </a:pPr>
            <a:r>
              <a:rPr lang="en-US" sz="2000">
                <a:latin typeface="Century Gothic"/>
                <a:cs typeface="Calibri"/>
              </a:rPr>
              <a:t>Engaged in Peer-to-Peer Learning with Alaska and Connecticut Systems </a:t>
            </a:r>
          </a:p>
          <a:p>
            <a:pPr marL="0" indent="0">
              <a:buNone/>
            </a:pPr>
            <a:endParaRPr lang="en-US" sz="1800">
              <a:latin typeface="Century Gothic"/>
              <a:cs typeface="Calibri"/>
            </a:endParaRPr>
          </a:p>
          <a:p>
            <a:pPr marL="0" indent="0" algn="ctr">
              <a:buNone/>
            </a:pPr>
            <a:endParaRPr lang="en-US" sz="2400">
              <a:latin typeface="Century Gothic"/>
              <a:ea typeface="+mn-lt"/>
              <a:cs typeface="+mn-lt"/>
            </a:endParaRPr>
          </a:p>
          <a:p>
            <a:pPr marL="0" indent="0" algn="ctr">
              <a:buNone/>
            </a:pPr>
            <a:endParaRPr lang="en-US" sz="2400" b="1">
              <a:latin typeface="Century Gothic"/>
              <a:ea typeface="+mn-lt"/>
              <a:cs typeface="+mn-lt"/>
            </a:endParaRPr>
          </a:p>
          <a:p>
            <a:pPr marL="285750" indent="-285750" algn="ctr">
              <a:lnSpc>
                <a:spcPct val="100000"/>
              </a:lnSpc>
              <a:spcBef>
                <a:spcPts val="0"/>
              </a:spcBef>
              <a:buFont typeface="Arial,Sans-Serif"/>
              <a:buChar char="•"/>
            </a:pPr>
            <a:endParaRPr lang="en-US" sz="1800">
              <a:latin typeface="Century Gothic"/>
              <a:cs typeface="Calibri"/>
            </a:endParaRPr>
          </a:p>
          <a:p>
            <a:pPr marL="0" indent="0" algn="ctr">
              <a:lnSpc>
                <a:spcPct val="100000"/>
              </a:lnSpc>
              <a:spcBef>
                <a:spcPts val="0"/>
              </a:spcBef>
              <a:buNone/>
            </a:pPr>
            <a:endParaRPr lang="en-US" sz="2400">
              <a:latin typeface="Calibri"/>
              <a:cs typeface="Calibri"/>
            </a:endParaRPr>
          </a:p>
          <a:p>
            <a:pPr marL="0" indent="0" algn="ctr">
              <a:buNone/>
            </a:pPr>
            <a:endParaRPr lang="en-US" sz="2400">
              <a:latin typeface="Century Gothic"/>
              <a:cs typeface="Calibri"/>
            </a:endParaRPr>
          </a:p>
          <a:p>
            <a:pPr marL="0" indent="0" algn="ctr">
              <a:buNone/>
            </a:pPr>
            <a:endParaRPr lang="en-US">
              <a:latin typeface="Century Gothic"/>
              <a:cs typeface="Calibri"/>
            </a:endParaRPr>
          </a:p>
          <a:p>
            <a:pPr algn="ctr"/>
            <a:endParaRPr lang="en-US">
              <a:latin typeface="Century Gothic"/>
              <a:cs typeface="Calibri"/>
            </a:endParaRPr>
          </a:p>
        </p:txBody>
      </p:sp>
      <p:sp>
        <p:nvSpPr>
          <p:cNvPr id="6" name="TextBox 5">
            <a:extLst>
              <a:ext uri="{FF2B5EF4-FFF2-40B4-BE49-F238E27FC236}">
                <a16:creationId xmlns:a16="http://schemas.microsoft.com/office/drawing/2014/main" id="{977BE299-4977-4BD6-9FC9-F7428D7A72FF}"/>
              </a:ext>
            </a:extLst>
          </p:cNvPr>
          <p:cNvSpPr txBox="1"/>
          <p:nvPr/>
        </p:nvSpPr>
        <p:spPr>
          <a:xfrm>
            <a:off x="7022830" y="3116944"/>
            <a:ext cx="30738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entury Gothic"/>
            </a:endParaRPr>
          </a:p>
        </p:txBody>
      </p:sp>
      <p:graphicFrame>
        <p:nvGraphicFramePr>
          <p:cNvPr id="11" name="Diagram 10"/>
          <p:cNvGraphicFramePr/>
          <p:nvPr>
            <p:extLst>
              <p:ext uri="{D42A27DB-BD31-4B8C-83A1-F6EECF244321}">
                <p14:modId xmlns:p14="http://schemas.microsoft.com/office/powerpoint/2010/main" val="3833748442"/>
              </p:ext>
            </p:extLst>
          </p:nvPr>
        </p:nvGraphicFramePr>
        <p:xfrm>
          <a:off x="2858893" y="3116944"/>
          <a:ext cx="6742307" cy="3649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2641600" y="2567355"/>
            <a:ext cx="6959600" cy="369332"/>
          </a:xfrm>
          <a:prstGeom prst="rect">
            <a:avLst/>
          </a:prstGeom>
        </p:spPr>
        <p:txBody>
          <a:bodyPr wrap="square" lIns="91440" tIns="45720" rIns="91440" bIns="45720" anchor="t">
            <a:spAutoFit/>
          </a:bodyPr>
          <a:lstStyle/>
          <a:p>
            <a:r>
              <a:rPr lang="en-US" b="1">
                <a:latin typeface="Century Gothic"/>
                <a:ea typeface="+mn-lt"/>
                <a:cs typeface="+mn-lt"/>
              </a:rPr>
              <a:t>Conversation centered broadly around four categories</a:t>
            </a:r>
          </a:p>
        </p:txBody>
      </p:sp>
    </p:spTree>
    <p:extLst>
      <p:ext uri="{BB962C8B-B14F-4D97-AF65-F5344CB8AC3E}">
        <p14:creationId xmlns:p14="http://schemas.microsoft.com/office/powerpoint/2010/main" val="1624316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2D21FF-1540-4FE1-ABA2-5BE8BBA048E1}"/>
              </a:ext>
            </a:extLst>
          </p:cNvPr>
          <p:cNvSpPr>
            <a:spLocks noGrp="1"/>
          </p:cNvSpPr>
          <p:nvPr>
            <p:ph type="title"/>
          </p:nvPr>
        </p:nvSpPr>
        <p:spPr>
          <a:xfrm>
            <a:off x="5002591" y="82144"/>
            <a:ext cx="6955057" cy="815619"/>
          </a:xfrm>
        </p:spPr>
        <p:txBody>
          <a:bodyPr vert="horz" lIns="91440" tIns="45720" rIns="91440" bIns="45720" rtlCol="0" anchor="ctr">
            <a:normAutofit/>
          </a:bodyPr>
          <a:lstStyle/>
          <a:p>
            <a:r>
              <a:rPr lang="en-US" sz="3700" kern="1200">
                <a:solidFill>
                  <a:srgbClr val="000000"/>
                </a:solidFill>
                <a:latin typeface="+mj-lt"/>
                <a:ea typeface="+mj-ea"/>
                <a:cs typeface="+mj-cs"/>
              </a:rPr>
              <a:t>Housing Workgroup Updates</a:t>
            </a:r>
          </a:p>
        </p:txBody>
      </p:sp>
      <p:sp>
        <p:nvSpPr>
          <p:cNvPr id="1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a:extLst>
              <a:ext uri="{FF2B5EF4-FFF2-40B4-BE49-F238E27FC236}">
                <a16:creationId xmlns:a16="http://schemas.microsoft.com/office/drawing/2014/main" id="{5E5BDE5F-42E9-45B3-AC45-439BC5324E07}"/>
              </a:ext>
            </a:extLst>
          </p:cNvPr>
          <p:cNvPicPr>
            <a:picLocks noChangeAspect="1"/>
          </p:cNvPicPr>
          <p:nvPr/>
        </p:nvPicPr>
        <p:blipFill>
          <a:blip r:embed="rId3"/>
          <a:stretch>
            <a:fillRect/>
          </a:stretch>
        </p:blipFill>
        <p:spPr>
          <a:xfrm>
            <a:off x="429349" y="2295314"/>
            <a:ext cx="3661831" cy="2287570"/>
          </a:xfrm>
          <a:prstGeom prst="rect">
            <a:avLst/>
          </a:prstGeom>
        </p:spPr>
      </p:pic>
      <p:sp>
        <p:nvSpPr>
          <p:cNvPr id="4" name="TextBox 3">
            <a:extLst>
              <a:ext uri="{FF2B5EF4-FFF2-40B4-BE49-F238E27FC236}">
                <a16:creationId xmlns:a16="http://schemas.microsoft.com/office/drawing/2014/main" id="{DD6C9B15-2C6F-4016-A40A-7D2DCF9DB9B1}"/>
              </a:ext>
            </a:extLst>
          </p:cNvPr>
          <p:cNvSpPr txBox="1"/>
          <p:nvPr/>
        </p:nvSpPr>
        <p:spPr>
          <a:xfrm>
            <a:off x="5608027" y="2112763"/>
            <a:ext cx="6490929" cy="493674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dirty="0">
                <a:solidFill>
                  <a:srgbClr val="000000"/>
                </a:solidFill>
                <a:latin typeface="Century Gothic"/>
              </a:rPr>
              <a:t>Three sessions completed with 2 additional in March and April</a:t>
            </a:r>
            <a:endParaRPr lang="en-US" sz="2000" dirty="0">
              <a:cs typeface="Calibri"/>
            </a:endParaRPr>
          </a:p>
          <a:p>
            <a:pPr marL="285750" indent="-228600">
              <a:lnSpc>
                <a:spcPct val="90000"/>
              </a:lnSpc>
              <a:spcAft>
                <a:spcPts val="600"/>
              </a:spcAft>
              <a:buFont typeface="Arial" panose="020B0604020202020204" pitchFamily="34" charset="0"/>
              <a:buChar char="•"/>
            </a:pPr>
            <a:endParaRPr lang="en-US" sz="2000" dirty="0">
              <a:solidFill>
                <a:srgbClr val="000000"/>
              </a:solidFill>
              <a:latin typeface="Century Gothic"/>
            </a:endParaRPr>
          </a:p>
          <a:p>
            <a:pPr>
              <a:lnSpc>
                <a:spcPct val="90000"/>
              </a:lnSpc>
              <a:spcAft>
                <a:spcPts val="600"/>
              </a:spcAft>
            </a:pPr>
            <a:r>
              <a:rPr lang="en-US" sz="2000" dirty="0">
                <a:solidFill>
                  <a:srgbClr val="000000"/>
                </a:solidFill>
                <a:latin typeface="Century Gothic"/>
              </a:rPr>
              <a:t>Attendance includes mix of Developers, Municipal and State Leaders, Potential Funders/Investors and Service Providers</a:t>
            </a:r>
          </a:p>
          <a:p>
            <a:pPr marL="285750" indent="-228600">
              <a:lnSpc>
                <a:spcPct val="90000"/>
              </a:lnSpc>
              <a:spcAft>
                <a:spcPts val="600"/>
              </a:spcAft>
              <a:buFont typeface="Arial" panose="020B0604020202020204" pitchFamily="34" charset="0"/>
              <a:buChar char="•"/>
            </a:pPr>
            <a:endParaRPr lang="en-US" sz="2000" dirty="0">
              <a:solidFill>
                <a:srgbClr val="000000"/>
              </a:solidFill>
              <a:latin typeface="Century Gothic"/>
            </a:endParaRPr>
          </a:p>
          <a:p>
            <a:pPr>
              <a:lnSpc>
                <a:spcPct val="90000"/>
              </a:lnSpc>
              <a:spcAft>
                <a:spcPts val="600"/>
              </a:spcAft>
            </a:pPr>
            <a:r>
              <a:rPr lang="en-US" sz="2000" dirty="0">
                <a:solidFill>
                  <a:srgbClr val="000000"/>
                </a:solidFill>
                <a:latin typeface="Century Gothic"/>
              </a:rPr>
              <a:t>Discussions have centered on:</a:t>
            </a:r>
          </a:p>
          <a:p>
            <a:pPr marL="1257300" lvl="2" indent="-228600">
              <a:lnSpc>
                <a:spcPct val="90000"/>
              </a:lnSpc>
              <a:spcAft>
                <a:spcPts val="600"/>
              </a:spcAft>
              <a:buFont typeface="Arial" panose="020B0604020202020204" pitchFamily="34" charset="0"/>
              <a:buChar char="•"/>
            </a:pPr>
            <a:r>
              <a:rPr lang="en-US" i="1" dirty="0">
                <a:solidFill>
                  <a:srgbClr val="000000"/>
                </a:solidFill>
                <a:latin typeface="Century Gothic"/>
              </a:rPr>
              <a:t>Financial Modeling for 200 AH/ 40 SH units</a:t>
            </a:r>
          </a:p>
          <a:p>
            <a:pPr marL="1257300" lvl="2" indent="-228600">
              <a:lnSpc>
                <a:spcPct val="90000"/>
              </a:lnSpc>
              <a:spcAft>
                <a:spcPts val="600"/>
              </a:spcAft>
              <a:buFont typeface="Arial" panose="020B0604020202020204" pitchFamily="34" charset="0"/>
              <a:buChar char="•"/>
            </a:pPr>
            <a:r>
              <a:rPr lang="en-US" i="1" dirty="0">
                <a:solidFill>
                  <a:srgbClr val="000000"/>
                </a:solidFill>
                <a:latin typeface="Century Gothic"/>
              </a:rPr>
              <a:t>Tax-incentives for development </a:t>
            </a:r>
          </a:p>
          <a:p>
            <a:pPr marL="1257300" lvl="2" indent="-228600">
              <a:lnSpc>
                <a:spcPct val="90000"/>
              </a:lnSpc>
              <a:spcAft>
                <a:spcPts val="600"/>
              </a:spcAft>
              <a:buFont typeface="Arial" panose="020B0604020202020204" pitchFamily="34" charset="0"/>
              <a:buChar char="•"/>
            </a:pPr>
            <a:r>
              <a:rPr lang="en-US" i="1" dirty="0">
                <a:solidFill>
                  <a:srgbClr val="000000"/>
                </a:solidFill>
                <a:latin typeface="Century Gothic"/>
              </a:rPr>
              <a:t>Identification of funding sources</a:t>
            </a:r>
          </a:p>
          <a:p>
            <a:pPr marL="1257300" lvl="2" indent="-228600">
              <a:lnSpc>
                <a:spcPct val="90000"/>
              </a:lnSpc>
              <a:spcAft>
                <a:spcPts val="600"/>
              </a:spcAft>
              <a:buFont typeface="Arial" panose="020B0604020202020204" pitchFamily="34" charset="0"/>
              <a:buChar char="•"/>
            </a:pPr>
            <a:r>
              <a:rPr lang="en-US" i="1" dirty="0">
                <a:solidFill>
                  <a:srgbClr val="000000"/>
                </a:solidFill>
                <a:latin typeface="Century Gothic"/>
              </a:rPr>
              <a:t>Maximizing existing output of affordable and supportive housing </a:t>
            </a:r>
            <a:endParaRPr lang="en-US" dirty="0"/>
          </a:p>
          <a:p>
            <a:pPr marL="1257300" lvl="2" indent="-228600">
              <a:lnSpc>
                <a:spcPct val="90000"/>
              </a:lnSpc>
              <a:spcAft>
                <a:spcPts val="600"/>
              </a:spcAft>
              <a:buFont typeface="Arial" panose="020B0604020202020204" pitchFamily="34" charset="0"/>
              <a:buChar char="•"/>
            </a:pPr>
            <a:r>
              <a:rPr lang="en-US" i="1" dirty="0">
                <a:solidFill>
                  <a:srgbClr val="000000"/>
                </a:solidFill>
                <a:latin typeface="Century Gothic"/>
              </a:rPr>
              <a:t>Performance/outcomes-based funding models. </a:t>
            </a:r>
          </a:p>
          <a:p>
            <a:pPr marL="285750" indent="-228600">
              <a:lnSpc>
                <a:spcPct val="90000"/>
              </a:lnSpc>
              <a:spcAft>
                <a:spcPts val="600"/>
              </a:spcAft>
              <a:buFont typeface="Arial" panose="020B0604020202020204" pitchFamily="34" charset="0"/>
              <a:buChar char="•"/>
            </a:pPr>
            <a:endParaRPr lang="en-US" dirty="0">
              <a:solidFill>
                <a:srgbClr val="000000"/>
              </a:solidFill>
              <a:latin typeface="Century Gothic"/>
            </a:endParaRPr>
          </a:p>
          <a:p>
            <a:pPr indent="-228600">
              <a:lnSpc>
                <a:spcPct val="90000"/>
              </a:lnSpc>
              <a:spcAft>
                <a:spcPts val="600"/>
              </a:spcAft>
              <a:buFont typeface="Arial" panose="020B0604020202020204" pitchFamily="34" charset="0"/>
              <a:buChar char="•"/>
            </a:pPr>
            <a:endParaRPr lang="en-US" dirty="0">
              <a:solidFill>
                <a:srgbClr val="000000"/>
              </a:solidFill>
              <a:latin typeface="Century Gothic"/>
            </a:endParaRPr>
          </a:p>
          <a:p>
            <a:pPr indent="-228600">
              <a:lnSpc>
                <a:spcPct val="90000"/>
              </a:lnSpc>
              <a:spcAft>
                <a:spcPts val="600"/>
              </a:spcAft>
              <a:buFont typeface="Arial" panose="020B0604020202020204" pitchFamily="34" charset="0"/>
              <a:buChar char="•"/>
            </a:pPr>
            <a:endParaRPr lang="en-US" dirty="0">
              <a:solidFill>
                <a:srgbClr val="000000"/>
              </a:solidFill>
              <a:latin typeface="Century Gothic"/>
            </a:endParaRPr>
          </a:p>
          <a:p>
            <a:pPr indent="-228600">
              <a:lnSpc>
                <a:spcPct val="90000"/>
              </a:lnSpc>
              <a:spcAft>
                <a:spcPts val="600"/>
              </a:spcAft>
              <a:buFont typeface="Arial" panose="020B0604020202020204" pitchFamily="34" charset="0"/>
              <a:buChar char="•"/>
            </a:pPr>
            <a:endParaRPr lang="en-US" dirty="0">
              <a:solidFill>
                <a:srgbClr val="000000"/>
              </a:solidFill>
              <a:latin typeface="Century Gothic"/>
            </a:endParaRPr>
          </a:p>
        </p:txBody>
      </p:sp>
    </p:spTree>
    <p:extLst>
      <p:ext uri="{BB962C8B-B14F-4D97-AF65-F5344CB8AC3E}">
        <p14:creationId xmlns:p14="http://schemas.microsoft.com/office/powerpoint/2010/main" val="736280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D852-3D61-4778-8AC0-DB6DA26CF423}"/>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Service Hub Design</a:t>
            </a:r>
            <a:br>
              <a:rPr lang="en-US" sz="4000" kern="1200">
                <a:solidFill>
                  <a:srgbClr val="FFFFFF"/>
                </a:solidFill>
                <a:latin typeface="+mj-lt"/>
                <a:ea typeface="+mj-ea"/>
                <a:cs typeface="+mj-cs"/>
              </a:rPr>
            </a:br>
            <a:r>
              <a:rPr lang="en-US" sz="4000" kern="1200">
                <a:solidFill>
                  <a:srgbClr val="FFFFFF"/>
                </a:solidFill>
                <a:latin typeface="+mj-lt"/>
                <a:ea typeface="+mj-ea"/>
                <a:cs typeface="+mj-cs"/>
              </a:rPr>
              <a:t>Beta Version</a:t>
            </a:r>
          </a:p>
        </p:txBody>
      </p:sp>
      <p:pic>
        <p:nvPicPr>
          <p:cNvPr id="4" name="Picture 5" descr="A picture containing text, clipart&#10;&#10;Description automatically generated">
            <a:extLst>
              <a:ext uri="{FF2B5EF4-FFF2-40B4-BE49-F238E27FC236}">
                <a16:creationId xmlns:a16="http://schemas.microsoft.com/office/drawing/2014/main" id="{54D519DF-A0EF-4148-BE64-F92080A01BF5}"/>
              </a:ext>
            </a:extLst>
          </p:cNvPr>
          <p:cNvPicPr>
            <a:picLocks noChangeAspect="1"/>
          </p:cNvPicPr>
          <p:nvPr/>
        </p:nvPicPr>
        <p:blipFill>
          <a:blip r:embed="rId2"/>
          <a:stretch>
            <a:fillRect/>
          </a:stretch>
        </p:blipFill>
        <p:spPr>
          <a:xfrm>
            <a:off x="10044545" y="5851049"/>
            <a:ext cx="1399310" cy="697719"/>
          </a:xfrm>
          <a:prstGeom prst="rect">
            <a:avLst/>
          </a:prstGeom>
        </p:spPr>
      </p:pic>
    </p:spTree>
    <p:extLst>
      <p:ext uri="{BB962C8B-B14F-4D97-AF65-F5344CB8AC3E}">
        <p14:creationId xmlns:p14="http://schemas.microsoft.com/office/powerpoint/2010/main" val="777701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012" y="288712"/>
            <a:ext cx="4756183" cy="6430272"/>
          </a:xfrm>
          <a:prstGeom prst="rect">
            <a:avLst/>
          </a:prstGeom>
        </p:spPr>
      </p:pic>
      <p:sp>
        <p:nvSpPr>
          <p:cNvPr id="2" name="Title 1">
            <a:extLst>
              <a:ext uri="{FF2B5EF4-FFF2-40B4-BE49-F238E27FC236}">
                <a16:creationId xmlns:a16="http://schemas.microsoft.com/office/drawing/2014/main" id="{4FFD206B-30C4-4C26-BC0D-1246D26C0CE0}"/>
              </a:ext>
            </a:extLst>
          </p:cNvPr>
          <p:cNvSpPr>
            <a:spLocks noGrp="1"/>
          </p:cNvSpPr>
          <p:nvPr>
            <p:ph type="title"/>
          </p:nvPr>
        </p:nvSpPr>
        <p:spPr>
          <a:xfrm>
            <a:off x="219901" y="562780"/>
            <a:ext cx="6843395" cy="710435"/>
          </a:xfrm>
        </p:spPr>
        <p:txBody>
          <a:bodyPr>
            <a:noAutofit/>
          </a:bodyPr>
          <a:lstStyle/>
          <a:p>
            <a:pPr algn="ctr"/>
            <a:r>
              <a:rPr lang="en-US" sz="4000" b="1">
                <a:solidFill>
                  <a:srgbClr val="6C2080"/>
                </a:solidFill>
                <a:latin typeface="Century Gothic"/>
              </a:rPr>
              <a:t>Beta Service Hub Structure</a:t>
            </a:r>
            <a:endParaRPr lang="en-US" sz="4000" b="1" i="1">
              <a:solidFill>
                <a:srgbClr val="6C2080"/>
              </a:solidFill>
              <a:latin typeface="Century Gothic"/>
            </a:endParaRPr>
          </a:p>
        </p:txBody>
      </p:sp>
      <p:sp>
        <p:nvSpPr>
          <p:cNvPr id="3" name="Content Placeholder 2">
            <a:extLst>
              <a:ext uri="{FF2B5EF4-FFF2-40B4-BE49-F238E27FC236}">
                <a16:creationId xmlns:a16="http://schemas.microsoft.com/office/drawing/2014/main" id="{7E6E5401-A8F6-4530-B4A1-5147A883B56A}"/>
              </a:ext>
            </a:extLst>
          </p:cNvPr>
          <p:cNvSpPr>
            <a:spLocks noGrp="1"/>
          </p:cNvSpPr>
          <p:nvPr>
            <p:ph idx="4294967295"/>
          </p:nvPr>
        </p:nvSpPr>
        <p:spPr>
          <a:xfrm>
            <a:off x="226142" y="1701421"/>
            <a:ext cx="6693435" cy="5033347"/>
          </a:xfrm>
        </p:spPr>
        <p:txBody>
          <a:bodyPr lIns="68580" tIns="34290" rIns="68580" bIns="34290" anchor="t">
            <a:noAutofit/>
          </a:bodyPr>
          <a:lstStyle/>
          <a:p>
            <a:pPr marL="0" indent="0">
              <a:buNone/>
            </a:pPr>
            <a:r>
              <a:rPr lang="en-US" sz="2000" b="1">
                <a:solidFill>
                  <a:srgbClr val="0070C0"/>
                </a:solidFill>
                <a:latin typeface="Century Gothic"/>
                <a:cs typeface="Calibri"/>
              </a:rPr>
              <a:t>Hub 1:    York</a:t>
            </a:r>
          </a:p>
          <a:p>
            <a:pPr marL="0" indent="0">
              <a:buNone/>
            </a:pPr>
            <a:r>
              <a:rPr lang="en-US" sz="2000" b="1">
                <a:solidFill>
                  <a:srgbClr val="FE973C"/>
                </a:solidFill>
                <a:latin typeface="Century Gothic"/>
                <a:cs typeface="Calibri"/>
              </a:rPr>
              <a:t>Hub 2:    Cumberland</a:t>
            </a:r>
          </a:p>
          <a:p>
            <a:pPr marL="0" indent="0">
              <a:buNone/>
            </a:pPr>
            <a:r>
              <a:rPr lang="en-US" sz="2000" b="1">
                <a:solidFill>
                  <a:srgbClr val="5CA55C"/>
                </a:solidFill>
                <a:latin typeface="Century Gothic"/>
                <a:cs typeface="Calibri"/>
              </a:rPr>
              <a:t>Hub 3:    Midcoast: Sagadahoc, Knox, Lincoln, Waldo and Towns of Brunswick and Harpswell</a:t>
            </a:r>
          </a:p>
          <a:p>
            <a:pPr marL="0" indent="0">
              <a:buNone/>
            </a:pPr>
            <a:r>
              <a:rPr lang="en-US" sz="2000" b="1">
                <a:solidFill>
                  <a:srgbClr val="EAC53E"/>
                </a:solidFill>
                <a:latin typeface="Century Gothic"/>
                <a:cs typeface="Calibri"/>
              </a:rPr>
              <a:t>Hub 4:    Androscoggin</a:t>
            </a:r>
          </a:p>
          <a:p>
            <a:pPr marL="0" indent="0">
              <a:buNone/>
            </a:pPr>
            <a:r>
              <a:rPr lang="en-US" sz="2000" b="1">
                <a:solidFill>
                  <a:srgbClr val="9B7EB4"/>
                </a:solidFill>
                <a:latin typeface="Century Gothic"/>
                <a:cs typeface="Calibri"/>
              </a:rPr>
              <a:t>Hub 5:    Western: Oxford, Franklin and Towns of Livermore and Livermore Falls</a:t>
            </a:r>
            <a:endParaRPr lang="en-US" sz="3200" b="1">
              <a:solidFill>
                <a:srgbClr val="9B7EB4"/>
              </a:solidFill>
              <a:latin typeface="Century Gothic"/>
              <a:cs typeface="Calibri"/>
            </a:endParaRPr>
          </a:p>
          <a:p>
            <a:pPr marL="0" indent="0">
              <a:buNone/>
            </a:pPr>
            <a:r>
              <a:rPr lang="en-US" sz="2000" b="1">
                <a:solidFill>
                  <a:srgbClr val="796865"/>
                </a:solidFill>
                <a:latin typeface="Century Gothic"/>
                <a:cs typeface="Calibri"/>
              </a:rPr>
              <a:t>Hub 6:    Central: Somerset and Kennebec</a:t>
            </a:r>
            <a:endParaRPr lang="en-US" sz="3200" b="1">
              <a:solidFill>
                <a:srgbClr val="796865"/>
              </a:solidFill>
              <a:latin typeface="Century Gothic"/>
              <a:cs typeface="Calibri"/>
            </a:endParaRPr>
          </a:p>
          <a:p>
            <a:pPr marL="0" indent="0">
              <a:buNone/>
            </a:pPr>
            <a:r>
              <a:rPr lang="en-US" sz="2000" b="1">
                <a:solidFill>
                  <a:srgbClr val="E790CD"/>
                </a:solidFill>
                <a:latin typeface="Century Gothic"/>
                <a:cs typeface="Calibri"/>
              </a:rPr>
              <a:t>Hub 7:    Penquis: Penobscot and </a:t>
            </a:r>
            <a:r>
              <a:rPr lang="en-US" sz="2000" b="1" err="1">
                <a:solidFill>
                  <a:srgbClr val="E790CD"/>
                </a:solidFill>
                <a:latin typeface="Century Gothic"/>
                <a:cs typeface="Calibri"/>
              </a:rPr>
              <a:t>Pisquataquis</a:t>
            </a:r>
            <a:endParaRPr lang="en-US" sz="2000" b="1">
              <a:solidFill>
                <a:srgbClr val="E790CD"/>
              </a:solidFill>
              <a:latin typeface="Century Gothic"/>
              <a:cs typeface="Calibri"/>
            </a:endParaRPr>
          </a:p>
          <a:p>
            <a:pPr marL="0" indent="0">
              <a:buNone/>
            </a:pPr>
            <a:r>
              <a:rPr lang="en-US" sz="2000" b="1">
                <a:solidFill>
                  <a:srgbClr val="FEAFB7"/>
                </a:solidFill>
                <a:latin typeface="Century Gothic"/>
                <a:cs typeface="Calibri"/>
              </a:rPr>
              <a:t>Hub 8:    Downeast: Washington and Hancock</a:t>
            </a:r>
          </a:p>
          <a:p>
            <a:pPr marL="0" indent="0">
              <a:buNone/>
            </a:pPr>
            <a:r>
              <a:rPr lang="en-US" sz="2000" b="1">
                <a:solidFill>
                  <a:srgbClr val="42C9D6"/>
                </a:solidFill>
                <a:latin typeface="Century Gothic"/>
                <a:cs typeface="Calibri"/>
              </a:rPr>
              <a:t>Hub 9:    Aroostook</a:t>
            </a:r>
          </a:p>
        </p:txBody>
      </p:sp>
    </p:spTree>
    <p:extLst>
      <p:ext uri="{BB962C8B-B14F-4D97-AF65-F5344CB8AC3E}">
        <p14:creationId xmlns:p14="http://schemas.microsoft.com/office/powerpoint/2010/main" val="244473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Map&#10;&#10;Description automatically generated">
            <a:extLst>
              <a:ext uri="{FF2B5EF4-FFF2-40B4-BE49-F238E27FC236}">
                <a16:creationId xmlns:a16="http://schemas.microsoft.com/office/drawing/2014/main" id="{1DC8E7C8-968B-4BDC-8E2F-42760D141C19}"/>
              </a:ext>
            </a:extLst>
          </p:cNvPr>
          <p:cNvPicPr>
            <a:picLocks noGrp="1" noChangeAspect="1"/>
          </p:cNvPicPr>
          <p:nvPr>
            <p:ph sz="half" idx="10"/>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539488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59820ed5-34b9-4e81-b665-9af0cb7aca20" xsi:nil="true"/>
    <TaxCatchAll xmlns="59820ed5-34b9-4e81-b665-9af0cb7aca20"/>
    <Metadata xmlns="d727cb24-0622-4153-90b8-b707202d7b5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0FCC0833B0A52840BB50C615AE1FE15B0082EDA72BDDCB674C9A9B4328DB76DE00" ma:contentTypeVersion="4" ma:contentTypeDescription="Create a new presentation" ma:contentTypeScope="" ma:versionID="e0316d73301bce5e64ac8dd14010234a">
  <xsd:schema xmlns:xsd="http://www.w3.org/2001/XMLSchema" xmlns:xs="http://www.w3.org/2001/XMLSchema" xmlns:p="http://schemas.microsoft.com/office/2006/metadata/properties" xmlns:ns2="d727cb24-0622-4153-90b8-b707202d7b5a" xmlns:ns3="59820ed5-34b9-4e81-b665-9af0cb7aca20" targetNamespace="http://schemas.microsoft.com/office/2006/metadata/properties" ma:root="true" ma:fieldsID="bfc6854a17a92c9ad76d05e29ead0396" ns2:_="" ns3:_="">
    <xsd:import namespace="d727cb24-0622-4153-90b8-b707202d7b5a"/>
    <xsd:import namespace="59820ed5-34b9-4e81-b665-9af0cb7aca20"/>
    <xsd:element name="properties">
      <xsd:complexType>
        <xsd:sequence>
          <xsd:element name="documentManagement">
            <xsd:complexType>
              <xsd:all>
                <xsd:element ref="ns2:Metadata"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7cb24-0622-4153-90b8-b707202d7b5a" elementFormDefault="qualified">
    <xsd:import namespace="http://schemas.microsoft.com/office/2006/documentManagement/types"/>
    <xsd:import namespace="http://schemas.microsoft.com/office/infopath/2007/PartnerControls"/>
    <xsd:element name="Metadata" ma:index="8" nillable="true" ma:displayName="Metadata" ma:internalName="Metadata">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20ed5-34b9-4e81-b665-9af0cb7aca20" elementFormDefault="qualified">
    <xsd:import namespace="http://schemas.microsoft.com/office/2006/documentManagement/types"/>
    <xsd:import namespace="http://schemas.microsoft.com/office/infopath/2007/PartnerControls"/>
    <xsd:element name="TaxKeywordTaxHTField" ma:index="9" nillable="true" ma:displayName="TaxKeywordTaxHTField" ma:hidden="true" ma:internalName="TaxKeywordTaxHTField">
      <xsd:simpleType>
        <xsd:restriction base="dms:Note"/>
      </xsd:simpleType>
    </xsd:element>
    <xsd:element name="TaxCatchAll" ma:index="10" nillable="true" ma:displayName="Taxonomy Catch All Column" ma:hidden="true" ma:list="{4098d8d9-a245-4fe6-8af0-2a91f0ad04ab}" ma:internalName="TaxCatchAll" ma:showField="CatchAllData" ma:web="59820ed5-34b9-4e81-b665-9af0cb7aca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9238D2-915B-44C9-9426-C6377BD4EECB}">
  <ds:schemaRefs>
    <ds:schemaRef ds:uri="http://schemas.microsoft.com/sharepoint/v3/contenttype/forms"/>
  </ds:schemaRefs>
</ds:datastoreItem>
</file>

<file path=customXml/itemProps2.xml><?xml version="1.0" encoding="utf-8"?>
<ds:datastoreItem xmlns:ds="http://schemas.openxmlformats.org/officeDocument/2006/customXml" ds:itemID="{147B4A72-48A2-4CDB-817C-DCE376C9EC00}">
  <ds:schemaRefs>
    <ds:schemaRef ds:uri="59820ed5-34b9-4e81-b665-9af0cb7aca20"/>
    <ds:schemaRef ds:uri="d727cb24-0622-4153-90b8-b707202d7b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115FAF-0740-4D35-AB8B-A09A19569F84}">
  <ds:schemaRefs>
    <ds:schemaRef ds:uri="59820ed5-34b9-4e81-b665-9af0cb7aca20"/>
    <ds:schemaRef ds:uri="d727cb24-0622-4153-90b8-b707202d7b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152</TotalTime>
  <Words>787</Words>
  <Application>Microsoft Office PowerPoint</Application>
  <PresentationFormat>Widescreen</PresentationFormat>
  <Paragraphs>229</Paragraphs>
  <Slides>23</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Arial,Sans-Serif</vt:lpstr>
      <vt:lpstr>Calibri</vt:lpstr>
      <vt:lpstr>Calibri,Sans-Serif</vt:lpstr>
      <vt:lpstr>Century</vt:lpstr>
      <vt:lpstr>Century Gothic</vt:lpstr>
      <vt:lpstr>Wingdings</vt:lpstr>
      <vt:lpstr>3_Office Theme</vt:lpstr>
      <vt:lpstr>4_Office Theme</vt:lpstr>
      <vt:lpstr>Maine Statewide Homeless Council Homeless System Re-Design Update </vt:lpstr>
      <vt:lpstr>Today's Agenda</vt:lpstr>
      <vt:lpstr>Updates on Engaging People with Lived Expertise</vt:lpstr>
      <vt:lpstr>PWLE Themes for the Re-Design</vt:lpstr>
      <vt:lpstr>Shelter Work Group Updates </vt:lpstr>
      <vt:lpstr>Housing Workgroup Updates</vt:lpstr>
      <vt:lpstr>Service Hub Design Beta Version</vt:lpstr>
      <vt:lpstr>Beta Service Hub Structure</vt:lpstr>
      <vt:lpstr>PowerPoint Presentation</vt:lpstr>
      <vt:lpstr>PowerPoint Presentation</vt:lpstr>
      <vt:lpstr>PowerPoint Presentation</vt:lpstr>
      <vt:lpstr>Role of the Service Hubs</vt:lpstr>
      <vt:lpstr>Three Levels of the System Design</vt:lpstr>
      <vt:lpstr>Service Hubs: Who is at the Table?</vt:lpstr>
      <vt:lpstr>Getting Started!</vt:lpstr>
      <vt:lpstr>PowerPoint Presentation</vt:lpstr>
      <vt:lpstr>SHC Special Session</vt:lpstr>
      <vt:lpstr>Outline of Next Steps for Initiative</vt:lpstr>
      <vt:lpstr>PowerPoint Presentation</vt:lpstr>
      <vt:lpstr>Thank you</vt:lpstr>
      <vt:lpstr>PowerPoint Presentation</vt:lpstr>
      <vt:lpstr>Resource Map </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Blackburn</dc:creator>
  <cp:lastModifiedBy>Jamie Blackburn</cp:lastModifiedBy>
  <cp:revision>169</cp:revision>
  <dcterms:created xsi:type="dcterms:W3CDTF">2020-11-09T19:34:29Z</dcterms:created>
  <dcterms:modified xsi:type="dcterms:W3CDTF">2021-02-09T17:10:03Z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0x0101000FCC0833B0A52840BB50C615AE1FE15B0082EDA72BDDCB674C9A9B4328DB76DE00</vt:lpwstr>
  </property>
  <property fmtid="{D5CDD505-2E9C-101B-9397-08002B2CF9AE}" pid="3" name="TaxKeyword">
    <vt:lpwstr/>
  </property>
</Properties>
</file>