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1.xml" ContentType="application/vnd.openxmlformats-officedocument.presentationml.comments+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2"/>
  </p:notesMasterIdLst>
  <p:sldIdLst>
    <p:sldId id="3652" r:id="rId2"/>
    <p:sldId id="256" r:id="rId3"/>
    <p:sldId id="335" r:id="rId4"/>
    <p:sldId id="334" r:id="rId5"/>
    <p:sldId id="336" r:id="rId6"/>
    <p:sldId id="3641" r:id="rId7"/>
    <p:sldId id="347" r:id="rId8"/>
    <p:sldId id="3650" r:id="rId9"/>
    <p:sldId id="3644" r:id="rId10"/>
    <p:sldId id="3618" r:id="rId11"/>
    <p:sldId id="3608" r:id="rId12"/>
    <p:sldId id="3607" r:id="rId13"/>
    <p:sldId id="3624" r:id="rId14"/>
    <p:sldId id="328" r:id="rId15"/>
    <p:sldId id="348" r:id="rId16"/>
    <p:sldId id="3656" r:id="rId17"/>
    <p:sldId id="3657" r:id="rId18"/>
    <p:sldId id="3646" r:id="rId19"/>
    <p:sldId id="3629" r:id="rId20"/>
    <p:sldId id="3626" r:id="rId21"/>
    <p:sldId id="3631" r:id="rId22"/>
    <p:sldId id="3659" r:id="rId23"/>
    <p:sldId id="3660" r:id="rId24"/>
    <p:sldId id="3632" r:id="rId25"/>
    <p:sldId id="3630" r:id="rId26"/>
    <p:sldId id="3642" r:id="rId27"/>
    <p:sldId id="3658" r:id="rId28"/>
    <p:sldId id="3617" r:id="rId29"/>
    <p:sldId id="3612" r:id="rId30"/>
    <p:sldId id="3614" r:id="rId31"/>
    <p:sldId id="3613" r:id="rId32"/>
    <p:sldId id="3647" r:id="rId33"/>
    <p:sldId id="3605" r:id="rId34"/>
    <p:sldId id="3616" r:id="rId35"/>
    <p:sldId id="3623" r:id="rId36"/>
    <p:sldId id="3640" r:id="rId37"/>
    <p:sldId id="3661" r:id="rId38"/>
    <p:sldId id="3655" r:id="rId39"/>
    <p:sldId id="3654" r:id="rId40"/>
    <p:sldId id="3639"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CB5F27E-DF77-4B86-9C82-F00124743C32}">
          <p14:sldIdLst>
            <p14:sldId id="3652"/>
            <p14:sldId id="256"/>
            <p14:sldId id="335"/>
            <p14:sldId id="334"/>
            <p14:sldId id="336"/>
            <p14:sldId id="3641"/>
            <p14:sldId id="347"/>
            <p14:sldId id="3650"/>
            <p14:sldId id="3644"/>
            <p14:sldId id="3618"/>
            <p14:sldId id="3608"/>
            <p14:sldId id="3607"/>
          </p14:sldIdLst>
        </p14:section>
        <p14:section name="System Needs" id="{D56FFB25-9C22-47FD-9325-73F3B3F28FA9}">
          <p14:sldIdLst>
            <p14:sldId id="3624"/>
            <p14:sldId id="328"/>
            <p14:sldId id="348"/>
            <p14:sldId id="3656"/>
            <p14:sldId id="3657"/>
            <p14:sldId id="3646"/>
            <p14:sldId id="3629"/>
            <p14:sldId id="3626"/>
            <p14:sldId id="3631"/>
            <p14:sldId id="3659"/>
            <p14:sldId id="3660"/>
            <p14:sldId id="3632"/>
            <p14:sldId id="3630"/>
            <p14:sldId id="3642"/>
            <p14:sldId id="3658"/>
            <p14:sldId id="3617"/>
            <p14:sldId id="3612"/>
            <p14:sldId id="3614"/>
            <p14:sldId id="3613"/>
            <p14:sldId id="3647"/>
            <p14:sldId id="3605"/>
            <p14:sldId id="3616"/>
            <p14:sldId id="3623"/>
            <p14:sldId id="3640"/>
            <p14:sldId id="3661"/>
            <p14:sldId id="3655"/>
            <p14:sldId id="3654"/>
            <p14:sldId id="363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Blackburn" initials="JB" lastIdx="16" clrIdx="0">
    <p:extLst>
      <p:ext uri="{19B8F6BF-5375-455C-9EA6-DF929625EA0E}">
        <p15:presenceInfo xmlns:p15="http://schemas.microsoft.com/office/powerpoint/2012/main" userId="S::jamie.blackburn@csh.org::80bc5f88-eb96-4742-95bc-b3b8e48b4a6f" providerId="AD"/>
      </p:ext>
    </p:extLst>
  </p:cmAuthor>
  <p:cmAuthor id="2" name="Jamie Blackburn" initials="JB [2]" lastIdx="1" clrIdx="1">
    <p:extLst>
      <p:ext uri="{19B8F6BF-5375-455C-9EA6-DF929625EA0E}">
        <p15:presenceInfo xmlns:p15="http://schemas.microsoft.com/office/powerpoint/2012/main" userId="S-1-5-21-1399593236-398925748-1237804090-14316" providerId="AD"/>
      </p:ext>
    </p:extLst>
  </p:cmAuthor>
  <p:cmAuthor id="3" name="Sarah Gallagher" initials="SG" lastIdx="6" clrIdx="2">
    <p:extLst>
      <p:ext uri="{19B8F6BF-5375-455C-9EA6-DF929625EA0E}">
        <p15:presenceInfo xmlns:p15="http://schemas.microsoft.com/office/powerpoint/2012/main" userId="S-1-5-21-1399593236-398925748-1237804090-112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1" autoAdjust="0"/>
    <p:restoredTop sz="79134" autoAdjust="0"/>
  </p:normalViewPr>
  <p:slideViewPr>
    <p:cSldViewPr snapToGrid="0">
      <p:cViewPr varScale="1">
        <p:scale>
          <a:sx n="54" d="100"/>
          <a:sy n="54" d="100"/>
        </p:scale>
        <p:origin x="480" y="52"/>
      </p:cViewPr>
      <p:guideLst/>
    </p:cSldViewPr>
  </p:slideViewPr>
  <p:notesTextViewPr>
    <p:cViewPr>
      <p:scale>
        <a:sx n="1" d="1"/>
        <a:sy n="1" d="1"/>
      </p:scale>
      <p:origin x="0" y="0"/>
    </p:cViewPr>
  </p:notesTextViewPr>
  <p:sorterViewPr>
    <p:cViewPr>
      <p:scale>
        <a:sx n="100" d="100"/>
        <a:sy n="100" d="100"/>
      </p:scale>
      <p:origin x="0" y="-19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sh-files.csh.org\snep$\Users\sarah.gallagher\New%20England%20Program\Maine\HMIS%20Reports\Emergency%20shelters%20by%20count%20entry%20and%20exits%20%2008012020%20-%2009012020.xlsx" TargetMode="Externa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Sheet1!$D$44</c:f>
              <c:strCache>
                <c:ptCount val="1"/>
                <c:pt idx="0">
                  <c:v>Black or African-American</c:v>
                </c:pt>
              </c:strCache>
            </c:strRef>
          </c:tx>
          <c:spPr>
            <a:solidFill>
              <a:schemeClr val="accent1"/>
            </a:solidFill>
            <a:ln>
              <a:noFill/>
            </a:ln>
            <a:effectLst/>
          </c:spPr>
          <c:invertIfNegative val="0"/>
          <c:cat>
            <c:strRef>
              <c:f>Sheet1!$E$43:$G$43</c:f>
              <c:strCache>
                <c:ptCount val="3"/>
                <c:pt idx="1">
                  <c:v>All Maine</c:v>
                </c:pt>
                <c:pt idx="2">
                  <c:v>Homeless</c:v>
                </c:pt>
              </c:strCache>
            </c:strRef>
          </c:cat>
          <c:val>
            <c:numRef>
              <c:f>Sheet1!$E$44:$G$44</c:f>
              <c:numCache>
                <c:formatCode>0%</c:formatCode>
                <c:ptCount val="3"/>
                <c:pt idx="1">
                  <c:v>1.34E-2</c:v>
                </c:pt>
                <c:pt idx="2">
                  <c:v>0.18</c:v>
                </c:pt>
              </c:numCache>
            </c:numRef>
          </c:val>
          <c:extLst>
            <c:ext xmlns:c16="http://schemas.microsoft.com/office/drawing/2014/chart" uri="{C3380CC4-5D6E-409C-BE32-E72D297353CC}">
              <c16:uniqueId val="{00000000-85CA-42CC-8ECD-482EA4C8B3B8}"/>
            </c:ext>
          </c:extLst>
        </c:ser>
        <c:ser>
          <c:idx val="1"/>
          <c:order val="1"/>
          <c:tx>
            <c:strRef>
              <c:f>Sheet1!$D$45</c:f>
              <c:strCache>
                <c:ptCount val="1"/>
                <c:pt idx="0">
                  <c:v>White</c:v>
                </c:pt>
              </c:strCache>
            </c:strRef>
          </c:tx>
          <c:spPr>
            <a:solidFill>
              <a:schemeClr val="accent2"/>
            </a:solidFill>
            <a:ln>
              <a:noFill/>
            </a:ln>
            <a:effectLst/>
          </c:spPr>
          <c:invertIfNegative val="0"/>
          <c:cat>
            <c:strRef>
              <c:f>Sheet1!$E$43:$G$43</c:f>
              <c:strCache>
                <c:ptCount val="3"/>
                <c:pt idx="1">
                  <c:v>All Maine</c:v>
                </c:pt>
                <c:pt idx="2">
                  <c:v>Homeless</c:v>
                </c:pt>
              </c:strCache>
            </c:strRef>
          </c:cat>
          <c:val>
            <c:numRef>
              <c:f>Sheet1!$E$45:$G$45</c:f>
              <c:numCache>
                <c:formatCode>0%</c:formatCode>
                <c:ptCount val="3"/>
                <c:pt idx="1">
                  <c:v>0.94479999999999997</c:v>
                </c:pt>
                <c:pt idx="2">
                  <c:v>0.75</c:v>
                </c:pt>
              </c:numCache>
            </c:numRef>
          </c:val>
          <c:extLst>
            <c:ext xmlns:c16="http://schemas.microsoft.com/office/drawing/2014/chart" uri="{C3380CC4-5D6E-409C-BE32-E72D297353CC}">
              <c16:uniqueId val="{00000001-85CA-42CC-8ECD-482EA4C8B3B8}"/>
            </c:ext>
          </c:extLst>
        </c:ser>
        <c:ser>
          <c:idx val="2"/>
          <c:order val="2"/>
          <c:tx>
            <c:strRef>
              <c:f>Sheet1!$D$46</c:f>
              <c:strCache>
                <c:ptCount val="1"/>
                <c:pt idx="0">
                  <c:v>Asian</c:v>
                </c:pt>
              </c:strCache>
            </c:strRef>
          </c:tx>
          <c:spPr>
            <a:solidFill>
              <a:schemeClr val="accent3"/>
            </a:solidFill>
            <a:ln>
              <a:noFill/>
            </a:ln>
            <a:effectLst/>
          </c:spPr>
          <c:invertIfNegative val="0"/>
          <c:cat>
            <c:strRef>
              <c:f>Sheet1!$E$43:$G$43</c:f>
              <c:strCache>
                <c:ptCount val="3"/>
                <c:pt idx="1">
                  <c:v>All Maine</c:v>
                </c:pt>
                <c:pt idx="2">
                  <c:v>Homeless</c:v>
                </c:pt>
              </c:strCache>
            </c:strRef>
          </c:cat>
          <c:val>
            <c:numRef>
              <c:f>Sheet1!$E$46:$G$46</c:f>
              <c:numCache>
                <c:formatCode>0%</c:formatCode>
                <c:ptCount val="3"/>
                <c:pt idx="1">
                  <c:v>1.12E-2</c:v>
                </c:pt>
                <c:pt idx="2">
                  <c:v>0</c:v>
                </c:pt>
              </c:numCache>
            </c:numRef>
          </c:val>
          <c:extLst>
            <c:ext xmlns:c16="http://schemas.microsoft.com/office/drawing/2014/chart" uri="{C3380CC4-5D6E-409C-BE32-E72D297353CC}">
              <c16:uniqueId val="{00000002-85CA-42CC-8ECD-482EA4C8B3B8}"/>
            </c:ext>
          </c:extLst>
        </c:ser>
        <c:ser>
          <c:idx val="3"/>
          <c:order val="3"/>
          <c:tx>
            <c:strRef>
              <c:f>Sheet1!$D$47</c:f>
              <c:strCache>
                <c:ptCount val="1"/>
                <c:pt idx="0">
                  <c:v>American Indian or Alaska Native</c:v>
                </c:pt>
              </c:strCache>
            </c:strRef>
          </c:tx>
          <c:spPr>
            <a:solidFill>
              <a:schemeClr val="accent4"/>
            </a:solidFill>
            <a:ln>
              <a:noFill/>
            </a:ln>
            <a:effectLst/>
          </c:spPr>
          <c:invertIfNegative val="0"/>
          <c:cat>
            <c:strRef>
              <c:f>Sheet1!$E$43:$G$43</c:f>
              <c:strCache>
                <c:ptCount val="3"/>
                <c:pt idx="1">
                  <c:v>All Maine</c:v>
                </c:pt>
                <c:pt idx="2">
                  <c:v>Homeless</c:v>
                </c:pt>
              </c:strCache>
            </c:strRef>
          </c:cat>
          <c:val>
            <c:numRef>
              <c:f>Sheet1!$E$47:$G$47</c:f>
              <c:numCache>
                <c:formatCode>0%</c:formatCode>
                <c:ptCount val="3"/>
                <c:pt idx="1">
                  <c:v>6.1999999999999998E-3</c:v>
                </c:pt>
                <c:pt idx="2">
                  <c:v>0.02</c:v>
                </c:pt>
              </c:numCache>
            </c:numRef>
          </c:val>
          <c:extLst>
            <c:ext xmlns:c16="http://schemas.microsoft.com/office/drawing/2014/chart" uri="{C3380CC4-5D6E-409C-BE32-E72D297353CC}">
              <c16:uniqueId val="{00000003-85CA-42CC-8ECD-482EA4C8B3B8}"/>
            </c:ext>
          </c:extLst>
        </c:ser>
        <c:ser>
          <c:idx val="4"/>
          <c:order val="4"/>
          <c:tx>
            <c:strRef>
              <c:f>Sheet1!$D$48</c:f>
              <c:strCache>
                <c:ptCount val="1"/>
                <c:pt idx="0">
                  <c:v>Native Hawaiian or Other Pacific Islander</c:v>
                </c:pt>
              </c:strCache>
            </c:strRef>
          </c:tx>
          <c:spPr>
            <a:solidFill>
              <a:schemeClr val="accent5"/>
            </a:solidFill>
            <a:ln>
              <a:noFill/>
            </a:ln>
            <a:effectLst/>
          </c:spPr>
          <c:invertIfNegative val="0"/>
          <c:cat>
            <c:strRef>
              <c:f>Sheet1!$E$43:$G$43</c:f>
              <c:strCache>
                <c:ptCount val="3"/>
                <c:pt idx="1">
                  <c:v>All Maine</c:v>
                </c:pt>
                <c:pt idx="2">
                  <c:v>Homeless</c:v>
                </c:pt>
              </c:strCache>
            </c:strRef>
          </c:cat>
          <c:val>
            <c:numRef>
              <c:f>Sheet1!$E$48:$G$48</c:f>
              <c:numCache>
                <c:formatCode>0%</c:formatCode>
                <c:ptCount val="3"/>
                <c:pt idx="1">
                  <c:v>2.0000000000000001E-4</c:v>
                </c:pt>
                <c:pt idx="2">
                  <c:v>0</c:v>
                </c:pt>
              </c:numCache>
            </c:numRef>
          </c:val>
          <c:extLst>
            <c:ext xmlns:c16="http://schemas.microsoft.com/office/drawing/2014/chart" uri="{C3380CC4-5D6E-409C-BE32-E72D297353CC}">
              <c16:uniqueId val="{00000004-85CA-42CC-8ECD-482EA4C8B3B8}"/>
            </c:ext>
          </c:extLst>
        </c:ser>
        <c:ser>
          <c:idx val="5"/>
          <c:order val="5"/>
          <c:tx>
            <c:strRef>
              <c:f>Sheet1!$D$49</c:f>
              <c:strCache>
                <c:ptCount val="1"/>
                <c:pt idx="0">
                  <c:v>Multiple Races</c:v>
                </c:pt>
              </c:strCache>
            </c:strRef>
          </c:tx>
          <c:spPr>
            <a:solidFill>
              <a:schemeClr val="accent6"/>
            </a:solidFill>
            <a:ln>
              <a:noFill/>
            </a:ln>
            <a:effectLst/>
          </c:spPr>
          <c:invertIfNegative val="0"/>
          <c:cat>
            <c:strRef>
              <c:f>Sheet1!$E$43:$G$43</c:f>
              <c:strCache>
                <c:ptCount val="3"/>
                <c:pt idx="1">
                  <c:v>All Maine</c:v>
                </c:pt>
                <c:pt idx="2">
                  <c:v>Homeless</c:v>
                </c:pt>
              </c:strCache>
            </c:strRef>
          </c:cat>
          <c:val>
            <c:numRef>
              <c:f>Sheet1!$E$49:$G$49</c:f>
              <c:numCache>
                <c:formatCode>0%</c:formatCode>
                <c:ptCount val="3"/>
                <c:pt idx="1">
                  <c:v>2.1899999999999999E-2</c:v>
                </c:pt>
                <c:pt idx="2">
                  <c:v>0.04</c:v>
                </c:pt>
              </c:numCache>
            </c:numRef>
          </c:val>
          <c:extLst>
            <c:ext xmlns:c16="http://schemas.microsoft.com/office/drawing/2014/chart" uri="{C3380CC4-5D6E-409C-BE32-E72D297353CC}">
              <c16:uniqueId val="{00000005-85CA-42CC-8ECD-482EA4C8B3B8}"/>
            </c:ext>
          </c:extLst>
        </c:ser>
        <c:dLbls>
          <c:showLegendKey val="0"/>
          <c:showVal val="0"/>
          <c:showCatName val="0"/>
          <c:showSerName val="0"/>
          <c:showPercent val="0"/>
          <c:showBubbleSize val="0"/>
        </c:dLbls>
        <c:gapWidth val="150"/>
        <c:overlap val="100"/>
        <c:axId val="2015227247"/>
        <c:axId val="1896029871"/>
      </c:barChart>
      <c:catAx>
        <c:axId val="201522724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96029871"/>
        <c:crosses val="autoZero"/>
        <c:auto val="1"/>
        <c:lblAlgn val="ctr"/>
        <c:lblOffset val="100"/>
        <c:noMultiLvlLbl val="0"/>
      </c:catAx>
      <c:valAx>
        <c:axId val="189602987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1522724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Point in Time by Race</a:t>
            </a:r>
          </a:p>
          <a:p>
            <a:pPr>
              <a:defRPr/>
            </a:pPr>
            <a:r>
              <a:rPr lang="en-US"/>
              <a:t>2015 -2019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Demographics!$C$34</c:f>
              <c:strCache>
                <c:ptCount val="1"/>
                <c:pt idx="0">
                  <c:v>Black or African-American</c:v>
                </c:pt>
              </c:strCache>
            </c:strRef>
          </c:tx>
          <c:spPr>
            <a:ln w="28575" cap="rnd">
              <a:solidFill>
                <a:schemeClr val="accent1"/>
              </a:solidFill>
              <a:round/>
            </a:ln>
            <a:effectLst/>
          </c:spPr>
          <c:marker>
            <c:symbol val="none"/>
          </c:marker>
          <c:cat>
            <c:numRef>
              <c:f>(Demographics!$D$33,Demographics!$F$33:$I$33)</c:f>
              <c:numCache>
                <c:formatCode>General</c:formatCode>
                <c:ptCount val="5"/>
                <c:pt idx="0">
                  <c:v>2015</c:v>
                </c:pt>
                <c:pt idx="1">
                  <c:v>2016</c:v>
                </c:pt>
                <c:pt idx="2">
                  <c:v>2017</c:v>
                </c:pt>
                <c:pt idx="3">
                  <c:v>2018</c:v>
                </c:pt>
                <c:pt idx="4">
                  <c:v>2019</c:v>
                </c:pt>
              </c:numCache>
            </c:numRef>
          </c:cat>
          <c:val>
            <c:numRef>
              <c:f>(Demographics!$D$34,Demographics!$F$34:$I$34)</c:f>
              <c:numCache>
                <c:formatCode>General</c:formatCode>
                <c:ptCount val="5"/>
                <c:pt idx="0">
                  <c:v>213</c:v>
                </c:pt>
                <c:pt idx="1">
                  <c:v>237</c:v>
                </c:pt>
                <c:pt idx="2">
                  <c:v>284</c:v>
                </c:pt>
                <c:pt idx="3">
                  <c:v>293</c:v>
                </c:pt>
                <c:pt idx="4">
                  <c:v>375</c:v>
                </c:pt>
              </c:numCache>
            </c:numRef>
          </c:val>
          <c:smooth val="0"/>
          <c:extLst>
            <c:ext xmlns:c16="http://schemas.microsoft.com/office/drawing/2014/chart" uri="{C3380CC4-5D6E-409C-BE32-E72D297353CC}">
              <c16:uniqueId val="{00000000-0B09-4692-B7B7-E88A64B21CC9}"/>
            </c:ext>
          </c:extLst>
        </c:ser>
        <c:ser>
          <c:idx val="1"/>
          <c:order val="1"/>
          <c:tx>
            <c:strRef>
              <c:f>Demographics!$C$35</c:f>
              <c:strCache>
                <c:ptCount val="1"/>
                <c:pt idx="0">
                  <c:v>White</c:v>
                </c:pt>
              </c:strCache>
            </c:strRef>
          </c:tx>
          <c:spPr>
            <a:ln w="28575" cap="rnd">
              <a:solidFill>
                <a:schemeClr val="accent2"/>
              </a:solidFill>
              <a:round/>
            </a:ln>
            <a:effectLst/>
          </c:spPr>
          <c:marker>
            <c:symbol val="none"/>
          </c:marker>
          <c:cat>
            <c:numRef>
              <c:f>(Demographics!$D$33,Demographics!$F$33:$I$33)</c:f>
              <c:numCache>
                <c:formatCode>General</c:formatCode>
                <c:ptCount val="5"/>
                <c:pt idx="0">
                  <c:v>2015</c:v>
                </c:pt>
                <c:pt idx="1">
                  <c:v>2016</c:v>
                </c:pt>
                <c:pt idx="2">
                  <c:v>2017</c:v>
                </c:pt>
                <c:pt idx="3">
                  <c:v>2018</c:v>
                </c:pt>
                <c:pt idx="4">
                  <c:v>2019</c:v>
                </c:pt>
              </c:numCache>
            </c:numRef>
          </c:cat>
          <c:val>
            <c:numRef>
              <c:f>(Demographics!$D$35,Demographics!$F$35:$I$35)</c:f>
              <c:numCache>
                <c:formatCode>General</c:formatCode>
                <c:ptCount val="5"/>
                <c:pt idx="0">
                  <c:v>2036</c:v>
                </c:pt>
                <c:pt idx="1">
                  <c:v>1872</c:v>
                </c:pt>
                <c:pt idx="2">
                  <c:v>1853</c:v>
                </c:pt>
                <c:pt idx="3">
                  <c:v>2041</c:v>
                </c:pt>
                <c:pt idx="4">
                  <c:v>1581</c:v>
                </c:pt>
              </c:numCache>
            </c:numRef>
          </c:val>
          <c:smooth val="0"/>
          <c:extLst>
            <c:ext xmlns:c16="http://schemas.microsoft.com/office/drawing/2014/chart" uri="{C3380CC4-5D6E-409C-BE32-E72D297353CC}">
              <c16:uniqueId val="{00000001-0B09-4692-B7B7-E88A64B21CC9}"/>
            </c:ext>
          </c:extLst>
        </c:ser>
        <c:ser>
          <c:idx val="2"/>
          <c:order val="2"/>
          <c:tx>
            <c:strRef>
              <c:f>Demographics!$C$36</c:f>
              <c:strCache>
                <c:ptCount val="1"/>
                <c:pt idx="0">
                  <c:v>Asian</c:v>
                </c:pt>
              </c:strCache>
            </c:strRef>
          </c:tx>
          <c:spPr>
            <a:ln w="28575" cap="rnd">
              <a:solidFill>
                <a:schemeClr val="accent3"/>
              </a:solidFill>
              <a:round/>
            </a:ln>
            <a:effectLst/>
          </c:spPr>
          <c:marker>
            <c:symbol val="none"/>
          </c:marker>
          <c:cat>
            <c:numRef>
              <c:f>(Demographics!$D$33,Demographics!$F$33:$I$33)</c:f>
              <c:numCache>
                <c:formatCode>General</c:formatCode>
                <c:ptCount val="5"/>
                <c:pt idx="0">
                  <c:v>2015</c:v>
                </c:pt>
                <c:pt idx="1">
                  <c:v>2016</c:v>
                </c:pt>
                <c:pt idx="2">
                  <c:v>2017</c:v>
                </c:pt>
                <c:pt idx="3">
                  <c:v>2018</c:v>
                </c:pt>
                <c:pt idx="4">
                  <c:v>2019</c:v>
                </c:pt>
              </c:numCache>
            </c:numRef>
          </c:cat>
          <c:val>
            <c:numRef>
              <c:f>(Demographics!$D$36,Demographics!$F$36:$I$36)</c:f>
              <c:numCache>
                <c:formatCode>General</c:formatCode>
                <c:ptCount val="5"/>
                <c:pt idx="0">
                  <c:v>6</c:v>
                </c:pt>
                <c:pt idx="1">
                  <c:v>9</c:v>
                </c:pt>
                <c:pt idx="2">
                  <c:v>11</c:v>
                </c:pt>
                <c:pt idx="3">
                  <c:v>8</c:v>
                </c:pt>
                <c:pt idx="4">
                  <c:v>9</c:v>
                </c:pt>
              </c:numCache>
            </c:numRef>
          </c:val>
          <c:smooth val="0"/>
          <c:extLst>
            <c:ext xmlns:c16="http://schemas.microsoft.com/office/drawing/2014/chart" uri="{C3380CC4-5D6E-409C-BE32-E72D297353CC}">
              <c16:uniqueId val="{00000002-0B09-4692-B7B7-E88A64B21CC9}"/>
            </c:ext>
          </c:extLst>
        </c:ser>
        <c:ser>
          <c:idx val="3"/>
          <c:order val="3"/>
          <c:tx>
            <c:strRef>
              <c:f>Demographics!$C$37</c:f>
              <c:strCache>
                <c:ptCount val="1"/>
                <c:pt idx="0">
                  <c:v>American Indian or Alaska Native</c:v>
                </c:pt>
              </c:strCache>
            </c:strRef>
          </c:tx>
          <c:spPr>
            <a:ln w="28575" cap="rnd">
              <a:solidFill>
                <a:schemeClr val="accent4"/>
              </a:solidFill>
              <a:round/>
            </a:ln>
            <a:effectLst/>
          </c:spPr>
          <c:marker>
            <c:symbol val="none"/>
          </c:marker>
          <c:cat>
            <c:numRef>
              <c:f>(Demographics!$D$33,Demographics!$F$33:$I$33)</c:f>
              <c:numCache>
                <c:formatCode>General</c:formatCode>
                <c:ptCount val="5"/>
                <c:pt idx="0">
                  <c:v>2015</c:v>
                </c:pt>
                <c:pt idx="1">
                  <c:v>2016</c:v>
                </c:pt>
                <c:pt idx="2">
                  <c:v>2017</c:v>
                </c:pt>
                <c:pt idx="3">
                  <c:v>2018</c:v>
                </c:pt>
                <c:pt idx="4">
                  <c:v>2019</c:v>
                </c:pt>
              </c:numCache>
            </c:numRef>
          </c:cat>
          <c:val>
            <c:numRef>
              <c:f>(Demographics!$D$37,Demographics!$F$37:$I$37)</c:f>
              <c:numCache>
                <c:formatCode>General</c:formatCode>
                <c:ptCount val="5"/>
                <c:pt idx="0">
                  <c:v>25</c:v>
                </c:pt>
                <c:pt idx="1">
                  <c:v>42</c:v>
                </c:pt>
                <c:pt idx="2">
                  <c:v>38</c:v>
                </c:pt>
                <c:pt idx="3">
                  <c:v>35</c:v>
                </c:pt>
                <c:pt idx="4">
                  <c:v>43</c:v>
                </c:pt>
              </c:numCache>
            </c:numRef>
          </c:val>
          <c:smooth val="0"/>
          <c:extLst>
            <c:ext xmlns:c16="http://schemas.microsoft.com/office/drawing/2014/chart" uri="{C3380CC4-5D6E-409C-BE32-E72D297353CC}">
              <c16:uniqueId val="{00000003-0B09-4692-B7B7-E88A64B21CC9}"/>
            </c:ext>
          </c:extLst>
        </c:ser>
        <c:ser>
          <c:idx val="4"/>
          <c:order val="4"/>
          <c:tx>
            <c:strRef>
              <c:f>Demographics!$C$38</c:f>
              <c:strCache>
                <c:ptCount val="1"/>
                <c:pt idx="0">
                  <c:v>Native Hawaiian or Other Pacific Islander</c:v>
                </c:pt>
              </c:strCache>
            </c:strRef>
          </c:tx>
          <c:spPr>
            <a:ln w="28575" cap="rnd">
              <a:solidFill>
                <a:schemeClr val="accent5"/>
              </a:solidFill>
              <a:round/>
            </a:ln>
            <a:effectLst/>
          </c:spPr>
          <c:marker>
            <c:symbol val="none"/>
          </c:marker>
          <c:cat>
            <c:numRef>
              <c:f>(Demographics!$D$33,Demographics!$F$33:$I$33)</c:f>
              <c:numCache>
                <c:formatCode>General</c:formatCode>
                <c:ptCount val="5"/>
                <c:pt idx="0">
                  <c:v>2015</c:v>
                </c:pt>
                <c:pt idx="1">
                  <c:v>2016</c:v>
                </c:pt>
                <c:pt idx="2">
                  <c:v>2017</c:v>
                </c:pt>
                <c:pt idx="3">
                  <c:v>2018</c:v>
                </c:pt>
                <c:pt idx="4">
                  <c:v>2019</c:v>
                </c:pt>
              </c:numCache>
            </c:numRef>
          </c:cat>
          <c:val>
            <c:numRef>
              <c:f>(Demographics!$D$38,Demographics!$F$38:$I$38)</c:f>
              <c:numCache>
                <c:formatCode>General</c:formatCode>
                <c:ptCount val="5"/>
                <c:pt idx="0">
                  <c:v>8</c:v>
                </c:pt>
                <c:pt idx="1">
                  <c:v>5</c:v>
                </c:pt>
                <c:pt idx="2">
                  <c:v>10</c:v>
                </c:pt>
                <c:pt idx="3">
                  <c:v>0</c:v>
                </c:pt>
                <c:pt idx="4">
                  <c:v>6</c:v>
                </c:pt>
              </c:numCache>
            </c:numRef>
          </c:val>
          <c:smooth val="0"/>
          <c:extLst>
            <c:ext xmlns:c16="http://schemas.microsoft.com/office/drawing/2014/chart" uri="{C3380CC4-5D6E-409C-BE32-E72D297353CC}">
              <c16:uniqueId val="{00000004-0B09-4692-B7B7-E88A64B21CC9}"/>
            </c:ext>
          </c:extLst>
        </c:ser>
        <c:ser>
          <c:idx val="5"/>
          <c:order val="5"/>
          <c:tx>
            <c:strRef>
              <c:f>Demographics!$C$39</c:f>
              <c:strCache>
                <c:ptCount val="1"/>
                <c:pt idx="0">
                  <c:v>Multiple Races</c:v>
                </c:pt>
              </c:strCache>
            </c:strRef>
          </c:tx>
          <c:spPr>
            <a:ln w="28575" cap="rnd">
              <a:solidFill>
                <a:schemeClr val="accent6"/>
              </a:solidFill>
              <a:round/>
            </a:ln>
            <a:effectLst/>
          </c:spPr>
          <c:marker>
            <c:symbol val="none"/>
          </c:marker>
          <c:cat>
            <c:numRef>
              <c:f>(Demographics!$D$33,Demographics!$F$33:$I$33)</c:f>
              <c:numCache>
                <c:formatCode>General</c:formatCode>
                <c:ptCount val="5"/>
                <c:pt idx="0">
                  <c:v>2015</c:v>
                </c:pt>
                <c:pt idx="1">
                  <c:v>2016</c:v>
                </c:pt>
                <c:pt idx="2">
                  <c:v>2017</c:v>
                </c:pt>
                <c:pt idx="3">
                  <c:v>2018</c:v>
                </c:pt>
                <c:pt idx="4">
                  <c:v>2019</c:v>
                </c:pt>
              </c:numCache>
            </c:numRef>
          </c:cat>
          <c:val>
            <c:numRef>
              <c:f>(Demographics!$D$39,Demographics!$F$39:$I$39)</c:f>
              <c:numCache>
                <c:formatCode>General</c:formatCode>
                <c:ptCount val="5"/>
                <c:pt idx="0">
                  <c:v>84</c:v>
                </c:pt>
                <c:pt idx="1">
                  <c:v>76</c:v>
                </c:pt>
                <c:pt idx="2">
                  <c:v>84</c:v>
                </c:pt>
                <c:pt idx="3">
                  <c:v>139</c:v>
                </c:pt>
                <c:pt idx="4">
                  <c:v>92</c:v>
                </c:pt>
              </c:numCache>
            </c:numRef>
          </c:val>
          <c:smooth val="0"/>
          <c:extLst>
            <c:ext xmlns:c16="http://schemas.microsoft.com/office/drawing/2014/chart" uri="{C3380CC4-5D6E-409C-BE32-E72D297353CC}">
              <c16:uniqueId val="{00000005-0B09-4692-B7B7-E88A64B21CC9}"/>
            </c:ext>
          </c:extLst>
        </c:ser>
        <c:dLbls>
          <c:showLegendKey val="0"/>
          <c:showVal val="0"/>
          <c:showCatName val="0"/>
          <c:showSerName val="0"/>
          <c:showPercent val="0"/>
          <c:showBubbleSize val="0"/>
        </c:dLbls>
        <c:smooth val="0"/>
        <c:axId val="264422815"/>
        <c:axId val="377168847"/>
      </c:lineChart>
      <c:catAx>
        <c:axId val="26442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7168847"/>
        <c:crosses val="autoZero"/>
        <c:auto val="1"/>
        <c:lblAlgn val="ctr"/>
        <c:lblOffset val="100"/>
        <c:noMultiLvlLbl val="0"/>
      </c:catAx>
      <c:valAx>
        <c:axId val="377168847"/>
        <c:scaling>
          <c:orientation val="minMax"/>
          <c:max val="255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64422815"/>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2019</a:t>
            </a:r>
            <a:r>
              <a:rPr lang="en-US" baseline="0" dirty="0"/>
              <a:t> Point in Time Count</a:t>
            </a:r>
            <a:endParaRPr lang="en-US" dirty="0"/>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cat>
            <c:strRef>
              <c:f>Populations!$C$2:$C$17</c:f>
              <c:strCache>
                <c:ptCount val="7"/>
                <c:pt idx="1">
                  <c:v>Total Chronically Homeless Persons</c:v>
                </c:pt>
                <c:pt idx="2">
                  <c:v>Chronic Substance Use</c:v>
                </c:pt>
                <c:pt idx="3">
                  <c:v>HIV</c:v>
                </c:pt>
                <c:pt idx="4">
                  <c:v>Serious Mental Illness</c:v>
                </c:pt>
                <c:pt idx="5">
                  <c:v>Veteran</c:v>
                </c:pt>
                <c:pt idx="6">
                  <c:v>Victim of DV</c:v>
                </c:pt>
              </c:strCache>
            </c:strRef>
          </c:cat>
          <c:val>
            <c:numRef>
              <c:f>Populations!$D$2:$D$17</c:f>
            </c:numRef>
          </c:val>
          <c:extLst>
            <c:ext xmlns:c16="http://schemas.microsoft.com/office/drawing/2014/chart" uri="{C3380CC4-5D6E-409C-BE32-E72D297353CC}">
              <c16:uniqueId val="{00000000-46B7-42C3-9B95-1C5EDE250F29}"/>
            </c:ext>
          </c:extLst>
        </c:ser>
        <c:ser>
          <c:idx val="1"/>
          <c:order val="1"/>
          <c:spPr>
            <a:solidFill>
              <a:schemeClr val="accent2"/>
            </a:solidFill>
            <a:ln>
              <a:noFill/>
            </a:ln>
            <a:effectLst/>
          </c:spPr>
          <c:invertIfNegative val="0"/>
          <c:cat>
            <c:strRef>
              <c:f>Populations!$C$2:$C$17</c:f>
              <c:strCache>
                <c:ptCount val="7"/>
                <c:pt idx="1">
                  <c:v>Total Chronically Homeless Persons</c:v>
                </c:pt>
                <c:pt idx="2">
                  <c:v>Chronic Substance Use</c:v>
                </c:pt>
                <c:pt idx="3">
                  <c:v>HIV</c:v>
                </c:pt>
                <c:pt idx="4">
                  <c:v>Serious Mental Illness</c:v>
                </c:pt>
                <c:pt idx="5">
                  <c:v>Veteran</c:v>
                </c:pt>
                <c:pt idx="6">
                  <c:v>Victim of DV</c:v>
                </c:pt>
              </c:strCache>
            </c:strRef>
          </c:cat>
          <c:val>
            <c:numRef>
              <c:f>Populations!$E$2:$E$17</c:f>
            </c:numRef>
          </c:val>
          <c:extLst>
            <c:ext xmlns:c16="http://schemas.microsoft.com/office/drawing/2014/chart" uri="{C3380CC4-5D6E-409C-BE32-E72D297353CC}">
              <c16:uniqueId val="{00000001-46B7-42C3-9B95-1C5EDE250F29}"/>
            </c:ext>
          </c:extLst>
        </c:ser>
        <c:ser>
          <c:idx val="2"/>
          <c:order val="2"/>
          <c:spPr>
            <a:solidFill>
              <a:schemeClr val="accent3"/>
            </a:solidFill>
            <a:ln>
              <a:noFill/>
            </a:ln>
            <a:effectLst/>
          </c:spPr>
          <c:invertIfNegative val="0"/>
          <c:cat>
            <c:strRef>
              <c:f>Populations!$C$2:$C$17</c:f>
              <c:strCache>
                <c:ptCount val="7"/>
                <c:pt idx="1">
                  <c:v>Total Chronically Homeless Persons</c:v>
                </c:pt>
                <c:pt idx="2">
                  <c:v>Chronic Substance Use</c:v>
                </c:pt>
                <c:pt idx="3">
                  <c:v>HIV</c:v>
                </c:pt>
                <c:pt idx="4">
                  <c:v>Serious Mental Illness</c:v>
                </c:pt>
                <c:pt idx="5">
                  <c:v>Veteran</c:v>
                </c:pt>
                <c:pt idx="6">
                  <c:v>Victim of DV</c:v>
                </c:pt>
              </c:strCache>
            </c:strRef>
          </c:cat>
          <c:val>
            <c:numRef>
              <c:f>Populations!$F$2:$F$17</c:f>
            </c:numRef>
          </c:val>
          <c:extLst>
            <c:ext xmlns:c16="http://schemas.microsoft.com/office/drawing/2014/chart" uri="{C3380CC4-5D6E-409C-BE32-E72D297353CC}">
              <c16:uniqueId val="{00000002-46B7-42C3-9B95-1C5EDE250F29}"/>
            </c:ext>
          </c:extLst>
        </c:ser>
        <c:ser>
          <c:idx val="3"/>
          <c:order val="3"/>
          <c:spPr>
            <a:solidFill>
              <a:schemeClr val="accent4"/>
            </a:solidFill>
            <a:ln>
              <a:noFill/>
            </a:ln>
            <a:effectLst/>
          </c:spPr>
          <c:invertIfNegative val="0"/>
          <c:cat>
            <c:strRef>
              <c:f>Populations!$C$2:$C$17</c:f>
              <c:strCache>
                <c:ptCount val="7"/>
                <c:pt idx="1">
                  <c:v>Total Chronically Homeless Persons</c:v>
                </c:pt>
                <c:pt idx="2">
                  <c:v>Chronic Substance Use</c:v>
                </c:pt>
                <c:pt idx="3">
                  <c:v>HIV</c:v>
                </c:pt>
                <c:pt idx="4">
                  <c:v>Serious Mental Illness</c:v>
                </c:pt>
                <c:pt idx="5">
                  <c:v>Veteran</c:v>
                </c:pt>
                <c:pt idx="6">
                  <c:v>Victim of DV</c:v>
                </c:pt>
              </c:strCache>
            </c:strRef>
          </c:cat>
          <c:val>
            <c:numRef>
              <c:f>Populations!$G$2:$G$17</c:f>
            </c:numRef>
          </c:val>
          <c:extLst>
            <c:ext xmlns:c16="http://schemas.microsoft.com/office/drawing/2014/chart" uri="{C3380CC4-5D6E-409C-BE32-E72D297353CC}">
              <c16:uniqueId val="{00000003-46B7-42C3-9B95-1C5EDE250F29}"/>
            </c:ext>
          </c:extLst>
        </c:ser>
        <c:ser>
          <c:idx val="4"/>
          <c:order val="4"/>
          <c:spPr>
            <a:solidFill>
              <a:schemeClr val="accent5"/>
            </a:solidFill>
            <a:ln>
              <a:noFill/>
            </a:ln>
            <a:effectLst/>
          </c:spPr>
          <c:invertIfNegative val="0"/>
          <c:cat>
            <c:strRef>
              <c:f>Populations!$C$2:$C$17</c:f>
              <c:strCache>
                <c:ptCount val="7"/>
                <c:pt idx="1">
                  <c:v>Total Chronically Homeless Persons</c:v>
                </c:pt>
                <c:pt idx="2">
                  <c:v>Chronic Substance Use</c:v>
                </c:pt>
                <c:pt idx="3">
                  <c:v>HIV</c:v>
                </c:pt>
                <c:pt idx="4">
                  <c:v>Serious Mental Illness</c:v>
                </c:pt>
                <c:pt idx="5">
                  <c:v>Veteran</c:v>
                </c:pt>
                <c:pt idx="6">
                  <c:v>Victim of DV</c:v>
                </c:pt>
              </c:strCache>
            </c:strRef>
          </c:cat>
          <c:val>
            <c:numRef>
              <c:f>Populations!$H$2:$H$17</c:f>
            </c:numRef>
          </c:val>
          <c:extLst>
            <c:ext xmlns:c16="http://schemas.microsoft.com/office/drawing/2014/chart" uri="{C3380CC4-5D6E-409C-BE32-E72D297353CC}">
              <c16:uniqueId val="{00000004-46B7-42C3-9B95-1C5EDE250F29}"/>
            </c:ext>
          </c:extLst>
        </c:ser>
        <c:ser>
          <c:idx val="5"/>
          <c:order val="5"/>
          <c:spPr>
            <a:solidFill>
              <a:schemeClr val="accent6"/>
            </a:solidFill>
            <a:ln>
              <a:noFill/>
            </a:ln>
            <a:effectLst/>
          </c:spPr>
          <c:invertIfNegative val="0"/>
          <c:cat>
            <c:strRef>
              <c:f>Populations!$C$2:$C$17</c:f>
              <c:strCache>
                <c:ptCount val="7"/>
                <c:pt idx="1">
                  <c:v>Total Chronically Homeless Persons</c:v>
                </c:pt>
                <c:pt idx="2">
                  <c:v>Chronic Substance Use</c:v>
                </c:pt>
                <c:pt idx="3">
                  <c:v>HIV</c:v>
                </c:pt>
                <c:pt idx="4">
                  <c:v>Serious Mental Illness</c:v>
                </c:pt>
                <c:pt idx="5">
                  <c:v>Veteran</c:v>
                </c:pt>
                <c:pt idx="6">
                  <c:v>Victim of DV</c:v>
                </c:pt>
              </c:strCache>
            </c:strRef>
          </c:cat>
          <c:val>
            <c:numRef>
              <c:f>Populations!$I$2:$I$17</c:f>
            </c:numRef>
          </c:val>
          <c:extLst>
            <c:ext xmlns:c16="http://schemas.microsoft.com/office/drawing/2014/chart" uri="{C3380CC4-5D6E-409C-BE32-E72D297353CC}">
              <c16:uniqueId val="{00000005-46B7-42C3-9B95-1C5EDE250F29}"/>
            </c:ext>
          </c:extLst>
        </c:ser>
        <c:ser>
          <c:idx val="6"/>
          <c:order val="6"/>
          <c:spPr>
            <a:solidFill>
              <a:schemeClr val="accent1">
                <a:lumMod val="60000"/>
              </a:schemeClr>
            </a:solidFill>
            <a:ln>
              <a:noFill/>
            </a:ln>
            <a:effectLst/>
          </c:spPr>
          <c:invertIfNegative val="0"/>
          <c:cat>
            <c:strRef>
              <c:f>Populations!$C$2:$C$17</c:f>
              <c:strCache>
                <c:ptCount val="7"/>
                <c:pt idx="1">
                  <c:v>Total Chronically Homeless Persons</c:v>
                </c:pt>
                <c:pt idx="2">
                  <c:v>Chronic Substance Use</c:v>
                </c:pt>
                <c:pt idx="3">
                  <c:v>HIV</c:v>
                </c:pt>
                <c:pt idx="4">
                  <c:v>Serious Mental Illness</c:v>
                </c:pt>
                <c:pt idx="5">
                  <c:v>Veteran</c:v>
                </c:pt>
                <c:pt idx="6">
                  <c:v>Victim of DV</c:v>
                </c:pt>
              </c:strCache>
            </c:strRef>
          </c:cat>
          <c:val>
            <c:numRef>
              <c:f>Populations!$J$2:$J$17</c:f>
              <c:numCache>
                <c:formatCode>0%</c:formatCode>
                <c:ptCount val="7"/>
                <c:pt idx="1">
                  <c:v>0.15290933694181327</c:v>
                </c:pt>
                <c:pt idx="2">
                  <c:v>0.22868741542625168</c:v>
                </c:pt>
                <c:pt idx="3">
                  <c:v>7.4424898511502033E-3</c:v>
                </c:pt>
                <c:pt idx="4">
                  <c:v>0.42354533152909335</c:v>
                </c:pt>
                <c:pt idx="5">
                  <c:v>7.8484438430311235E-2</c:v>
                </c:pt>
                <c:pt idx="6">
                  <c:v>0.10893098782138025</c:v>
                </c:pt>
              </c:numCache>
            </c:numRef>
          </c:val>
          <c:extLst>
            <c:ext xmlns:c16="http://schemas.microsoft.com/office/drawing/2014/chart" uri="{C3380CC4-5D6E-409C-BE32-E72D297353CC}">
              <c16:uniqueId val="{00000006-46B7-42C3-9B95-1C5EDE250F29}"/>
            </c:ext>
          </c:extLst>
        </c:ser>
        <c:dLbls>
          <c:showLegendKey val="0"/>
          <c:showVal val="0"/>
          <c:showCatName val="0"/>
          <c:showSerName val="0"/>
          <c:showPercent val="0"/>
          <c:showBubbleSize val="0"/>
        </c:dLbls>
        <c:gapWidth val="182"/>
        <c:axId val="1206090608"/>
        <c:axId val="1334501376"/>
      </c:barChart>
      <c:catAx>
        <c:axId val="12060906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34501376"/>
        <c:crosses val="autoZero"/>
        <c:auto val="1"/>
        <c:lblAlgn val="ctr"/>
        <c:lblOffset val="100"/>
        <c:noMultiLvlLbl val="0"/>
      </c:catAx>
      <c:valAx>
        <c:axId val="133450137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060906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Source: HMIS Data</a:t>
            </a:r>
            <a:r>
              <a:rPr lang="en-US" baseline="0" dirty="0"/>
              <a:t> on </a:t>
            </a:r>
            <a:r>
              <a:rPr lang="en-US" dirty="0"/>
              <a:t>Residence Prior to Entry (8/1/20 - 9/1/20)</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FE3-4A91-B156-A3CDD9A856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FE3-4A91-B156-A3CDD9A856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FE3-4A91-B156-A3CDD9A8560B}"/>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layout/>
              </c:ext>
            </c:extLst>
          </c:dLbls>
          <c:cat>
            <c:strRef>
              <c:f>'Res Prior'!$E$3:$E$5</c:f>
              <c:strCache>
                <c:ptCount val="3"/>
                <c:pt idx="0">
                  <c:v>Homeless Situations</c:v>
                </c:pt>
                <c:pt idx="1">
                  <c:v>Institutional Settings</c:v>
                </c:pt>
                <c:pt idx="2">
                  <c:v>Other Locations</c:v>
                </c:pt>
              </c:strCache>
            </c:strRef>
          </c:cat>
          <c:val>
            <c:numRef>
              <c:f>'Res Prior'!$F$3:$F$5</c:f>
              <c:numCache>
                <c:formatCode>General</c:formatCode>
                <c:ptCount val="3"/>
                <c:pt idx="0">
                  <c:v>442</c:v>
                </c:pt>
                <c:pt idx="1">
                  <c:v>77</c:v>
                </c:pt>
                <c:pt idx="2">
                  <c:v>246</c:v>
                </c:pt>
              </c:numCache>
            </c:numRef>
          </c:val>
          <c:extLst>
            <c:ext xmlns:c16="http://schemas.microsoft.com/office/drawing/2014/chart" uri="{C3380CC4-5D6E-409C-BE32-E72D297353CC}">
              <c16:uniqueId val="{00000006-2FE3-4A91-B156-A3CDD9A8560B}"/>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8-2FE3-4A91-B156-A3CDD9A8560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A-2FE3-4A91-B156-A3CDD9A8560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C-2FE3-4A91-B156-A3CDD9A8560B}"/>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 Prior'!$E$3:$E$5</c:f>
              <c:strCache>
                <c:ptCount val="3"/>
                <c:pt idx="0">
                  <c:v>Homeless Situations</c:v>
                </c:pt>
                <c:pt idx="1">
                  <c:v>Institutional Settings</c:v>
                </c:pt>
                <c:pt idx="2">
                  <c:v>Other Locations</c:v>
                </c:pt>
              </c:strCache>
            </c:strRef>
          </c:cat>
          <c:val>
            <c:numRef>
              <c:f>'Res Prior'!$G$3:$G$5</c:f>
              <c:numCache>
                <c:formatCode>0%</c:formatCode>
                <c:ptCount val="3"/>
                <c:pt idx="0">
                  <c:v>0.57999999999999996</c:v>
                </c:pt>
                <c:pt idx="1">
                  <c:v>0.1</c:v>
                </c:pt>
                <c:pt idx="2">
                  <c:v>0.32</c:v>
                </c:pt>
              </c:numCache>
            </c:numRef>
          </c:val>
          <c:extLst>
            <c:ext xmlns:c16="http://schemas.microsoft.com/office/drawing/2014/chart" uri="{C3380CC4-5D6E-409C-BE32-E72D297353CC}">
              <c16:uniqueId val="{0000000D-2FE3-4A91-B156-A3CDD9A8560B}"/>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'Ramp Up Chart'!$B$5</c:f>
              <c:strCache>
                <c:ptCount val="1"/>
                <c:pt idx="0">
                  <c:v>SH New Production</c:v>
                </c:pt>
              </c:strCache>
            </c:strRef>
          </c:tx>
          <c:spPr>
            <a:ln w="22225" cap="rnd" cmpd="sng" algn="ctr">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'Ramp Up Chart'!$C$4:$H$4</c:f>
              <c:numCache>
                <c:formatCode>General</c:formatCode>
                <c:ptCount val="6"/>
                <c:pt idx="0">
                  <c:v>2020</c:v>
                </c:pt>
                <c:pt idx="1">
                  <c:v>2021</c:v>
                </c:pt>
                <c:pt idx="2">
                  <c:v>2022</c:v>
                </c:pt>
                <c:pt idx="3">
                  <c:v>2023</c:v>
                </c:pt>
                <c:pt idx="4">
                  <c:v>2024</c:v>
                </c:pt>
                <c:pt idx="5">
                  <c:v>2025</c:v>
                </c:pt>
              </c:numCache>
            </c:numRef>
          </c:cat>
          <c:val>
            <c:numRef>
              <c:f>'Ramp Up Chart'!$C$5:$H$5</c:f>
            </c:numRef>
          </c:val>
          <c:smooth val="0"/>
          <c:extLst>
            <c:ext xmlns:c16="http://schemas.microsoft.com/office/drawing/2014/chart" uri="{C3380CC4-5D6E-409C-BE32-E72D297353CC}">
              <c16:uniqueId val="{00000000-D884-4E55-990B-0AFEA4A38A97}"/>
            </c:ext>
          </c:extLst>
        </c:ser>
        <c:ser>
          <c:idx val="1"/>
          <c:order val="1"/>
          <c:tx>
            <c:strRef>
              <c:f>'Ramp Up Chart'!$B$6</c:f>
              <c:strCache>
                <c:ptCount val="1"/>
                <c:pt idx="0">
                  <c:v>Emergency Shelter</c:v>
                </c:pt>
              </c:strCache>
            </c:strRef>
          </c:tx>
          <c:spPr>
            <a:ln w="22225" cap="rnd" cmpd="sng" algn="ctr">
              <a:solidFill>
                <a:schemeClr val="accent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1-D884-4E55-990B-0AFEA4A38A97}"/>
                </c:ext>
              </c:extLst>
            </c:dLbl>
            <c:dLbl>
              <c:idx val="2"/>
              <c:delete val="1"/>
              <c:extLst>
                <c:ext xmlns:c15="http://schemas.microsoft.com/office/drawing/2012/chart" uri="{CE6537A1-D6FC-4f65-9D91-7224C49458BB}"/>
                <c:ext xmlns:c16="http://schemas.microsoft.com/office/drawing/2014/chart" uri="{C3380CC4-5D6E-409C-BE32-E72D297353CC}">
                  <c16:uniqueId val="{00000002-D884-4E55-990B-0AFEA4A38A97}"/>
                </c:ext>
              </c:extLst>
            </c:dLbl>
            <c:dLbl>
              <c:idx val="3"/>
              <c:delete val="1"/>
              <c:extLst>
                <c:ext xmlns:c15="http://schemas.microsoft.com/office/drawing/2012/chart" uri="{CE6537A1-D6FC-4f65-9D91-7224C49458BB}"/>
                <c:ext xmlns:c16="http://schemas.microsoft.com/office/drawing/2014/chart" uri="{C3380CC4-5D6E-409C-BE32-E72D297353CC}">
                  <c16:uniqueId val="{00000003-D884-4E55-990B-0AFEA4A38A97}"/>
                </c:ext>
              </c:extLst>
            </c:dLbl>
            <c:dLbl>
              <c:idx val="4"/>
              <c:delete val="1"/>
              <c:extLst>
                <c:ext xmlns:c15="http://schemas.microsoft.com/office/drawing/2012/chart" uri="{CE6537A1-D6FC-4f65-9D91-7224C49458BB}"/>
                <c:ext xmlns:c16="http://schemas.microsoft.com/office/drawing/2014/chart" uri="{C3380CC4-5D6E-409C-BE32-E72D297353CC}">
                  <c16:uniqueId val="{00000004-D884-4E55-990B-0AFEA4A38A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'Ramp Up Chart'!$C$4:$H$4</c:f>
              <c:numCache>
                <c:formatCode>General</c:formatCode>
                <c:ptCount val="6"/>
                <c:pt idx="0">
                  <c:v>2020</c:v>
                </c:pt>
                <c:pt idx="1">
                  <c:v>2021</c:v>
                </c:pt>
                <c:pt idx="2">
                  <c:v>2022</c:v>
                </c:pt>
                <c:pt idx="3">
                  <c:v>2023</c:v>
                </c:pt>
                <c:pt idx="4">
                  <c:v>2024</c:v>
                </c:pt>
                <c:pt idx="5">
                  <c:v>2025</c:v>
                </c:pt>
              </c:numCache>
            </c:numRef>
          </c:cat>
          <c:val>
            <c:numRef>
              <c:f>'Ramp Up Chart'!$C$6:$H$6</c:f>
              <c:numCache>
                <c:formatCode>0</c:formatCode>
                <c:ptCount val="6"/>
                <c:pt idx="0">
                  <c:v>1222</c:v>
                </c:pt>
                <c:pt idx="1">
                  <c:v>1245</c:v>
                </c:pt>
                <c:pt idx="2">
                  <c:v>1245</c:v>
                </c:pt>
                <c:pt idx="3">
                  <c:v>1245</c:v>
                </c:pt>
                <c:pt idx="4">
                  <c:v>1245</c:v>
                </c:pt>
                <c:pt idx="5">
                  <c:v>1245</c:v>
                </c:pt>
              </c:numCache>
            </c:numRef>
          </c:val>
          <c:smooth val="0"/>
          <c:extLst>
            <c:ext xmlns:c16="http://schemas.microsoft.com/office/drawing/2014/chart" uri="{C3380CC4-5D6E-409C-BE32-E72D297353CC}">
              <c16:uniqueId val="{00000005-D884-4E55-990B-0AFEA4A38A97}"/>
            </c:ext>
          </c:extLst>
        </c:ser>
        <c:ser>
          <c:idx val="3"/>
          <c:order val="3"/>
          <c:tx>
            <c:strRef>
              <c:f>'Ramp Up Chart'!$B$8</c:f>
              <c:strCache>
                <c:ptCount val="1"/>
                <c:pt idx="0">
                  <c:v>Supportive Housing</c:v>
                </c:pt>
              </c:strCache>
            </c:strRef>
          </c:tx>
          <c:spPr>
            <a:ln w="22225" cap="rnd" cmpd="sng" algn="ctr">
              <a:solidFill>
                <a:schemeClr val="accent4"/>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6-D884-4E55-990B-0AFEA4A38A97}"/>
                </c:ext>
              </c:extLst>
            </c:dLbl>
            <c:dLbl>
              <c:idx val="2"/>
              <c:delete val="1"/>
              <c:extLst>
                <c:ext xmlns:c15="http://schemas.microsoft.com/office/drawing/2012/chart" uri="{CE6537A1-D6FC-4f65-9D91-7224C49458BB}"/>
                <c:ext xmlns:c16="http://schemas.microsoft.com/office/drawing/2014/chart" uri="{C3380CC4-5D6E-409C-BE32-E72D297353CC}">
                  <c16:uniqueId val="{00000007-D884-4E55-990B-0AFEA4A38A97}"/>
                </c:ext>
              </c:extLst>
            </c:dLbl>
            <c:dLbl>
              <c:idx val="3"/>
              <c:delete val="1"/>
              <c:extLst>
                <c:ext xmlns:c15="http://schemas.microsoft.com/office/drawing/2012/chart" uri="{CE6537A1-D6FC-4f65-9D91-7224C49458BB}"/>
                <c:ext xmlns:c16="http://schemas.microsoft.com/office/drawing/2014/chart" uri="{C3380CC4-5D6E-409C-BE32-E72D297353CC}">
                  <c16:uniqueId val="{00000008-D884-4E55-990B-0AFEA4A38A97}"/>
                </c:ext>
              </c:extLst>
            </c:dLbl>
            <c:dLbl>
              <c:idx val="4"/>
              <c:delete val="1"/>
              <c:extLst>
                <c:ext xmlns:c15="http://schemas.microsoft.com/office/drawing/2012/chart" uri="{CE6537A1-D6FC-4f65-9D91-7224C49458BB}"/>
                <c:ext xmlns:c16="http://schemas.microsoft.com/office/drawing/2014/chart" uri="{C3380CC4-5D6E-409C-BE32-E72D297353CC}">
                  <c16:uniqueId val="{00000009-D884-4E55-990B-0AFEA4A38A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'Ramp Up Chart'!$C$4:$H$4</c:f>
              <c:numCache>
                <c:formatCode>General</c:formatCode>
                <c:ptCount val="6"/>
                <c:pt idx="0">
                  <c:v>2020</c:v>
                </c:pt>
                <c:pt idx="1">
                  <c:v>2021</c:v>
                </c:pt>
                <c:pt idx="2">
                  <c:v>2022</c:v>
                </c:pt>
                <c:pt idx="3">
                  <c:v>2023</c:v>
                </c:pt>
                <c:pt idx="4">
                  <c:v>2024</c:v>
                </c:pt>
                <c:pt idx="5">
                  <c:v>2025</c:v>
                </c:pt>
              </c:numCache>
            </c:numRef>
          </c:cat>
          <c:val>
            <c:numRef>
              <c:f>'Ramp Up Chart'!$C$8:$H$8</c:f>
              <c:numCache>
                <c:formatCode>0</c:formatCode>
                <c:ptCount val="6"/>
                <c:pt idx="0">
                  <c:v>201.79050000000001</c:v>
                </c:pt>
                <c:pt idx="1">
                  <c:v>350.94000000000005</c:v>
                </c:pt>
                <c:pt idx="2">
                  <c:v>482.54250000000002</c:v>
                </c:pt>
                <c:pt idx="3">
                  <c:v>614.14499999999998</c:v>
                </c:pt>
                <c:pt idx="4">
                  <c:v>745.74749999999995</c:v>
                </c:pt>
                <c:pt idx="5">
                  <c:v>877.34999999999991</c:v>
                </c:pt>
              </c:numCache>
            </c:numRef>
          </c:val>
          <c:smooth val="0"/>
          <c:extLst>
            <c:ext xmlns:c16="http://schemas.microsoft.com/office/drawing/2014/chart" uri="{C3380CC4-5D6E-409C-BE32-E72D297353CC}">
              <c16:uniqueId val="{0000000A-D884-4E55-990B-0AFEA4A38A97}"/>
            </c:ext>
          </c:extLst>
        </c:ser>
        <c:ser>
          <c:idx val="5"/>
          <c:order val="5"/>
          <c:tx>
            <c:strRef>
              <c:f>'Ramp Up Chart'!$B$10</c:f>
              <c:strCache>
                <c:ptCount val="1"/>
                <c:pt idx="0">
                  <c:v>Transitional Housing</c:v>
                </c:pt>
              </c:strCache>
            </c:strRef>
          </c:tx>
          <c:spPr>
            <a:ln w="22225" cap="rnd" cmpd="sng" algn="ctr">
              <a:solidFill>
                <a:schemeClr val="accent6"/>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B-D884-4E55-990B-0AFEA4A38A97}"/>
                </c:ext>
              </c:extLst>
            </c:dLbl>
            <c:dLbl>
              <c:idx val="2"/>
              <c:delete val="1"/>
              <c:extLst>
                <c:ext xmlns:c15="http://schemas.microsoft.com/office/drawing/2012/chart" uri="{CE6537A1-D6FC-4f65-9D91-7224C49458BB}"/>
                <c:ext xmlns:c16="http://schemas.microsoft.com/office/drawing/2014/chart" uri="{C3380CC4-5D6E-409C-BE32-E72D297353CC}">
                  <c16:uniqueId val="{0000000C-D884-4E55-990B-0AFEA4A38A97}"/>
                </c:ext>
              </c:extLst>
            </c:dLbl>
            <c:dLbl>
              <c:idx val="3"/>
              <c:delete val="1"/>
              <c:extLst>
                <c:ext xmlns:c15="http://schemas.microsoft.com/office/drawing/2012/chart" uri="{CE6537A1-D6FC-4f65-9D91-7224C49458BB}"/>
                <c:ext xmlns:c16="http://schemas.microsoft.com/office/drawing/2014/chart" uri="{C3380CC4-5D6E-409C-BE32-E72D297353CC}">
                  <c16:uniqueId val="{0000000D-D884-4E55-990B-0AFEA4A38A97}"/>
                </c:ext>
              </c:extLst>
            </c:dLbl>
            <c:dLbl>
              <c:idx val="4"/>
              <c:delete val="1"/>
              <c:extLst>
                <c:ext xmlns:c15="http://schemas.microsoft.com/office/drawing/2012/chart" uri="{CE6537A1-D6FC-4f65-9D91-7224C49458BB}"/>
                <c:ext xmlns:c16="http://schemas.microsoft.com/office/drawing/2014/chart" uri="{C3380CC4-5D6E-409C-BE32-E72D297353CC}">
                  <c16:uniqueId val="{0000000E-D884-4E55-990B-0AFEA4A38A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'Ramp Up Chart'!$C$4:$H$4</c:f>
              <c:numCache>
                <c:formatCode>General</c:formatCode>
                <c:ptCount val="6"/>
                <c:pt idx="0">
                  <c:v>2020</c:v>
                </c:pt>
                <c:pt idx="1">
                  <c:v>2021</c:v>
                </c:pt>
                <c:pt idx="2">
                  <c:v>2022</c:v>
                </c:pt>
                <c:pt idx="3">
                  <c:v>2023</c:v>
                </c:pt>
                <c:pt idx="4">
                  <c:v>2024</c:v>
                </c:pt>
                <c:pt idx="5">
                  <c:v>2025</c:v>
                </c:pt>
              </c:numCache>
            </c:numRef>
          </c:cat>
          <c:val>
            <c:numRef>
              <c:f>'Ramp Up Chart'!$C$10:$H$10</c:f>
              <c:numCache>
                <c:formatCode>#,##0</c:formatCode>
                <c:ptCount val="6"/>
                <c:pt idx="0">
                  <c:v>1022</c:v>
                </c:pt>
                <c:pt idx="1">
                  <c:v>947</c:v>
                </c:pt>
                <c:pt idx="2">
                  <c:v>872</c:v>
                </c:pt>
                <c:pt idx="3">
                  <c:v>797</c:v>
                </c:pt>
                <c:pt idx="4">
                  <c:v>734</c:v>
                </c:pt>
                <c:pt idx="5">
                  <c:v>684</c:v>
                </c:pt>
              </c:numCache>
            </c:numRef>
          </c:val>
          <c:smooth val="0"/>
          <c:extLst>
            <c:ext xmlns:c16="http://schemas.microsoft.com/office/drawing/2014/chart" uri="{C3380CC4-5D6E-409C-BE32-E72D297353CC}">
              <c16:uniqueId val="{0000000F-D884-4E55-990B-0AFEA4A38A97}"/>
            </c:ext>
          </c:extLst>
        </c:ser>
        <c:ser>
          <c:idx val="7"/>
          <c:order val="7"/>
          <c:tx>
            <c:strRef>
              <c:f>'Ramp Up Chart'!$B$12</c:f>
              <c:strCache>
                <c:ptCount val="1"/>
                <c:pt idx="0">
                  <c:v>RRH</c:v>
                </c:pt>
              </c:strCache>
            </c:strRef>
          </c:tx>
          <c:spPr>
            <a:ln w="22225" cap="rnd" cmpd="sng" algn="ctr">
              <a:solidFill>
                <a:schemeClr val="accent2">
                  <a:lumMod val="6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0-D884-4E55-990B-0AFEA4A38A97}"/>
                </c:ext>
              </c:extLst>
            </c:dLbl>
            <c:dLbl>
              <c:idx val="2"/>
              <c:delete val="1"/>
              <c:extLst>
                <c:ext xmlns:c15="http://schemas.microsoft.com/office/drawing/2012/chart" uri="{CE6537A1-D6FC-4f65-9D91-7224C49458BB}"/>
                <c:ext xmlns:c16="http://schemas.microsoft.com/office/drawing/2014/chart" uri="{C3380CC4-5D6E-409C-BE32-E72D297353CC}">
                  <c16:uniqueId val="{00000011-D884-4E55-990B-0AFEA4A38A97}"/>
                </c:ext>
              </c:extLst>
            </c:dLbl>
            <c:dLbl>
              <c:idx val="3"/>
              <c:delete val="1"/>
              <c:extLst>
                <c:ext xmlns:c15="http://schemas.microsoft.com/office/drawing/2012/chart" uri="{CE6537A1-D6FC-4f65-9D91-7224C49458BB}"/>
                <c:ext xmlns:c16="http://schemas.microsoft.com/office/drawing/2014/chart" uri="{C3380CC4-5D6E-409C-BE32-E72D297353CC}">
                  <c16:uniqueId val="{00000012-D884-4E55-990B-0AFEA4A38A97}"/>
                </c:ext>
              </c:extLst>
            </c:dLbl>
            <c:dLbl>
              <c:idx val="4"/>
              <c:delete val="1"/>
              <c:extLst>
                <c:ext xmlns:c15="http://schemas.microsoft.com/office/drawing/2012/chart" uri="{CE6537A1-D6FC-4f65-9D91-7224C49458BB}"/>
                <c:ext xmlns:c16="http://schemas.microsoft.com/office/drawing/2014/chart" uri="{C3380CC4-5D6E-409C-BE32-E72D297353CC}">
                  <c16:uniqueId val="{00000013-D884-4E55-990B-0AFEA4A38A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'Ramp Up Chart'!$C$4:$H$4</c:f>
              <c:numCache>
                <c:formatCode>General</c:formatCode>
                <c:ptCount val="6"/>
                <c:pt idx="0">
                  <c:v>2020</c:v>
                </c:pt>
                <c:pt idx="1">
                  <c:v>2021</c:v>
                </c:pt>
                <c:pt idx="2">
                  <c:v>2022</c:v>
                </c:pt>
                <c:pt idx="3">
                  <c:v>2023</c:v>
                </c:pt>
                <c:pt idx="4">
                  <c:v>2024</c:v>
                </c:pt>
                <c:pt idx="5">
                  <c:v>2025</c:v>
                </c:pt>
              </c:numCache>
            </c:numRef>
          </c:cat>
          <c:val>
            <c:numRef>
              <c:f>'Ramp Up Chart'!$C$12:$H$12</c:f>
              <c:numCache>
                <c:formatCode>#,##0</c:formatCode>
                <c:ptCount val="6"/>
                <c:pt idx="0">
                  <c:v>600</c:v>
                </c:pt>
                <c:pt idx="1">
                  <c:v>1100</c:v>
                </c:pt>
                <c:pt idx="2">
                  <c:v>1500</c:v>
                </c:pt>
                <c:pt idx="3">
                  <c:v>1900</c:v>
                </c:pt>
                <c:pt idx="4">
                  <c:v>2300</c:v>
                </c:pt>
                <c:pt idx="5">
                  <c:v>2592</c:v>
                </c:pt>
              </c:numCache>
            </c:numRef>
          </c:val>
          <c:smooth val="0"/>
          <c:extLst>
            <c:ext xmlns:c16="http://schemas.microsoft.com/office/drawing/2014/chart" uri="{C3380CC4-5D6E-409C-BE32-E72D297353CC}">
              <c16:uniqueId val="{00000014-D884-4E55-990B-0AFEA4A38A97}"/>
            </c:ext>
          </c:extLst>
        </c:ser>
        <c:ser>
          <c:idx val="9"/>
          <c:order val="9"/>
          <c:tx>
            <c:strRef>
              <c:f>'Ramp Up Chart'!$B$14</c:f>
              <c:strCache>
                <c:ptCount val="1"/>
                <c:pt idx="0">
                  <c:v>DIV New Production</c:v>
                </c:pt>
              </c:strCache>
            </c:strRef>
          </c:tx>
          <c:spPr>
            <a:ln w="22225" cap="rnd" cmpd="sng" algn="ctr">
              <a:solidFill>
                <a:schemeClr val="accent4">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f>'Ramp Up Chart'!$C$4:$H$4</c:f>
              <c:numCache>
                <c:formatCode>General</c:formatCode>
                <c:ptCount val="6"/>
                <c:pt idx="0">
                  <c:v>2020</c:v>
                </c:pt>
                <c:pt idx="1">
                  <c:v>2021</c:v>
                </c:pt>
                <c:pt idx="2">
                  <c:v>2022</c:v>
                </c:pt>
                <c:pt idx="3">
                  <c:v>2023</c:v>
                </c:pt>
                <c:pt idx="4">
                  <c:v>2024</c:v>
                </c:pt>
                <c:pt idx="5">
                  <c:v>2025</c:v>
                </c:pt>
              </c:numCache>
            </c:numRef>
          </c:cat>
          <c:val>
            <c:numRef>
              <c:f>'Ramp Up Chart'!$C$14:$H$14</c:f>
            </c:numRef>
          </c:val>
          <c:smooth val="0"/>
          <c:extLst>
            <c:ext xmlns:c16="http://schemas.microsoft.com/office/drawing/2014/chart" uri="{C3380CC4-5D6E-409C-BE32-E72D297353CC}">
              <c16:uniqueId val="{00000015-D884-4E55-990B-0AFEA4A38A97}"/>
            </c:ext>
          </c:extLst>
        </c:ser>
        <c:ser>
          <c:idx val="10"/>
          <c:order val="10"/>
          <c:tx>
            <c:strRef>
              <c:f>'Ramp Up Chart'!$B$15</c:f>
              <c:strCache>
                <c:ptCount val="1"/>
                <c:pt idx="0">
                  <c:v>Diversion</c:v>
                </c:pt>
              </c:strCache>
            </c:strRef>
          </c:tx>
          <c:spPr>
            <a:ln w="22225" cap="rnd" cmpd="sng" algn="ctr">
              <a:solidFill>
                <a:schemeClr val="accent5">
                  <a:lumMod val="60000"/>
                </a:schemeClr>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16-D884-4E55-990B-0AFEA4A38A97}"/>
                </c:ext>
              </c:extLst>
            </c:dLbl>
            <c:dLbl>
              <c:idx val="2"/>
              <c:delete val="1"/>
              <c:extLst>
                <c:ext xmlns:c15="http://schemas.microsoft.com/office/drawing/2012/chart" uri="{CE6537A1-D6FC-4f65-9D91-7224C49458BB}"/>
                <c:ext xmlns:c16="http://schemas.microsoft.com/office/drawing/2014/chart" uri="{C3380CC4-5D6E-409C-BE32-E72D297353CC}">
                  <c16:uniqueId val="{00000017-D884-4E55-990B-0AFEA4A38A97}"/>
                </c:ext>
              </c:extLst>
            </c:dLbl>
            <c:dLbl>
              <c:idx val="3"/>
              <c:delete val="1"/>
              <c:extLst>
                <c:ext xmlns:c15="http://schemas.microsoft.com/office/drawing/2012/chart" uri="{CE6537A1-D6FC-4f65-9D91-7224C49458BB}"/>
                <c:ext xmlns:c16="http://schemas.microsoft.com/office/drawing/2014/chart" uri="{C3380CC4-5D6E-409C-BE32-E72D297353CC}">
                  <c16:uniqueId val="{00000018-D884-4E55-990B-0AFEA4A38A97}"/>
                </c:ext>
              </c:extLst>
            </c:dLbl>
            <c:dLbl>
              <c:idx val="4"/>
              <c:delete val="1"/>
              <c:extLst>
                <c:ext xmlns:c15="http://schemas.microsoft.com/office/drawing/2012/chart" uri="{CE6537A1-D6FC-4f65-9D91-7224C49458BB}"/>
                <c:ext xmlns:c16="http://schemas.microsoft.com/office/drawing/2014/chart" uri="{C3380CC4-5D6E-409C-BE32-E72D297353CC}">
                  <c16:uniqueId val="{00000019-D884-4E55-990B-0AFEA4A38A97}"/>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35000"/>
                          <a:lumOff val="65000"/>
                        </a:schemeClr>
                      </a:solidFill>
                    </a:ln>
                    <a:effectLst/>
                  </c:spPr>
                </c15:leaderLines>
              </c:ext>
            </c:extLst>
          </c:dLbls>
          <c:cat>
            <c:numRef>
              <c:f>'Ramp Up Chart'!$C$4:$H$4</c:f>
              <c:numCache>
                <c:formatCode>General</c:formatCode>
                <c:ptCount val="6"/>
                <c:pt idx="0">
                  <c:v>2020</c:v>
                </c:pt>
                <c:pt idx="1">
                  <c:v>2021</c:v>
                </c:pt>
                <c:pt idx="2">
                  <c:v>2022</c:v>
                </c:pt>
                <c:pt idx="3">
                  <c:v>2023</c:v>
                </c:pt>
                <c:pt idx="4">
                  <c:v>2024</c:v>
                </c:pt>
                <c:pt idx="5">
                  <c:v>2025</c:v>
                </c:pt>
              </c:numCache>
            </c:numRef>
          </c:cat>
          <c:val>
            <c:numRef>
              <c:f>'Ramp Up Chart'!$C$15:$H$15</c:f>
              <c:numCache>
                <c:formatCode>#,##0</c:formatCode>
                <c:ptCount val="6"/>
                <c:pt idx="0">
                  <c:v>600</c:v>
                </c:pt>
                <c:pt idx="1">
                  <c:v>1040</c:v>
                </c:pt>
                <c:pt idx="2">
                  <c:v>1415</c:v>
                </c:pt>
                <c:pt idx="3">
                  <c:v>1790</c:v>
                </c:pt>
                <c:pt idx="4">
                  <c:v>2142</c:v>
                </c:pt>
                <c:pt idx="5">
                  <c:v>2392</c:v>
                </c:pt>
              </c:numCache>
            </c:numRef>
          </c:val>
          <c:smooth val="0"/>
          <c:extLst>
            <c:ext xmlns:c16="http://schemas.microsoft.com/office/drawing/2014/chart" uri="{C3380CC4-5D6E-409C-BE32-E72D297353CC}">
              <c16:uniqueId val="{0000001A-D884-4E55-990B-0AFEA4A38A97}"/>
            </c:ext>
          </c:extLst>
        </c:ser>
        <c:dLbls>
          <c:dLblPos val="r"/>
          <c:showLegendKey val="0"/>
          <c:showVal val="1"/>
          <c:showCatName val="0"/>
          <c:showSerName val="0"/>
          <c:showPercent val="0"/>
          <c:showBubbleSize val="0"/>
        </c:dLbls>
        <c:smooth val="0"/>
        <c:axId val="1395808735"/>
        <c:axId val="1124654063"/>
        <c:extLst>
          <c:ext xmlns:c15="http://schemas.microsoft.com/office/drawing/2012/chart" uri="{02D57815-91ED-43cb-92C2-25804820EDAC}">
            <c15:filteredLineSeries>
              <c15:ser>
                <c:idx val="2"/>
                <c:order val="2"/>
                <c:tx>
                  <c:strRef>
                    <c:extLst>
                      <c:ext uri="{02D57815-91ED-43cb-92C2-25804820EDAC}">
                        <c15:formulaRef>
                          <c15:sqref>'Ramp Up Chart'!$B$7</c15:sqref>
                        </c15:formulaRef>
                      </c:ext>
                    </c:extLst>
                    <c:strCache>
                      <c:ptCount val="1"/>
                    </c:strCache>
                  </c:strRef>
                </c:tx>
                <c:spPr>
                  <a:ln w="22225" cap="rnd" cmpd="sng" algn="ctr">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showLeaderLines val="0"/>
                  <c:extLst>
                    <c:ext uri="{CE6537A1-D6FC-4f65-9D91-7224C49458BB}">
                      <c15:showLeaderLines val="1"/>
                      <c15:leaderLines>
                        <c:spPr>
                          <a:ln w="9525">
                            <a:solidFill>
                              <a:schemeClr val="dk1">
                                <a:lumMod val="35000"/>
                                <a:lumOff val="65000"/>
                              </a:schemeClr>
                            </a:solidFill>
                          </a:ln>
                          <a:effectLst/>
                        </c:spPr>
                      </c15:leaderLines>
                    </c:ext>
                  </c:extLst>
                </c:dLbls>
                <c:cat>
                  <c:numRef>
                    <c:extLst>
                      <c:ext uri="{02D57815-91ED-43cb-92C2-25804820EDAC}">
                        <c15:formulaRef>
                          <c15:sqref>'Ramp Up Chart'!$C$4:$H$4</c15:sqref>
                        </c15:formulaRef>
                      </c:ext>
                    </c:extLst>
                    <c:numCache>
                      <c:formatCode>General</c:formatCode>
                      <c:ptCount val="6"/>
                      <c:pt idx="0">
                        <c:v>2020</c:v>
                      </c:pt>
                      <c:pt idx="1">
                        <c:v>2021</c:v>
                      </c:pt>
                      <c:pt idx="2">
                        <c:v>2022</c:v>
                      </c:pt>
                      <c:pt idx="3">
                        <c:v>2023</c:v>
                      </c:pt>
                      <c:pt idx="4">
                        <c:v>2024</c:v>
                      </c:pt>
                      <c:pt idx="5">
                        <c:v>2025</c:v>
                      </c:pt>
                    </c:numCache>
                  </c:numRef>
                </c:cat>
                <c:val>
                  <c:numRef>
                    <c:extLst>
                      <c:ext uri="{02D57815-91ED-43cb-92C2-25804820EDAC}">
                        <c15:formulaRef>
                          <c15:sqref>'Ramp Up Chart'!$C$7:$H$7</c15:sqref>
                        </c15:formulaRef>
                      </c:ext>
                    </c:extLst>
                    <c:numCache>
                      <c:formatCode>General</c:formatCode>
                      <c:ptCount val="6"/>
                    </c:numCache>
                  </c:numRef>
                </c:val>
                <c:smooth val="0"/>
                <c:extLst>
                  <c:ext xmlns:c16="http://schemas.microsoft.com/office/drawing/2014/chart" uri="{C3380CC4-5D6E-409C-BE32-E72D297353CC}">
                    <c16:uniqueId val="{0000001B-D884-4E55-990B-0AFEA4A38A9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'Ramp Up Chart'!$B$9</c15:sqref>
                        </c15:formulaRef>
                      </c:ext>
                    </c:extLst>
                    <c:strCache>
                      <c:ptCount val="1"/>
                    </c:strCache>
                  </c:strRef>
                </c:tx>
                <c:spPr>
                  <a:ln w="22225" cap="rnd" cmpd="sng" algn="ctr">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'Ramp Up Chart'!$C$4:$H$4</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'Ramp Up Chart'!$C$9:$H$9</c15:sqref>
                        </c15:formulaRef>
                      </c:ext>
                    </c:extLst>
                    <c:numCache>
                      <c:formatCode>General</c:formatCode>
                      <c:ptCount val="6"/>
                    </c:numCache>
                  </c:numRef>
                </c:val>
                <c:smooth val="0"/>
                <c:extLst xmlns:c15="http://schemas.microsoft.com/office/drawing/2012/chart">
                  <c:ext xmlns:c16="http://schemas.microsoft.com/office/drawing/2014/chart" uri="{C3380CC4-5D6E-409C-BE32-E72D297353CC}">
                    <c16:uniqueId val="{0000001C-D884-4E55-990B-0AFEA4A38A9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'Ramp Up Chart'!$B$11</c15:sqref>
                        </c15:formulaRef>
                      </c:ext>
                    </c:extLst>
                    <c:strCache>
                      <c:ptCount val="1"/>
                    </c:strCache>
                  </c:strRef>
                </c:tx>
                <c:spPr>
                  <a:ln w="22225" cap="rnd" cmpd="sng" algn="ctr">
                    <a:solidFill>
                      <a:schemeClr val="accent1">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'Ramp Up Chart'!$C$4:$H$4</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'Ramp Up Chart'!$C$11:$H$11</c15:sqref>
                        </c15:formulaRef>
                      </c:ext>
                    </c:extLst>
                    <c:numCache>
                      <c:formatCode>General</c:formatCode>
                      <c:ptCount val="6"/>
                    </c:numCache>
                  </c:numRef>
                </c:val>
                <c:smooth val="0"/>
                <c:extLst xmlns:c15="http://schemas.microsoft.com/office/drawing/2012/chart">
                  <c:ext xmlns:c16="http://schemas.microsoft.com/office/drawing/2014/chart" uri="{C3380CC4-5D6E-409C-BE32-E72D297353CC}">
                    <c16:uniqueId val="{0000001D-D884-4E55-990B-0AFEA4A38A97}"/>
                  </c:ext>
                </c:extLst>
              </c15:ser>
            </c15:filteredLineSeries>
            <c15:filteredLineSeries>
              <c15:ser>
                <c:idx val="8"/>
                <c:order val="8"/>
                <c:tx>
                  <c:strRef>
                    <c:extLst xmlns:c15="http://schemas.microsoft.com/office/drawing/2012/chart">
                      <c:ext xmlns:c15="http://schemas.microsoft.com/office/drawing/2012/chart" uri="{02D57815-91ED-43cb-92C2-25804820EDAC}">
                        <c15:formulaRef>
                          <c15:sqref>'Ramp Up Chart'!$B$13</c15:sqref>
                        </c15:formulaRef>
                      </c:ext>
                    </c:extLst>
                    <c:strCache>
                      <c:ptCount val="1"/>
                    </c:strCache>
                  </c:strRef>
                </c:tx>
                <c:spPr>
                  <a:ln w="22225" cap="rnd" cmpd="sng" algn="ctr">
                    <a:solidFill>
                      <a:schemeClr val="accent3">
                        <a:lumMod val="6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lumMod val="65000"/>
                              <a:lumOff val="35000"/>
                            </a:schemeClr>
                          </a:solidFill>
                          <a:latin typeface="+mn-lt"/>
                          <a:ea typeface="+mn-ea"/>
                          <a:cs typeface="+mn-cs"/>
                        </a:defRPr>
                      </a:pPr>
                      <a:endParaRPr lang="en-US"/>
                    </a:p>
                  </c:txPr>
                  <c:dLblPos val="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a:solidFill>
                              <a:schemeClr val="dk1">
                                <a:lumMod val="35000"/>
                                <a:lumOff val="65000"/>
                              </a:schemeClr>
                            </a:solidFill>
                          </a:ln>
                          <a:effectLst/>
                        </c:spPr>
                      </c15:leaderLines>
                    </c:ext>
                  </c:extLst>
                </c:dLbls>
                <c:cat>
                  <c:numRef>
                    <c:extLst xmlns:c15="http://schemas.microsoft.com/office/drawing/2012/chart">
                      <c:ext xmlns:c15="http://schemas.microsoft.com/office/drawing/2012/chart" uri="{02D57815-91ED-43cb-92C2-25804820EDAC}">
                        <c15:formulaRef>
                          <c15:sqref>'Ramp Up Chart'!$C$4:$H$4</c15:sqref>
                        </c15:formulaRef>
                      </c:ext>
                    </c:extLst>
                    <c:numCache>
                      <c:formatCode>General</c:formatCode>
                      <c:ptCount val="6"/>
                      <c:pt idx="0">
                        <c:v>2020</c:v>
                      </c:pt>
                      <c:pt idx="1">
                        <c:v>2021</c:v>
                      </c:pt>
                      <c:pt idx="2">
                        <c:v>2022</c:v>
                      </c:pt>
                      <c:pt idx="3">
                        <c:v>2023</c:v>
                      </c:pt>
                      <c:pt idx="4">
                        <c:v>2024</c:v>
                      </c:pt>
                      <c:pt idx="5">
                        <c:v>2025</c:v>
                      </c:pt>
                    </c:numCache>
                  </c:numRef>
                </c:cat>
                <c:val>
                  <c:numRef>
                    <c:extLst xmlns:c15="http://schemas.microsoft.com/office/drawing/2012/chart">
                      <c:ext xmlns:c15="http://schemas.microsoft.com/office/drawing/2012/chart" uri="{02D57815-91ED-43cb-92C2-25804820EDAC}">
                        <c15:formulaRef>
                          <c15:sqref>'Ramp Up Chart'!$C$13:$H$13</c15:sqref>
                        </c15:formulaRef>
                      </c:ext>
                    </c:extLst>
                    <c:numCache>
                      <c:formatCode>General</c:formatCode>
                      <c:ptCount val="6"/>
                    </c:numCache>
                  </c:numRef>
                </c:val>
                <c:smooth val="0"/>
                <c:extLst xmlns:c15="http://schemas.microsoft.com/office/drawing/2012/chart">
                  <c:ext xmlns:c16="http://schemas.microsoft.com/office/drawing/2014/chart" uri="{C3380CC4-5D6E-409C-BE32-E72D297353CC}">
                    <c16:uniqueId val="{0000001E-D884-4E55-990B-0AFEA4A38A97}"/>
                  </c:ext>
                </c:extLst>
              </c15:ser>
            </c15:filteredLineSeries>
          </c:ext>
        </c:extLst>
      </c:lineChart>
      <c:catAx>
        <c:axId val="1395808735"/>
        <c:scaling>
          <c:orientation val="minMax"/>
        </c:scaling>
        <c:delete val="0"/>
        <c:axPos val="b"/>
        <c:numFmt formatCode="General" sourceLinked="1"/>
        <c:majorTickMark val="out"/>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124654063"/>
        <c:crosses val="autoZero"/>
        <c:auto val="1"/>
        <c:lblAlgn val="ctr"/>
        <c:lblOffset val="100"/>
        <c:noMultiLvlLbl val="0"/>
      </c:catAx>
      <c:valAx>
        <c:axId val="1124654063"/>
        <c:scaling>
          <c:orientation val="minMax"/>
        </c:scaling>
        <c:delete val="0"/>
        <c:axPos val="l"/>
        <c:majorGridlines>
          <c:spPr>
            <a:ln>
              <a:solidFill>
                <a:schemeClr val="dk1">
                  <a:lumMod val="15000"/>
                  <a:lumOff val="85000"/>
                </a:schemeClr>
              </a:solidFill>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spc="20" baseline="0">
                <a:solidFill>
                  <a:schemeClr val="dk1">
                    <a:lumMod val="65000"/>
                    <a:lumOff val="35000"/>
                  </a:schemeClr>
                </a:solidFill>
                <a:latin typeface="+mn-lt"/>
                <a:ea typeface="+mn-ea"/>
                <a:cs typeface="+mn-cs"/>
              </a:defRPr>
            </a:pPr>
            <a:endParaRPr lang="en-US"/>
          </a:p>
        </c:txPr>
        <c:crossAx val="1395808735"/>
        <c:crosses val="autoZero"/>
        <c:crossBetween val="between"/>
      </c:valAx>
      <c:spPr>
        <a:gradFill>
          <a:gsLst>
            <a:gs pos="100000">
              <a:schemeClr val="lt1">
                <a:lumMod val="95000"/>
              </a:schemeClr>
            </a:gs>
            <a:gs pos="0">
              <a:schemeClr val="lt1"/>
            </a:gs>
          </a:gsLst>
          <a:lin ang="5400000" scaled="0"/>
        </a:grad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solidFill>
      <a:schemeClr val="l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900"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900" kern="1200"/>
  </cs:chartArea>
  <cs:dataLabel>
    <cs:lnRef idx="0"/>
    <cs:fillRef idx="0"/>
    <cs:effectRef idx="0"/>
    <cs:fontRef idx="minor">
      <a:schemeClr val="dk1">
        <a:lumMod val="65000"/>
        <a:lumOff val="3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400"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900" kern="1200" spc="20" baseline="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3" dt="2021-02-17T09:28:54.421" idx="4">
    <p:pos x="10" y="10"/>
    <p:text>use the pie graph from the One Mod</p:text>
    <p:extLst>
      <p:ext uri="{C676402C-5697-4E1C-873F-D02D1690AC5C}">
        <p15:threadingInfo xmlns:p15="http://schemas.microsoft.com/office/powerpoint/2012/main" timeZoneBias="300"/>
      </p:ext>
    </p:extLst>
  </p:cm>
</p:cmLst>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403090-FAD2-440C-B1C1-CC4ADED0136D}" type="doc">
      <dgm:prSet loTypeId="urn:microsoft.com/office/officeart/2005/8/layout/lProcess2" loCatId="list" qsTypeId="urn:microsoft.com/office/officeart/2005/8/quickstyle/simple1" qsCatId="simple" csTypeId="urn:microsoft.com/office/officeart/2005/8/colors/accent1_1" csCatId="accent1" phldr="1"/>
      <dgm:spPr/>
      <dgm:t>
        <a:bodyPr/>
        <a:lstStyle/>
        <a:p>
          <a:endParaRPr lang="en-US"/>
        </a:p>
      </dgm:t>
    </dgm:pt>
    <dgm:pt modelId="{F95EF9F0-8F89-49DB-B0B0-2700DAFE46BE}">
      <dgm:prSet phldrT="[Text]"/>
      <dgm:spPr/>
      <dgm:t>
        <a:bodyPr/>
        <a:lstStyle/>
        <a:p>
          <a:r>
            <a:rPr lang="en-US" dirty="0"/>
            <a:t>Rapid Rehousing</a:t>
          </a:r>
        </a:p>
      </dgm:t>
    </dgm:pt>
    <dgm:pt modelId="{A5C70DBB-3A46-4AEE-8F26-BBE8D2E16378}" type="parTrans" cxnId="{EFC0A2C0-A60D-41A1-9081-5A37D69C69A1}">
      <dgm:prSet/>
      <dgm:spPr/>
      <dgm:t>
        <a:bodyPr/>
        <a:lstStyle/>
        <a:p>
          <a:endParaRPr lang="en-US">
            <a:solidFill>
              <a:schemeClr val="bg1"/>
            </a:solidFill>
          </a:endParaRPr>
        </a:p>
      </dgm:t>
    </dgm:pt>
    <dgm:pt modelId="{20D0C9B0-70DF-48AF-BA79-786FABEB040E}" type="sibTrans" cxnId="{EFC0A2C0-A60D-41A1-9081-5A37D69C69A1}">
      <dgm:prSet/>
      <dgm:spPr/>
      <dgm:t>
        <a:bodyPr/>
        <a:lstStyle/>
        <a:p>
          <a:endParaRPr lang="en-US">
            <a:solidFill>
              <a:schemeClr val="bg1"/>
            </a:solidFill>
          </a:endParaRPr>
        </a:p>
      </dgm:t>
    </dgm:pt>
    <dgm:pt modelId="{BE68412A-5E29-4D97-B88A-A5D1E9F53741}">
      <dgm:prSet phldrT="[Text]"/>
      <dgm:spPr/>
      <dgm:t>
        <a:bodyPr/>
        <a:lstStyle/>
        <a:p>
          <a:r>
            <a:rPr lang="en-US" dirty="0"/>
            <a:t>Supportive Housing</a:t>
          </a:r>
        </a:p>
      </dgm:t>
    </dgm:pt>
    <dgm:pt modelId="{F273E622-89FA-405C-B72E-924504F6C284}" type="parTrans" cxnId="{CD3A3FE6-951F-4B94-A67A-F000161AE8D8}">
      <dgm:prSet/>
      <dgm:spPr/>
      <dgm:t>
        <a:bodyPr/>
        <a:lstStyle/>
        <a:p>
          <a:endParaRPr lang="en-US">
            <a:solidFill>
              <a:schemeClr val="bg1"/>
            </a:solidFill>
          </a:endParaRPr>
        </a:p>
      </dgm:t>
    </dgm:pt>
    <dgm:pt modelId="{E6F6C5F8-24F5-43F6-B62D-8A4CDEF05838}" type="sibTrans" cxnId="{CD3A3FE6-951F-4B94-A67A-F000161AE8D8}">
      <dgm:prSet/>
      <dgm:spPr/>
      <dgm:t>
        <a:bodyPr/>
        <a:lstStyle/>
        <a:p>
          <a:endParaRPr lang="en-US">
            <a:solidFill>
              <a:schemeClr val="bg1"/>
            </a:solidFill>
          </a:endParaRPr>
        </a:p>
      </dgm:t>
    </dgm:pt>
    <dgm:pt modelId="{6BB89A93-7C93-401C-B9DA-68366243C96B}">
      <dgm:prSet phldrT="[Text]"/>
      <dgm:spPr/>
      <dgm:t>
        <a:bodyPr/>
        <a:lstStyle/>
        <a:p>
          <a:r>
            <a:rPr lang="en-US" dirty="0"/>
            <a:t>Shorter term rental assistance with services for average of 1 year</a:t>
          </a:r>
        </a:p>
      </dgm:t>
    </dgm:pt>
    <dgm:pt modelId="{8E86DCEE-7820-4C45-BFBB-F22188C12224}" type="parTrans" cxnId="{2BD57307-1307-442F-81A6-52E3C711F999}">
      <dgm:prSet/>
      <dgm:spPr/>
      <dgm:t>
        <a:bodyPr/>
        <a:lstStyle/>
        <a:p>
          <a:endParaRPr lang="en-US">
            <a:solidFill>
              <a:schemeClr val="bg1"/>
            </a:solidFill>
          </a:endParaRPr>
        </a:p>
      </dgm:t>
    </dgm:pt>
    <dgm:pt modelId="{790E5117-B650-477A-881A-A83B0CD14881}" type="sibTrans" cxnId="{2BD57307-1307-442F-81A6-52E3C711F999}">
      <dgm:prSet/>
      <dgm:spPr/>
      <dgm:t>
        <a:bodyPr/>
        <a:lstStyle/>
        <a:p>
          <a:endParaRPr lang="en-US">
            <a:solidFill>
              <a:schemeClr val="bg1"/>
            </a:solidFill>
          </a:endParaRPr>
        </a:p>
      </dgm:t>
    </dgm:pt>
    <dgm:pt modelId="{E9475B5D-0C53-4220-BB23-4E9266583E0D}">
      <dgm:prSet phldrT="[Text]"/>
      <dgm:spPr/>
      <dgm:t>
        <a:bodyPr/>
        <a:lstStyle/>
        <a:p>
          <a:r>
            <a:rPr lang="en-US" dirty="0"/>
            <a:t>Long term rental assistance with intensive services to support housing stability and community integration</a:t>
          </a:r>
        </a:p>
      </dgm:t>
    </dgm:pt>
    <dgm:pt modelId="{D7224059-B6B5-4C42-8792-5B3D33A1C1F3}" type="parTrans" cxnId="{13A0D8E1-5831-4D76-A84F-8E87246B1617}">
      <dgm:prSet/>
      <dgm:spPr/>
      <dgm:t>
        <a:bodyPr/>
        <a:lstStyle/>
        <a:p>
          <a:endParaRPr lang="en-US">
            <a:solidFill>
              <a:schemeClr val="bg1"/>
            </a:solidFill>
          </a:endParaRPr>
        </a:p>
      </dgm:t>
    </dgm:pt>
    <dgm:pt modelId="{6786BF78-278A-4830-9DBE-5C6DD5A8B4F1}" type="sibTrans" cxnId="{13A0D8E1-5831-4D76-A84F-8E87246B1617}">
      <dgm:prSet/>
      <dgm:spPr/>
      <dgm:t>
        <a:bodyPr/>
        <a:lstStyle/>
        <a:p>
          <a:endParaRPr lang="en-US">
            <a:solidFill>
              <a:schemeClr val="bg1"/>
            </a:solidFill>
          </a:endParaRPr>
        </a:p>
      </dgm:t>
    </dgm:pt>
    <dgm:pt modelId="{323DB847-0693-4760-AEEA-EE9F4F631BD8}">
      <dgm:prSet phldrT="[Text]"/>
      <dgm:spPr/>
      <dgm:t>
        <a:bodyPr/>
        <a:lstStyle/>
        <a:p>
          <a:r>
            <a:rPr lang="en-US" dirty="0"/>
            <a:t>Problem solving support and flexible financial assistance to avoid entry into the homeless system</a:t>
          </a:r>
        </a:p>
      </dgm:t>
    </dgm:pt>
    <dgm:pt modelId="{FE905996-6C3B-40FC-820A-5C25D6344D50}" type="parTrans" cxnId="{CBFF49F9-DDB6-4A75-841D-E9E0D096880E}">
      <dgm:prSet/>
      <dgm:spPr/>
      <dgm:t>
        <a:bodyPr/>
        <a:lstStyle/>
        <a:p>
          <a:endParaRPr lang="en-US">
            <a:solidFill>
              <a:schemeClr val="bg1"/>
            </a:solidFill>
          </a:endParaRPr>
        </a:p>
      </dgm:t>
    </dgm:pt>
    <dgm:pt modelId="{3E116466-39A7-44AA-8ADF-86B7BEA68C9A}" type="sibTrans" cxnId="{CBFF49F9-DDB6-4A75-841D-E9E0D096880E}">
      <dgm:prSet/>
      <dgm:spPr/>
      <dgm:t>
        <a:bodyPr/>
        <a:lstStyle/>
        <a:p>
          <a:endParaRPr lang="en-US">
            <a:solidFill>
              <a:schemeClr val="bg1"/>
            </a:solidFill>
          </a:endParaRPr>
        </a:p>
      </dgm:t>
    </dgm:pt>
    <dgm:pt modelId="{CCFA2289-5736-45EA-BC19-CC1682639C7F}">
      <dgm:prSet phldrT="[Text]"/>
      <dgm:spPr/>
      <dgm:t>
        <a:bodyPr/>
        <a:lstStyle/>
        <a:p>
          <a:r>
            <a:rPr lang="en-US" dirty="0"/>
            <a:t>Diversion</a:t>
          </a:r>
        </a:p>
      </dgm:t>
    </dgm:pt>
    <dgm:pt modelId="{75D6BB6C-5BC7-48F5-91A0-C1EF9E75A992}" type="parTrans" cxnId="{5E3B2EB4-28F8-4411-9E59-23DB078E75FE}">
      <dgm:prSet/>
      <dgm:spPr/>
      <dgm:t>
        <a:bodyPr/>
        <a:lstStyle/>
        <a:p>
          <a:endParaRPr lang="en-US"/>
        </a:p>
      </dgm:t>
    </dgm:pt>
    <dgm:pt modelId="{FAFA4E6D-01E4-44DC-BCB2-0857EA7E156B}" type="sibTrans" cxnId="{5E3B2EB4-28F8-4411-9E59-23DB078E75FE}">
      <dgm:prSet/>
      <dgm:spPr/>
      <dgm:t>
        <a:bodyPr/>
        <a:lstStyle/>
        <a:p>
          <a:endParaRPr lang="en-US"/>
        </a:p>
      </dgm:t>
    </dgm:pt>
    <dgm:pt modelId="{420C6261-39D7-4AF1-A17B-69034B344296}">
      <dgm:prSet phldrT="[Text]"/>
      <dgm:spPr/>
      <dgm:t>
        <a:bodyPr/>
        <a:lstStyle/>
        <a:p>
          <a:r>
            <a:rPr lang="en-US" dirty="0"/>
            <a:t>Transitional Housing</a:t>
          </a:r>
        </a:p>
      </dgm:t>
    </dgm:pt>
    <dgm:pt modelId="{E2BFFB96-9773-425C-98F6-FDD7933CA56F}" type="parTrans" cxnId="{3D5BD074-F828-4508-8929-82EA4044F7DB}">
      <dgm:prSet/>
      <dgm:spPr/>
      <dgm:t>
        <a:bodyPr/>
        <a:lstStyle/>
        <a:p>
          <a:endParaRPr lang="en-US"/>
        </a:p>
      </dgm:t>
    </dgm:pt>
    <dgm:pt modelId="{5366CAF3-F1D6-47A8-82BB-4DE2B8C18A8A}" type="sibTrans" cxnId="{3D5BD074-F828-4508-8929-82EA4044F7DB}">
      <dgm:prSet/>
      <dgm:spPr/>
      <dgm:t>
        <a:bodyPr/>
        <a:lstStyle/>
        <a:p>
          <a:endParaRPr lang="en-US"/>
        </a:p>
      </dgm:t>
    </dgm:pt>
    <dgm:pt modelId="{36C63FBE-C7FC-4AC5-8090-A6DAA60D693A}">
      <dgm:prSet phldrT="[Text]"/>
      <dgm:spPr/>
      <dgm:t>
        <a:bodyPr/>
        <a:lstStyle/>
        <a:p>
          <a:r>
            <a:rPr lang="en-US" dirty="0"/>
            <a:t>Facility based programs that offer housing and services for up to two years</a:t>
          </a:r>
        </a:p>
      </dgm:t>
    </dgm:pt>
    <dgm:pt modelId="{661DC0C6-9EF9-4370-8989-0F1964A55A29}" type="parTrans" cxnId="{AD01F66F-AE2A-42E3-9E6B-04FAE0D2431A}">
      <dgm:prSet/>
      <dgm:spPr/>
      <dgm:t>
        <a:bodyPr/>
        <a:lstStyle/>
        <a:p>
          <a:endParaRPr lang="en-US"/>
        </a:p>
      </dgm:t>
    </dgm:pt>
    <dgm:pt modelId="{5C1CE76E-B244-4481-BE87-CA88089890A9}" type="sibTrans" cxnId="{AD01F66F-AE2A-42E3-9E6B-04FAE0D2431A}">
      <dgm:prSet/>
      <dgm:spPr/>
      <dgm:t>
        <a:bodyPr/>
        <a:lstStyle/>
        <a:p>
          <a:endParaRPr lang="en-US"/>
        </a:p>
      </dgm:t>
    </dgm:pt>
    <dgm:pt modelId="{9DFC0802-D65D-4112-9ADA-31ECEAD45C78}">
      <dgm:prSet phldrT="[Text]"/>
      <dgm:spPr/>
      <dgm:t>
        <a:bodyPr/>
        <a:lstStyle/>
        <a:p>
          <a:r>
            <a:rPr lang="en-US" dirty="0"/>
            <a:t>Emergency Shelter</a:t>
          </a:r>
        </a:p>
      </dgm:t>
    </dgm:pt>
    <dgm:pt modelId="{9FEC372E-7A78-415C-A3A6-D08B6279D0DD}" type="parTrans" cxnId="{1DD8AE57-4580-4352-A184-5AE053EFE652}">
      <dgm:prSet/>
      <dgm:spPr/>
      <dgm:t>
        <a:bodyPr/>
        <a:lstStyle/>
        <a:p>
          <a:endParaRPr lang="en-US"/>
        </a:p>
      </dgm:t>
    </dgm:pt>
    <dgm:pt modelId="{90147762-1E67-401D-A58B-C929D8361C53}" type="sibTrans" cxnId="{1DD8AE57-4580-4352-A184-5AE053EFE652}">
      <dgm:prSet/>
      <dgm:spPr/>
      <dgm:t>
        <a:bodyPr/>
        <a:lstStyle/>
        <a:p>
          <a:endParaRPr lang="en-US"/>
        </a:p>
      </dgm:t>
    </dgm:pt>
    <dgm:pt modelId="{332CAD1B-F48B-41A6-84AB-816BCD2FFA61}">
      <dgm:prSet phldrT="[Text]"/>
      <dgm:spPr/>
      <dgm:t>
        <a:bodyPr/>
        <a:lstStyle/>
        <a:p>
          <a:r>
            <a:rPr lang="en-US" dirty="0"/>
            <a:t>Short term, crisis beds for individuals, youth &amp; families</a:t>
          </a:r>
        </a:p>
      </dgm:t>
    </dgm:pt>
    <dgm:pt modelId="{5C0F5020-58DC-4BAA-A65F-3BF058492ADC}" type="parTrans" cxnId="{466DAC88-B4BB-4E3D-936C-11FAA3BCEDCC}">
      <dgm:prSet/>
      <dgm:spPr/>
      <dgm:t>
        <a:bodyPr/>
        <a:lstStyle/>
        <a:p>
          <a:endParaRPr lang="en-US"/>
        </a:p>
      </dgm:t>
    </dgm:pt>
    <dgm:pt modelId="{D8E70FDA-CA9D-4113-A415-07F3D543B6E6}" type="sibTrans" cxnId="{466DAC88-B4BB-4E3D-936C-11FAA3BCEDCC}">
      <dgm:prSet/>
      <dgm:spPr/>
      <dgm:t>
        <a:bodyPr/>
        <a:lstStyle/>
        <a:p>
          <a:endParaRPr lang="en-US"/>
        </a:p>
      </dgm:t>
    </dgm:pt>
    <dgm:pt modelId="{9127B350-B2C0-4864-B0B6-2F4EEC0C2C4F}">
      <dgm:prSet phldrT="[Text]"/>
      <dgm:spPr/>
      <dgm:t>
        <a:bodyPr/>
        <a:lstStyle/>
        <a:p>
          <a:r>
            <a:rPr lang="en-US" dirty="0"/>
            <a:t>Affordable Housing</a:t>
          </a:r>
        </a:p>
      </dgm:t>
    </dgm:pt>
    <dgm:pt modelId="{B351E3F9-9450-46BC-8EFA-6ECF12C92F20}" type="parTrans" cxnId="{FCD3249D-0636-4EF0-82B1-E6D201EF56D6}">
      <dgm:prSet/>
      <dgm:spPr/>
      <dgm:t>
        <a:bodyPr/>
        <a:lstStyle/>
        <a:p>
          <a:endParaRPr lang="en-US"/>
        </a:p>
      </dgm:t>
    </dgm:pt>
    <dgm:pt modelId="{DD349FB5-8BA0-480D-870A-CF160627B6F8}" type="sibTrans" cxnId="{FCD3249D-0636-4EF0-82B1-E6D201EF56D6}">
      <dgm:prSet/>
      <dgm:spPr/>
      <dgm:t>
        <a:bodyPr/>
        <a:lstStyle/>
        <a:p>
          <a:endParaRPr lang="en-US"/>
        </a:p>
      </dgm:t>
    </dgm:pt>
    <dgm:pt modelId="{2A90DCB0-106C-428E-819A-CC958EE8570D}">
      <dgm:prSet phldrT="[Text]"/>
      <dgm:spPr/>
      <dgm:t>
        <a:bodyPr/>
        <a:lstStyle/>
        <a:p>
          <a:r>
            <a:rPr lang="en-US" dirty="0"/>
            <a:t>Housing where rent is subsidized via tenant or unit subsidy</a:t>
          </a:r>
        </a:p>
      </dgm:t>
    </dgm:pt>
    <dgm:pt modelId="{90E10FE6-FBD2-4723-AE59-826EE3746B57}" type="parTrans" cxnId="{8CA65028-2BB7-4E65-BEC5-E862089220CA}">
      <dgm:prSet/>
      <dgm:spPr/>
      <dgm:t>
        <a:bodyPr/>
        <a:lstStyle/>
        <a:p>
          <a:endParaRPr lang="en-US"/>
        </a:p>
      </dgm:t>
    </dgm:pt>
    <dgm:pt modelId="{573B3C41-19EE-4FF6-A5D8-3A01BF1174D4}" type="sibTrans" cxnId="{8CA65028-2BB7-4E65-BEC5-E862089220CA}">
      <dgm:prSet/>
      <dgm:spPr/>
      <dgm:t>
        <a:bodyPr/>
        <a:lstStyle/>
        <a:p>
          <a:endParaRPr lang="en-US"/>
        </a:p>
      </dgm:t>
    </dgm:pt>
    <dgm:pt modelId="{FC2AFCDF-AC26-4A1B-90E1-C5254C2D9712}" type="pres">
      <dgm:prSet presAssocID="{C2403090-FAD2-440C-B1C1-CC4ADED0136D}" presName="theList" presStyleCnt="0">
        <dgm:presLayoutVars>
          <dgm:dir/>
          <dgm:animLvl val="lvl"/>
          <dgm:resizeHandles val="exact"/>
        </dgm:presLayoutVars>
      </dgm:prSet>
      <dgm:spPr/>
      <dgm:t>
        <a:bodyPr/>
        <a:lstStyle/>
        <a:p>
          <a:endParaRPr lang="en-US"/>
        </a:p>
      </dgm:t>
    </dgm:pt>
    <dgm:pt modelId="{B64B7931-679B-42D2-9AEB-1ED66B9F24BA}" type="pres">
      <dgm:prSet presAssocID="{CCFA2289-5736-45EA-BC19-CC1682639C7F}" presName="compNode" presStyleCnt="0"/>
      <dgm:spPr/>
    </dgm:pt>
    <dgm:pt modelId="{AEBFE711-066B-4115-863B-4E58BBA876AA}" type="pres">
      <dgm:prSet presAssocID="{CCFA2289-5736-45EA-BC19-CC1682639C7F}" presName="aNode" presStyleLbl="bgShp" presStyleIdx="0" presStyleCnt="6"/>
      <dgm:spPr/>
      <dgm:t>
        <a:bodyPr/>
        <a:lstStyle/>
        <a:p>
          <a:endParaRPr lang="en-US"/>
        </a:p>
      </dgm:t>
    </dgm:pt>
    <dgm:pt modelId="{6D38CB62-1BBB-457D-8A9B-37B5E56EE29E}" type="pres">
      <dgm:prSet presAssocID="{CCFA2289-5736-45EA-BC19-CC1682639C7F}" presName="textNode" presStyleLbl="bgShp" presStyleIdx="0" presStyleCnt="6"/>
      <dgm:spPr/>
      <dgm:t>
        <a:bodyPr/>
        <a:lstStyle/>
        <a:p>
          <a:endParaRPr lang="en-US"/>
        </a:p>
      </dgm:t>
    </dgm:pt>
    <dgm:pt modelId="{819EC368-BCFE-4FF7-9D6A-8BF0512EC0F0}" type="pres">
      <dgm:prSet presAssocID="{CCFA2289-5736-45EA-BC19-CC1682639C7F}" presName="compChildNode" presStyleCnt="0"/>
      <dgm:spPr/>
    </dgm:pt>
    <dgm:pt modelId="{DB59BB1A-1729-4719-ABFE-C19E1B525BAA}" type="pres">
      <dgm:prSet presAssocID="{CCFA2289-5736-45EA-BC19-CC1682639C7F}" presName="theInnerList" presStyleCnt="0"/>
      <dgm:spPr/>
    </dgm:pt>
    <dgm:pt modelId="{3E2E506D-3EDB-4FBF-9BE5-E2402B1BE283}" type="pres">
      <dgm:prSet presAssocID="{323DB847-0693-4760-AEEA-EE9F4F631BD8}" presName="childNode" presStyleLbl="node1" presStyleIdx="0" presStyleCnt="6">
        <dgm:presLayoutVars>
          <dgm:bulletEnabled val="1"/>
        </dgm:presLayoutVars>
      </dgm:prSet>
      <dgm:spPr/>
      <dgm:t>
        <a:bodyPr/>
        <a:lstStyle/>
        <a:p>
          <a:endParaRPr lang="en-US"/>
        </a:p>
      </dgm:t>
    </dgm:pt>
    <dgm:pt modelId="{220B6259-B981-4515-9753-55EE1FBF073E}" type="pres">
      <dgm:prSet presAssocID="{CCFA2289-5736-45EA-BC19-CC1682639C7F}" presName="aSpace" presStyleCnt="0"/>
      <dgm:spPr/>
    </dgm:pt>
    <dgm:pt modelId="{B7C9FDF8-2AD8-478F-80E7-EE995CF54D32}" type="pres">
      <dgm:prSet presAssocID="{9DFC0802-D65D-4112-9ADA-31ECEAD45C78}" presName="compNode" presStyleCnt="0"/>
      <dgm:spPr/>
    </dgm:pt>
    <dgm:pt modelId="{57A9EDED-0EEC-44EB-BCA0-D41DA3BED983}" type="pres">
      <dgm:prSet presAssocID="{9DFC0802-D65D-4112-9ADA-31ECEAD45C78}" presName="aNode" presStyleLbl="bgShp" presStyleIdx="1" presStyleCnt="6"/>
      <dgm:spPr/>
      <dgm:t>
        <a:bodyPr/>
        <a:lstStyle/>
        <a:p>
          <a:endParaRPr lang="en-US"/>
        </a:p>
      </dgm:t>
    </dgm:pt>
    <dgm:pt modelId="{AF4AFF26-8663-4079-9887-4B501AF0E844}" type="pres">
      <dgm:prSet presAssocID="{9DFC0802-D65D-4112-9ADA-31ECEAD45C78}" presName="textNode" presStyleLbl="bgShp" presStyleIdx="1" presStyleCnt="6"/>
      <dgm:spPr/>
      <dgm:t>
        <a:bodyPr/>
        <a:lstStyle/>
        <a:p>
          <a:endParaRPr lang="en-US"/>
        </a:p>
      </dgm:t>
    </dgm:pt>
    <dgm:pt modelId="{80515ECD-DEA0-422A-9533-9BF9345A75FA}" type="pres">
      <dgm:prSet presAssocID="{9DFC0802-D65D-4112-9ADA-31ECEAD45C78}" presName="compChildNode" presStyleCnt="0"/>
      <dgm:spPr/>
    </dgm:pt>
    <dgm:pt modelId="{AC8D02A0-51DF-4943-A684-60BE767A71E2}" type="pres">
      <dgm:prSet presAssocID="{9DFC0802-D65D-4112-9ADA-31ECEAD45C78}" presName="theInnerList" presStyleCnt="0"/>
      <dgm:spPr/>
    </dgm:pt>
    <dgm:pt modelId="{A79FB1DC-D8F3-4B5A-9DA0-0B352EF99EA4}" type="pres">
      <dgm:prSet presAssocID="{332CAD1B-F48B-41A6-84AB-816BCD2FFA61}" presName="childNode" presStyleLbl="node1" presStyleIdx="1" presStyleCnt="6">
        <dgm:presLayoutVars>
          <dgm:bulletEnabled val="1"/>
        </dgm:presLayoutVars>
      </dgm:prSet>
      <dgm:spPr/>
      <dgm:t>
        <a:bodyPr/>
        <a:lstStyle/>
        <a:p>
          <a:endParaRPr lang="en-US"/>
        </a:p>
      </dgm:t>
    </dgm:pt>
    <dgm:pt modelId="{5D9BC1BE-D65A-4E07-BA21-D71204C89DC3}" type="pres">
      <dgm:prSet presAssocID="{9DFC0802-D65D-4112-9ADA-31ECEAD45C78}" presName="aSpace" presStyleCnt="0"/>
      <dgm:spPr/>
    </dgm:pt>
    <dgm:pt modelId="{9018F72D-A936-4CF0-A6CA-695A13FF2272}" type="pres">
      <dgm:prSet presAssocID="{420C6261-39D7-4AF1-A17B-69034B344296}" presName="compNode" presStyleCnt="0"/>
      <dgm:spPr/>
    </dgm:pt>
    <dgm:pt modelId="{587C3E20-8152-44A0-8DBF-E342FEFD5F33}" type="pres">
      <dgm:prSet presAssocID="{420C6261-39D7-4AF1-A17B-69034B344296}" presName="aNode" presStyleLbl="bgShp" presStyleIdx="2" presStyleCnt="6"/>
      <dgm:spPr/>
      <dgm:t>
        <a:bodyPr/>
        <a:lstStyle/>
        <a:p>
          <a:endParaRPr lang="en-US"/>
        </a:p>
      </dgm:t>
    </dgm:pt>
    <dgm:pt modelId="{40DF1B06-D1F2-4621-83E7-8C725EA98809}" type="pres">
      <dgm:prSet presAssocID="{420C6261-39D7-4AF1-A17B-69034B344296}" presName="textNode" presStyleLbl="bgShp" presStyleIdx="2" presStyleCnt="6"/>
      <dgm:spPr/>
      <dgm:t>
        <a:bodyPr/>
        <a:lstStyle/>
        <a:p>
          <a:endParaRPr lang="en-US"/>
        </a:p>
      </dgm:t>
    </dgm:pt>
    <dgm:pt modelId="{0AF22E2D-780E-4DF7-B9DD-890033FAACCD}" type="pres">
      <dgm:prSet presAssocID="{420C6261-39D7-4AF1-A17B-69034B344296}" presName="compChildNode" presStyleCnt="0"/>
      <dgm:spPr/>
    </dgm:pt>
    <dgm:pt modelId="{F066F873-8ADD-4AD8-9CD3-9C0B1606AF49}" type="pres">
      <dgm:prSet presAssocID="{420C6261-39D7-4AF1-A17B-69034B344296}" presName="theInnerList" presStyleCnt="0"/>
      <dgm:spPr/>
    </dgm:pt>
    <dgm:pt modelId="{9163734E-8D0C-4E84-A134-CF1D384FDDCE}" type="pres">
      <dgm:prSet presAssocID="{36C63FBE-C7FC-4AC5-8090-A6DAA60D693A}" presName="childNode" presStyleLbl="node1" presStyleIdx="2" presStyleCnt="6">
        <dgm:presLayoutVars>
          <dgm:bulletEnabled val="1"/>
        </dgm:presLayoutVars>
      </dgm:prSet>
      <dgm:spPr/>
      <dgm:t>
        <a:bodyPr/>
        <a:lstStyle/>
        <a:p>
          <a:endParaRPr lang="en-US"/>
        </a:p>
      </dgm:t>
    </dgm:pt>
    <dgm:pt modelId="{5794F60A-ABB3-413E-8AE7-FF6323A65C04}" type="pres">
      <dgm:prSet presAssocID="{420C6261-39D7-4AF1-A17B-69034B344296}" presName="aSpace" presStyleCnt="0"/>
      <dgm:spPr/>
    </dgm:pt>
    <dgm:pt modelId="{1DACAF3B-54BC-4A30-A535-79D9D372A9DD}" type="pres">
      <dgm:prSet presAssocID="{F95EF9F0-8F89-49DB-B0B0-2700DAFE46BE}" presName="compNode" presStyleCnt="0"/>
      <dgm:spPr/>
    </dgm:pt>
    <dgm:pt modelId="{18147889-9E56-4988-81E7-B55702518FF3}" type="pres">
      <dgm:prSet presAssocID="{F95EF9F0-8F89-49DB-B0B0-2700DAFE46BE}" presName="aNode" presStyleLbl="bgShp" presStyleIdx="3" presStyleCnt="6"/>
      <dgm:spPr/>
      <dgm:t>
        <a:bodyPr/>
        <a:lstStyle/>
        <a:p>
          <a:endParaRPr lang="en-US"/>
        </a:p>
      </dgm:t>
    </dgm:pt>
    <dgm:pt modelId="{64837DB1-44A7-4482-BDC4-3BF3E3B060FE}" type="pres">
      <dgm:prSet presAssocID="{F95EF9F0-8F89-49DB-B0B0-2700DAFE46BE}" presName="textNode" presStyleLbl="bgShp" presStyleIdx="3" presStyleCnt="6"/>
      <dgm:spPr/>
      <dgm:t>
        <a:bodyPr/>
        <a:lstStyle/>
        <a:p>
          <a:endParaRPr lang="en-US"/>
        </a:p>
      </dgm:t>
    </dgm:pt>
    <dgm:pt modelId="{3CE8E685-6EE5-4C39-9B5E-8BCFA688CCB7}" type="pres">
      <dgm:prSet presAssocID="{F95EF9F0-8F89-49DB-B0B0-2700DAFE46BE}" presName="compChildNode" presStyleCnt="0"/>
      <dgm:spPr/>
    </dgm:pt>
    <dgm:pt modelId="{F927FA07-6587-495D-A2DC-0DD74265BD1A}" type="pres">
      <dgm:prSet presAssocID="{F95EF9F0-8F89-49DB-B0B0-2700DAFE46BE}" presName="theInnerList" presStyleCnt="0"/>
      <dgm:spPr/>
    </dgm:pt>
    <dgm:pt modelId="{C61507B7-DC16-4C80-80C6-88655C696520}" type="pres">
      <dgm:prSet presAssocID="{6BB89A93-7C93-401C-B9DA-68366243C96B}" presName="childNode" presStyleLbl="node1" presStyleIdx="3" presStyleCnt="6">
        <dgm:presLayoutVars>
          <dgm:bulletEnabled val="1"/>
        </dgm:presLayoutVars>
      </dgm:prSet>
      <dgm:spPr/>
      <dgm:t>
        <a:bodyPr/>
        <a:lstStyle/>
        <a:p>
          <a:endParaRPr lang="en-US"/>
        </a:p>
      </dgm:t>
    </dgm:pt>
    <dgm:pt modelId="{4C759DF3-6A5C-4FBC-980C-A13FE828BF77}" type="pres">
      <dgm:prSet presAssocID="{F95EF9F0-8F89-49DB-B0B0-2700DAFE46BE}" presName="aSpace" presStyleCnt="0"/>
      <dgm:spPr/>
    </dgm:pt>
    <dgm:pt modelId="{1C567949-6934-4916-BAF8-E780DB73FF36}" type="pres">
      <dgm:prSet presAssocID="{BE68412A-5E29-4D97-B88A-A5D1E9F53741}" presName="compNode" presStyleCnt="0"/>
      <dgm:spPr/>
    </dgm:pt>
    <dgm:pt modelId="{90472014-0CE1-4CD2-B043-9FBB9A95988E}" type="pres">
      <dgm:prSet presAssocID="{BE68412A-5E29-4D97-B88A-A5D1E9F53741}" presName="aNode" presStyleLbl="bgShp" presStyleIdx="4" presStyleCnt="6"/>
      <dgm:spPr/>
      <dgm:t>
        <a:bodyPr/>
        <a:lstStyle/>
        <a:p>
          <a:endParaRPr lang="en-US"/>
        </a:p>
      </dgm:t>
    </dgm:pt>
    <dgm:pt modelId="{DADE6596-929D-48EA-81CE-F27084A087AC}" type="pres">
      <dgm:prSet presAssocID="{BE68412A-5E29-4D97-B88A-A5D1E9F53741}" presName="textNode" presStyleLbl="bgShp" presStyleIdx="4" presStyleCnt="6"/>
      <dgm:spPr/>
      <dgm:t>
        <a:bodyPr/>
        <a:lstStyle/>
        <a:p>
          <a:endParaRPr lang="en-US"/>
        </a:p>
      </dgm:t>
    </dgm:pt>
    <dgm:pt modelId="{B5DF153B-C9D6-42D8-9088-EA00D6DB62F3}" type="pres">
      <dgm:prSet presAssocID="{BE68412A-5E29-4D97-B88A-A5D1E9F53741}" presName="compChildNode" presStyleCnt="0"/>
      <dgm:spPr/>
    </dgm:pt>
    <dgm:pt modelId="{DD6ADAE2-B4C0-4D52-8872-4085CFDC3954}" type="pres">
      <dgm:prSet presAssocID="{BE68412A-5E29-4D97-B88A-A5D1E9F53741}" presName="theInnerList" presStyleCnt="0"/>
      <dgm:spPr/>
    </dgm:pt>
    <dgm:pt modelId="{9D3638A6-568F-43BB-8E07-2EC265ADA51D}" type="pres">
      <dgm:prSet presAssocID="{E9475B5D-0C53-4220-BB23-4E9266583E0D}" presName="childNode" presStyleLbl="node1" presStyleIdx="4" presStyleCnt="6">
        <dgm:presLayoutVars>
          <dgm:bulletEnabled val="1"/>
        </dgm:presLayoutVars>
      </dgm:prSet>
      <dgm:spPr/>
      <dgm:t>
        <a:bodyPr/>
        <a:lstStyle/>
        <a:p>
          <a:endParaRPr lang="en-US"/>
        </a:p>
      </dgm:t>
    </dgm:pt>
    <dgm:pt modelId="{93A73F32-2DA2-4494-A3F8-165582D51904}" type="pres">
      <dgm:prSet presAssocID="{BE68412A-5E29-4D97-B88A-A5D1E9F53741}" presName="aSpace" presStyleCnt="0"/>
      <dgm:spPr/>
    </dgm:pt>
    <dgm:pt modelId="{485DDC24-C8B9-49DC-97B8-11F3F855A8C6}" type="pres">
      <dgm:prSet presAssocID="{9127B350-B2C0-4864-B0B6-2F4EEC0C2C4F}" presName="compNode" presStyleCnt="0"/>
      <dgm:spPr/>
    </dgm:pt>
    <dgm:pt modelId="{04EBEE2B-8C2E-40A1-9DDD-D21695E9847F}" type="pres">
      <dgm:prSet presAssocID="{9127B350-B2C0-4864-B0B6-2F4EEC0C2C4F}" presName="aNode" presStyleLbl="bgShp" presStyleIdx="5" presStyleCnt="6"/>
      <dgm:spPr/>
      <dgm:t>
        <a:bodyPr/>
        <a:lstStyle/>
        <a:p>
          <a:endParaRPr lang="en-US"/>
        </a:p>
      </dgm:t>
    </dgm:pt>
    <dgm:pt modelId="{55F5DD25-11D6-4A40-AF9D-1D6951E31A0F}" type="pres">
      <dgm:prSet presAssocID="{9127B350-B2C0-4864-B0B6-2F4EEC0C2C4F}" presName="textNode" presStyleLbl="bgShp" presStyleIdx="5" presStyleCnt="6"/>
      <dgm:spPr/>
      <dgm:t>
        <a:bodyPr/>
        <a:lstStyle/>
        <a:p>
          <a:endParaRPr lang="en-US"/>
        </a:p>
      </dgm:t>
    </dgm:pt>
    <dgm:pt modelId="{0F489C5E-4FDC-4CF4-85E7-F8A573B40C4B}" type="pres">
      <dgm:prSet presAssocID="{9127B350-B2C0-4864-B0B6-2F4EEC0C2C4F}" presName="compChildNode" presStyleCnt="0"/>
      <dgm:spPr/>
    </dgm:pt>
    <dgm:pt modelId="{7FB32D3F-6C05-49DA-AD36-EDD50960866F}" type="pres">
      <dgm:prSet presAssocID="{9127B350-B2C0-4864-B0B6-2F4EEC0C2C4F}" presName="theInnerList" presStyleCnt="0"/>
      <dgm:spPr/>
    </dgm:pt>
    <dgm:pt modelId="{60DD13AB-7937-4321-8290-40AC16CB9EEB}" type="pres">
      <dgm:prSet presAssocID="{2A90DCB0-106C-428E-819A-CC958EE8570D}" presName="childNode" presStyleLbl="node1" presStyleIdx="5" presStyleCnt="6">
        <dgm:presLayoutVars>
          <dgm:bulletEnabled val="1"/>
        </dgm:presLayoutVars>
      </dgm:prSet>
      <dgm:spPr/>
      <dgm:t>
        <a:bodyPr/>
        <a:lstStyle/>
        <a:p>
          <a:endParaRPr lang="en-US"/>
        </a:p>
      </dgm:t>
    </dgm:pt>
  </dgm:ptLst>
  <dgm:cxnLst>
    <dgm:cxn modelId="{1DD8AE57-4580-4352-A184-5AE053EFE652}" srcId="{C2403090-FAD2-440C-B1C1-CC4ADED0136D}" destId="{9DFC0802-D65D-4112-9ADA-31ECEAD45C78}" srcOrd="1" destOrd="0" parTransId="{9FEC372E-7A78-415C-A3A6-D08B6279D0DD}" sibTransId="{90147762-1E67-401D-A58B-C929D8361C53}"/>
    <dgm:cxn modelId="{8CA65028-2BB7-4E65-BEC5-E862089220CA}" srcId="{9127B350-B2C0-4864-B0B6-2F4EEC0C2C4F}" destId="{2A90DCB0-106C-428E-819A-CC958EE8570D}" srcOrd="0" destOrd="0" parTransId="{90E10FE6-FBD2-4723-AE59-826EE3746B57}" sibTransId="{573B3C41-19EE-4FF6-A5D8-3A01BF1174D4}"/>
    <dgm:cxn modelId="{3D5BD074-F828-4508-8929-82EA4044F7DB}" srcId="{C2403090-FAD2-440C-B1C1-CC4ADED0136D}" destId="{420C6261-39D7-4AF1-A17B-69034B344296}" srcOrd="2" destOrd="0" parTransId="{E2BFFB96-9773-425C-98F6-FDD7933CA56F}" sibTransId="{5366CAF3-F1D6-47A8-82BB-4DE2B8C18A8A}"/>
    <dgm:cxn modelId="{5E3B2EB4-28F8-4411-9E59-23DB078E75FE}" srcId="{C2403090-FAD2-440C-B1C1-CC4ADED0136D}" destId="{CCFA2289-5736-45EA-BC19-CC1682639C7F}" srcOrd="0" destOrd="0" parTransId="{75D6BB6C-5BC7-48F5-91A0-C1EF9E75A992}" sibTransId="{FAFA4E6D-01E4-44DC-BCB2-0857EA7E156B}"/>
    <dgm:cxn modelId="{2F00E063-3523-4804-AFAC-25111D1E11D6}" type="presOf" srcId="{36C63FBE-C7FC-4AC5-8090-A6DAA60D693A}" destId="{9163734E-8D0C-4E84-A134-CF1D384FDDCE}" srcOrd="0" destOrd="0" presId="urn:microsoft.com/office/officeart/2005/8/layout/lProcess2"/>
    <dgm:cxn modelId="{40EBF24B-876A-43C6-BA3E-1F3F20D3F98F}" type="presOf" srcId="{CCFA2289-5736-45EA-BC19-CC1682639C7F}" destId="{AEBFE711-066B-4115-863B-4E58BBA876AA}" srcOrd="0" destOrd="0" presId="urn:microsoft.com/office/officeart/2005/8/layout/lProcess2"/>
    <dgm:cxn modelId="{8CB6794B-165F-464D-AF03-BBA35D180023}" type="presOf" srcId="{2A90DCB0-106C-428E-819A-CC958EE8570D}" destId="{60DD13AB-7937-4321-8290-40AC16CB9EEB}" srcOrd="0" destOrd="0" presId="urn:microsoft.com/office/officeart/2005/8/layout/lProcess2"/>
    <dgm:cxn modelId="{5AA7637F-4F65-4DE7-9B58-8EF6E80093FE}" type="presOf" srcId="{BE68412A-5E29-4D97-B88A-A5D1E9F53741}" destId="{90472014-0CE1-4CD2-B043-9FBB9A95988E}" srcOrd="0" destOrd="0" presId="urn:microsoft.com/office/officeart/2005/8/layout/lProcess2"/>
    <dgm:cxn modelId="{AD01F66F-AE2A-42E3-9E6B-04FAE0D2431A}" srcId="{420C6261-39D7-4AF1-A17B-69034B344296}" destId="{36C63FBE-C7FC-4AC5-8090-A6DAA60D693A}" srcOrd="0" destOrd="0" parTransId="{661DC0C6-9EF9-4370-8989-0F1964A55A29}" sibTransId="{5C1CE76E-B244-4481-BE87-CA88089890A9}"/>
    <dgm:cxn modelId="{EA5A31DA-219C-4FF3-BAED-4C116DF8B391}" type="presOf" srcId="{9DFC0802-D65D-4112-9ADA-31ECEAD45C78}" destId="{57A9EDED-0EEC-44EB-BCA0-D41DA3BED983}" srcOrd="0" destOrd="0" presId="urn:microsoft.com/office/officeart/2005/8/layout/lProcess2"/>
    <dgm:cxn modelId="{2B230253-AABB-4B0A-8AD3-37673368E8BB}" type="presOf" srcId="{C2403090-FAD2-440C-B1C1-CC4ADED0136D}" destId="{FC2AFCDF-AC26-4A1B-90E1-C5254C2D9712}" srcOrd="0" destOrd="0" presId="urn:microsoft.com/office/officeart/2005/8/layout/lProcess2"/>
    <dgm:cxn modelId="{6C1BF03D-3525-44DC-9DC1-6C76A7FBBA87}" type="presOf" srcId="{BE68412A-5E29-4D97-B88A-A5D1E9F53741}" destId="{DADE6596-929D-48EA-81CE-F27084A087AC}" srcOrd="1" destOrd="0" presId="urn:microsoft.com/office/officeart/2005/8/layout/lProcess2"/>
    <dgm:cxn modelId="{023C4AF5-7856-4324-A311-906A5F33AC7A}" type="presOf" srcId="{9127B350-B2C0-4864-B0B6-2F4EEC0C2C4F}" destId="{04EBEE2B-8C2E-40A1-9DDD-D21695E9847F}" srcOrd="0" destOrd="0" presId="urn:microsoft.com/office/officeart/2005/8/layout/lProcess2"/>
    <dgm:cxn modelId="{A198CA67-64E5-4025-BFCC-CF4CA7DDF5C4}" type="presOf" srcId="{332CAD1B-F48B-41A6-84AB-816BCD2FFA61}" destId="{A79FB1DC-D8F3-4B5A-9DA0-0B352EF99EA4}" srcOrd="0" destOrd="0" presId="urn:microsoft.com/office/officeart/2005/8/layout/lProcess2"/>
    <dgm:cxn modelId="{CD3A3FE6-951F-4B94-A67A-F000161AE8D8}" srcId="{C2403090-FAD2-440C-B1C1-CC4ADED0136D}" destId="{BE68412A-5E29-4D97-B88A-A5D1E9F53741}" srcOrd="4" destOrd="0" parTransId="{F273E622-89FA-405C-B72E-924504F6C284}" sibTransId="{E6F6C5F8-24F5-43F6-B62D-8A4CDEF05838}"/>
    <dgm:cxn modelId="{C64DB4C8-7C1A-4870-ABD1-C30317D18893}" type="presOf" srcId="{F95EF9F0-8F89-49DB-B0B0-2700DAFE46BE}" destId="{18147889-9E56-4988-81E7-B55702518FF3}" srcOrd="0" destOrd="0" presId="urn:microsoft.com/office/officeart/2005/8/layout/lProcess2"/>
    <dgm:cxn modelId="{B2BA03AB-F4C3-423F-B1C8-D7864FA7C7FD}" type="presOf" srcId="{323DB847-0693-4760-AEEA-EE9F4F631BD8}" destId="{3E2E506D-3EDB-4FBF-9BE5-E2402B1BE283}" srcOrd="0" destOrd="0" presId="urn:microsoft.com/office/officeart/2005/8/layout/lProcess2"/>
    <dgm:cxn modelId="{CBFF49F9-DDB6-4A75-841D-E9E0D096880E}" srcId="{CCFA2289-5736-45EA-BC19-CC1682639C7F}" destId="{323DB847-0693-4760-AEEA-EE9F4F631BD8}" srcOrd="0" destOrd="0" parTransId="{FE905996-6C3B-40FC-820A-5C25D6344D50}" sibTransId="{3E116466-39A7-44AA-8ADF-86B7BEA68C9A}"/>
    <dgm:cxn modelId="{2BD57307-1307-442F-81A6-52E3C711F999}" srcId="{F95EF9F0-8F89-49DB-B0B0-2700DAFE46BE}" destId="{6BB89A93-7C93-401C-B9DA-68366243C96B}" srcOrd="0" destOrd="0" parTransId="{8E86DCEE-7820-4C45-BFBB-F22188C12224}" sibTransId="{790E5117-B650-477A-881A-A83B0CD14881}"/>
    <dgm:cxn modelId="{0EC938D5-56B2-4D3A-AB1C-D538F810327C}" type="presOf" srcId="{6BB89A93-7C93-401C-B9DA-68366243C96B}" destId="{C61507B7-DC16-4C80-80C6-88655C696520}" srcOrd="0" destOrd="0" presId="urn:microsoft.com/office/officeart/2005/8/layout/lProcess2"/>
    <dgm:cxn modelId="{13A0D8E1-5831-4D76-A84F-8E87246B1617}" srcId="{BE68412A-5E29-4D97-B88A-A5D1E9F53741}" destId="{E9475B5D-0C53-4220-BB23-4E9266583E0D}" srcOrd="0" destOrd="0" parTransId="{D7224059-B6B5-4C42-8792-5B3D33A1C1F3}" sibTransId="{6786BF78-278A-4830-9DBE-5C6DD5A8B4F1}"/>
    <dgm:cxn modelId="{466DAC88-B4BB-4E3D-936C-11FAA3BCEDCC}" srcId="{9DFC0802-D65D-4112-9ADA-31ECEAD45C78}" destId="{332CAD1B-F48B-41A6-84AB-816BCD2FFA61}" srcOrd="0" destOrd="0" parTransId="{5C0F5020-58DC-4BAA-A65F-3BF058492ADC}" sibTransId="{D8E70FDA-CA9D-4113-A415-07F3D543B6E6}"/>
    <dgm:cxn modelId="{43D07B4B-AF59-4E00-B56E-93D3F7F09E6D}" type="presOf" srcId="{420C6261-39D7-4AF1-A17B-69034B344296}" destId="{587C3E20-8152-44A0-8DBF-E342FEFD5F33}" srcOrd="0" destOrd="0" presId="urn:microsoft.com/office/officeart/2005/8/layout/lProcess2"/>
    <dgm:cxn modelId="{0D27D913-1FE1-45CA-B964-93A8FF9876BF}" type="presOf" srcId="{CCFA2289-5736-45EA-BC19-CC1682639C7F}" destId="{6D38CB62-1BBB-457D-8A9B-37B5E56EE29E}" srcOrd="1" destOrd="0" presId="urn:microsoft.com/office/officeart/2005/8/layout/lProcess2"/>
    <dgm:cxn modelId="{E3ED4AE2-6B2B-4F51-AE0A-14A5B48D3117}" type="presOf" srcId="{9127B350-B2C0-4864-B0B6-2F4EEC0C2C4F}" destId="{55F5DD25-11D6-4A40-AF9D-1D6951E31A0F}" srcOrd="1" destOrd="0" presId="urn:microsoft.com/office/officeart/2005/8/layout/lProcess2"/>
    <dgm:cxn modelId="{714BF7C9-FDA4-4C9D-AA88-4D1CCEF6404B}" type="presOf" srcId="{E9475B5D-0C53-4220-BB23-4E9266583E0D}" destId="{9D3638A6-568F-43BB-8E07-2EC265ADA51D}" srcOrd="0" destOrd="0" presId="urn:microsoft.com/office/officeart/2005/8/layout/lProcess2"/>
    <dgm:cxn modelId="{FCD3249D-0636-4EF0-82B1-E6D201EF56D6}" srcId="{C2403090-FAD2-440C-B1C1-CC4ADED0136D}" destId="{9127B350-B2C0-4864-B0B6-2F4EEC0C2C4F}" srcOrd="5" destOrd="0" parTransId="{B351E3F9-9450-46BC-8EFA-6ECF12C92F20}" sibTransId="{DD349FB5-8BA0-480D-870A-CF160627B6F8}"/>
    <dgm:cxn modelId="{5A9AF918-B531-45A7-8942-1EED1EBE89D7}" type="presOf" srcId="{9DFC0802-D65D-4112-9ADA-31ECEAD45C78}" destId="{AF4AFF26-8663-4079-9887-4B501AF0E844}" srcOrd="1" destOrd="0" presId="urn:microsoft.com/office/officeart/2005/8/layout/lProcess2"/>
    <dgm:cxn modelId="{EFC0A2C0-A60D-41A1-9081-5A37D69C69A1}" srcId="{C2403090-FAD2-440C-B1C1-CC4ADED0136D}" destId="{F95EF9F0-8F89-49DB-B0B0-2700DAFE46BE}" srcOrd="3" destOrd="0" parTransId="{A5C70DBB-3A46-4AEE-8F26-BBE8D2E16378}" sibTransId="{20D0C9B0-70DF-48AF-BA79-786FABEB040E}"/>
    <dgm:cxn modelId="{67E58E3F-DFD4-47FF-9896-C7D90942066E}" type="presOf" srcId="{F95EF9F0-8F89-49DB-B0B0-2700DAFE46BE}" destId="{64837DB1-44A7-4482-BDC4-3BF3E3B060FE}" srcOrd="1" destOrd="0" presId="urn:microsoft.com/office/officeart/2005/8/layout/lProcess2"/>
    <dgm:cxn modelId="{CBE10012-766E-418B-9B15-F659A810B435}" type="presOf" srcId="{420C6261-39D7-4AF1-A17B-69034B344296}" destId="{40DF1B06-D1F2-4621-83E7-8C725EA98809}" srcOrd="1" destOrd="0" presId="urn:microsoft.com/office/officeart/2005/8/layout/lProcess2"/>
    <dgm:cxn modelId="{37A8DFA1-3C7B-4AFA-B263-C60B622D4BAC}" type="presParOf" srcId="{FC2AFCDF-AC26-4A1B-90E1-C5254C2D9712}" destId="{B64B7931-679B-42D2-9AEB-1ED66B9F24BA}" srcOrd="0" destOrd="0" presId="urn:microsoft.com/office/officeart/2005/8/layout/lProcess2"/>
    <dgm:cxn modelId="{9A0EB2AE-79D4-44E7-9B8D-11AF4C155750}" type="presParOf" srcId="{B64B7931-679B-42D2-9AEB-1ED66B9F24BA}" destId="{AEBFE711-066B-4115-863B-4E58BBA876AA}" srcOrd="0" destOrd="0" presId="urn:microsoft.com/office/officeart/2005/8/layout/lProcess2"/>
    <dgm:cxn modelId="{35655A6F-CF7D-44C5-B139-4C53FC556613}" type="presParOf" srcId="{B64B7931-679B-42D2-9AEB-1ED66B9F24BA}" destId="{6D38CB62-1BBB-457D-8A9B-37B5E56EE29E}" srcOrd="1" destOrd="0" presId="urn:microsoft.com/office/officeart/2005/8/layout/lProcess2"/>
    <dgm:cxn modelId="{39A679D9-AE49-42E3-8B8E-2BF119CBB32B}" type="presParOf" srcId="{B64B7931-679B-42D2-9AEB-1ED66B9F24BA}" destId="{819EC368-BCFE-4FF7-9D6A-8BF0512EC0F0}" srcOrd="2" destOrd="0" presId="urn:microsoft.com/office/officeart/2005/8/layout/lProcess2"/>
    <dgm:cxn modelId="{52CD76D3-9053-4B8C-A74B-171E511630CD}" type="presParOf" srcId="{819EC368-BCFE-4FF7-9D6A-8BF0512EC0F0}" destId="{DB59BB1A-1729-4719-ABFE-C19E1B525BAA}" srcOrd="0" destOrd="0" presId="urn:microsoft.com/office/officeart/2005/8/layout/lProcess2"/>
    <dgm:cxn modelId="{367FA16B-3939-4224-AFDC-7B0CC1047C2A}" type="presParOf" srcId="{DB59BB1A-1729-4719-ABFE-C19E1B525BAA}" destId="{3E2E506D-3EDB-4FBF-9BE5-E2402B1BE283}" srcOrd="0" destOrd="0" presId="urn:microsoft.com/office/officeart/2005/8/layout/lProcess2"/>
    <dgm:cxn modelId="{376C11A8-2F20-4845-AD5C-46967466126E}" type="presParOf" srcId="{FC2AFCDF-AC26-4A1B-90E1-C5254C2D9712}" destId="{220B6259-B981-4515-9753-55EE1FBF073E}" srcOrd="1" destOrd="0" presId="urn:microsoft.com/office/officeart/2005/8/layout/lProcess2"/>
    <dgm:cxn modelId="{FE49D6C0-9648-4691-B9C5-640F15FB5601}" type="presParOf" srcId="{FC2AFCDF-AC26-4A1B-90E1-C5254C2D9712}" destId="{B7C9FDF8-2AD8-478F-80E7-EE995CF54D32}" srcOrd="2" destOrd="0" presId="urn:microsoft.com/office/officeart/2005/8/layout/lProcess2"/>
    <dgm:cxn modelId="{86BEB5FD-BE66-468B-8B3B-A1F0B9590D41}" type="presParOf" srcId="{B7C9FDF8-2AD8-478F-80E7-EE995CF54D32}" destId="{57A9EDED-0EEC-44EB-BCA0-D41DA3BED983}" srcOrd="0" destOrd="0" presId="urn:microsoft.com/office/officeart/2005/8/layout/lProcess2"/>
    <dgm:cxn modelId="{352749F2-B388-4A76-A2C2-F13D50AB012C}" type="presParOf" srcId="{B7C9FDF8-2AD8-478F-80E7-EE995CF54D32}" destId="{AF4AFF26-8663-4079-9887-4B501AF0E844}" srcOrd="1" destOrd="0" presId="urn:microsoft.com/office/officeart/2005/8/layout/lProcess2"/>
    <dgm:cxn modelId="{5C462CD1-8FE4-4E83-B0FC-BC4342F0F9EE}" type="presParOf" srcId="{B7C9FDF8-2AD8-478F-80E7-EE995CF54D32}" destId="{80515ECD-DEA0-422A-9533-9BF9345A75FA}" srcOrd="2" destOrd="0" presId="urn:microsoft.com/office/officeart/2005/8/layout/lProcess2"/>
    <dgm:cxn modelId="{2EB7F8F5-F708-4001-81F5-47E7ABA83D45}" type="presParOf" srcId="{80515ECD-DEA0-422A-9533-9BF9345A75FA}" destId="{AC8D02A0-51DF-4943-A684-60BE767A71E2}" srcOrd="0" destOrd="0" presId="urn:microsoft.com/office/officeart/2005/8/layout/lProcess2"/>
    <dgm:cxn modelId="{FB143755-554E-421E-964F-B84310A176F4}" type="presParOf" srcId="{AC8D02A0-51DF-4943-A684-60BE767A71E2}" destId="{A79FB1DC-D8F3-4B5A-9DA0-0B352EF99EA4}" srcOrd="0" destOrd="0" presId="urn:microsoft.com/office/officeart/2005/8/layout/lProcess2"/>
    <dgm:cxn modelId="{05C7A5A4-0009-46B6-850D-4BF9F980C0BD}" type="presParOf" srcId="{FC2AFCDF-AC26-4A1B-90E1-C5254C2D9712}" destId="{5D9BC1BE-D65A-4E07-BA21-D71204C89DC3}" srcOrd="3" destOrd="0" presId="urn:microsoft.com/office/officeart/2005/8/layout/lProcess2"/>
    <dgm:cxn modelId="{9141CF53-3A31-4A10-8382-F948D0B65057}" type="presParOf" srcId="{FC2AFCDF-AC26-4A1B-90E1-C5254C2D9712}" destId="{9018F72D-A936-4CF0-A6CA-695A13FF2272}" srcOrd="4" destOrd="0" presId="urn:microsoft.com/office/officeart/2005/8/layout/lProcess2"/>
    <dgm:cxn modelId="{C50ED92A-1FE0-4CA0-BF65-3CB982FFD84B}" type="presParOf" srcId="{9018F72D-A936-4CF0-A6CA-695A13FF2272}" destId="{587C3E20-8152-44A0-8DBF-E342FEFD5F33}" srcOrd="0" destOrd="0" presId="urn:microsoft.com/office/officeart/2005/8/layout/lProcess2"/>
    <dgm:cxn modelId="{4923C255-9924-4F81-9A6D-1B9C7E2FC6C3}" type="presParOf" srcId="{9018F72D-A936-4CF0-A6CA-695A13FF2272}" destId="{40DF1B06-D1F2-4621-83E7-8C725EA98809}" srcOrd="1" destOrd="0" presId="urn:microsoft.com/office/officeart/2005/8/layout/lProcess2"/>
    <dgm:cxn modelId="{BE221326-4CE5-4EAD-AA1A-EAD3EFE6D274}" type="presParOf" srcId="{9018F72D-A936-4CF0-A6CA-695A13FF2272}" destId="{0AF22E2D-780E-4DF7-B9DD-890033FAACCD}" srcOrd="2" destOrd="0" presId="urn:microsoft.com/office/officeart/2005/8/layout/lProcess2"/>
    <dgm:cxn modelId="{0E3775CC-A85E-4F10-91CD-1D5772E3C4D0}" type="presParOf" srcId="{0AF22E2D-780E-4DF7-B9DD-890033FAACCD}" destId="{F066F873-8ADD-4AD8-9CD3-9C0B1606AF49}" srcOrd="0" destOrd="0" presId="urn:microsoft.com/office/officeart/2005/8/layout/lProcess2"/>
    <dgm:cxn modelId="{F335F9D1-BCB6-495B-A3EE-C0435EFE2E21}" type="presParOf" srcId="{F066F873-8ADD-4AD8-9CD3-9C0B1606AF49}" destId="{9163734E-8D0C-4E84-A134-CF1D384FDDCE}" srcOrd="0" destOrd="0" presId="urn:microsoft.com/office/officeart/2005/8/layout/lProcess2"/>
    <dgm:cxn modelId="{F0E30052-6C0E-4FA6-A540-97B070655440}" type="presParOf" srcId="{FC2AFCDF-AC26-4A1B-90E1-C5254C2D9712}" destId="{5794F60A-ABB3-413E-8AE7-FF6323A65C04}" srcOrd="5" destOrd="0" presId="urn:microsoft.com/office/officeart/2005/8/layout/lProcess2"/>
    <dgm:cxn modelId="{13340F85-CC1F-4FC2-BCDB-319DB7B507E0}" type="presParOf" srcId="{FC2AFCDF-AC26-4A1B-90E1-C5254C2D9712}" destId="{1DACAF3B-54BC-4A30-A535-79D9D372A9DD}" srcOrd="6" destOrd="0" presId="urn:microsoft.com/office/officeart/2005/8/layout/lProcess2"/>
    <dgm:cxn modelId="{58A69D4F-5144-42D3-B774-8791835BE40F}" type="presParOf" srcId="{1DACAF3B-54BC-4A30-A535-79D9D372A9DD}" destId="{18147889-9E56-4988-81E7-B55702518FF3}" srcOrd="0" destOrd="0" presId="urn:microsoft.com/office/officeart/2005/8/layout/lProcess2"/>
    <dgm:cxn modelId="{21AAC407-D6BC-44A6-87F9-E18D6BC01F0D}" type="presParOf" srcId="{1DACAF3B-54BC-4A30-A535-79D9D372A9DD}" destId="{64837DB1-44A7-4482-BDC4-3BF3E3B060FE}" srcOrd="1" destOrd="0" presId="urn:microsoft.com/office/officeart/2005/8/layout/lProcess2"/>
    <dgm:cxn modelId="{EC53B1E1-BACA-483F-BF1C-1CD2F39F57F4}" type="presParOf" srcId="{1DACAF3B-54BC-4A30-A535-79D9D372A9DD}" destId="{3CE8E685-6EE5-4C39-9B5E-8BCFA688CCB7}" srcOrd="2" destOrd="0" presId="urn:microsoft.com/office/officeart/2005/8/layout/lProcess2"/>
    <dgm:cxn modelId="{B1C94CC0-4528-47D3-BC39-CBB6B10BD2AF}" type="presParOf" srcId="{3CE8E685-6EE5-4C39-9B5E-8BCFA688CCB7}" destId="{F927FA07-6587-495D-A2DC-0DD74265BD1A}" srcOrd="0" destOrd="0" presId="urn:microsoft.com/office/officeart/2005/8/layout/lProcess2"/>
    <dgm:cxn modelId="{3FD08A4E-E501-4299-A9C5-4FA1216DDC96}" type="presParOf" srcId="{F927FA07-6587-495D-A2DC-0DD74265BD1A}" destId="{C61507B7-DC16-4C80-80C6-88655C696520}" srcOrd="0" destOrd="0" presId="urn:microsoft.com/office/officeart/2005/8/layout/lProcess2"/>
    <dgm:cxn modelId="{7E60678E-9D6E-4536-8C68-078CFE00CFCE}" type="presParOf" srcId="{FC2AFCDF-AC26-4A1B-90E1-C5254C2D9712}" destId="{4C759DF3-6A5C-4FBC-980C-A13FE828BF77}" srcOrd="7" destOrd="0" presId="urn:microsoft.com/office/officeart/2005/8/layout/lProcess2"/>
    <dgm:cxn modelId="{AFA16D3E-E298-4F65-904C-08F9D91AF40E}" type="presParOf" srcId="{FC2AFCDF-AC26-4A1B-90E1-C5254C2D9712}" destId="{1C567949-6934-4916-BAF8-E780DB73FF36}" srcOrd="8" destOrd="0" presId="urn:microsoft.com/office/officeart/2005/8/layout/lProcess2"/>
    <dgm:cxn modelId="{F8AF61F8-025E-4A04-A9EC-8FBE72D35107}" type="presParOf" srcId="{1C567949-6934-4916-BAF8-E780DB73FF36}" destId="{90472014-0CE1-4CD2-B043-9FBB9A95988E}" srcOrd="0" destOrd="0" presId="urn:microsoft.com/office/officeart/2005/8/layout/lProcess2"/>
    <dgm:cxn modelId="{8F985E23-3B1E-4A4A-897B-BD43472816B0}" type="presParOf" srcId="{1C567949-6934-4916-BAF8-E780DB73FF36}" destId="{DADE6596-929D-48EA-81CE-F27084A087AC}" srcOrd="1" destOrd="0" presId="urn:microsoft.com/office/officeart/2005/8/layout/lProcess2"/>
    <dgm:cxn modelId="{87952E9B-8C6B-4DA4-BAF8-18DE1A2CE5B9}" type="presParOf" srcId="{1C567949-6934-4916-BAF8-E780DB73FF36}" destId="{B5DF153B-C9D6-42D8-9088-EA00D6DB62F3}" srcOrd="2" destOrd="0" presId="urn:microsoft.com/office/officeart/2005/8/layout/lProcess2"/>
    <dgm:cxn modelId="{A640F836-49CE-4DCA-B7C9-B020D67A5359}" type="presParOf" srcId="{B5DF153B-C9D6-42D8-9088-EA00D6DB62F3}" destId="{DD6ADAE2-B4C0-4D52-8872-4085CFDC3954}" srcOrd="0" destOrd="0" presId="urn:microsoft.com/office/officeart/2005/8/layout/lProcess2"/>
    <dgm:cxn modelId="{93992F0A-546D-46F4-828A-85611BE4A451}" type="presParOf" srcId="{DD6ADAE2-B4C0-4D52-8872-4085CFDC3954}" destId="{9D3638A6-568F-43BB-8E07-2EC265ADA51D}" srcOrd="0" destOrd="0" presId="urn:microsoft.com/office/officeart/2005/8/layout/lProcess2"/>
    <dgm:cxn modelId="{4FED1FC0-B2CF-452A-8489-8D1FD9F9495A}" type="presParOf" srcId="{FC2AFCDF-AC26-4A1B-90E1-C5254C2D9712}" destId="{93A73F32-2DA2-4494-A3F8-165582D51904}" srcOrd="9" destOrd="0" presId="urn:microsoft.com/office/officeart/2005/8/layout/lProcess2"/>
    <dgm:cxn modelId="{607E4281-9828-4049-9DEB-2F7D41BE044C}" type="presParOf" srcId="{FC2AFCDF-AC26-4A1B-90E1-C5254C2D9712}" destId="{485DDC24-C8B9-49DC-97B8-11F3F855A8C6}" srcOrd="10" destOrd="0" presId="urn:microsoft.com/office/officeart/2005/8/layout/lProcess2"/>
    <dgm:cxn modelId="{240877EE-455F-4AC2-880B-A866CBB1F4E4}" type="presParOf" srcId="{485DDC24-C8B9-49DC-97B8-11F3F855A8C6}" destId="{04EBEE2B-8C2E-40A1-9DDD-D21695E9847F}" srcOrd="0" destOrd="0" presId="urn:microsoft.com/office/officeart/2005/8/layout/lProcess2"/>
    <dgm:cxn modelId="{5DADFC7D-6002-4403-9942-FA8C1BE1986D}" type="presParOf" srcId="{485DDC24-C8B9-49DC-97B8-11F3F855A8C6}" destId="{55F5DD25-11D6-4A40-AF9D-1D6951E31A0F}" srcOrd="1" destOrd="0" presId="urn:microsoft.com/office/officeart/2005/8/layout/lProcess2"/>
    <dgm:cxn modelId="{0BA93E2E-1632-4BB6-ADE6-C80A77A20501}" type="presParOf" srcId="{485DDC24-C8B9-49DC-97B8-11F3F855A8C6}" destId="{0F489C5E-4FDC-4CF4-85E7-F8A573B40C4B}" srcOrd="2" destOrd="0" presId="urn:microsoft.com/office/officeart/2005/8/layout/lProcess2"/>
    <dgm:cxn modelId="{C355AEA7-74A5-4744-A5BE-7505E33C9744}" type="presParOf" srcId="{0F489C5E-4FDC-4CF4-85E7-F8A573B40C4B}" destId="{7FB32D3F-6C05-49DA-AD36-EDD50960866F}" srcOrd="0" destOrd="0" presId="urn:microsoft.com/office/officeart/2005/8/layout/lProcess2"/>
    <dgm:cxn modelId="{D38D608C-13EA-4660-BC95-C10E1FCCA404}" type="presParOf" srcId="{7FB32D3F-6C05-49DA-AD36-EDD50960866F}" destId="{60DD13AB-7937-4321-8290-40AC16CB9EEB}"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CD6BF4-2752-4AF0-919B-1E0E646CB74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EA976C6A-EF95-4EDD-80C4-6A327862ADCD}">
      <dgm:prSet phldrT="[Text]"/>
      <dgm:spPr/>
      <dgm:t>
        <a:bodyPr/>
        <a:lstStyle/>
        <a:p>
          <a:r>
            <a:rPr lang="en-US" dirty="0"/>
            <a:t>Rare…</a:t>
          </a:r>
        </a:p>
      </dgm:t>
    </dgm:pt>
    <dgm:pt modelId="{7116DB8C-16A0-4A0B-ADA8-5EC373DB5338}" type="parTrans" cxnId="{4E1A9144-F3BB-4CD4-88B6-55A28C466557}">
      <dgm:prSet/>
      <dgm:spPr/>
      <dgm:t>
        <a:bodyPr/>
        <a:lstStyle/>
        <a:p>
          <a:endParaRPr lang="en-US"/>
        </a:p>
      </dgm:t>
    </dgm:pt>
    <dgm:pt modelId="{E4E9D2E6-CE8D-4689-9C1B-8E5D7AC4A998}" type="sibTrans" cxnId="{4E1A9144-F3BB-4CD4-88B6-55A28C466557}">
      <dgm:prSet/>
      <dgm:spPr/>
      <dgm:t>
        <a:bodyPr/>
        <a:lstStyle/>
        <a:p>
          <a:endParaRPr lang="en-US"/>
        </a:p>
      </dgm:t>
    </dgm:pt>
    <dgm:pt modelId="{AFC0DB27-292E-433A-94E7-06D87455D820}">
      <dgm:prSet phldrT="[Text]"/>
      <dgm:spPr/>
      <dgm:t>
        <a:bodyPr/>
        <a:lstStyle/>
        <a:p>
          <a:r>
            <a:rPr lang="en-US" dirty="0"/>
            <a:t>Brief…</a:t>
          </a:r>
        </a:p>
      </dgm:t>
    </dgm:pt>
    <dgm:pt modelId="{F507A98D-E2B8-41A3-B9AA-8B0803D4C5E1}" type="parTrans" cxnId="{C54A6B03-E494-4546-B202-2800A3186ADC}">
      <dgm:prSet/>
      <dgm:spPr/>
      <dgm:t>
        <a:bodyPr/>
        <a:lstStyle/>
        <a:p>
          <a:endParaRPr lang="en-US"/>
        </a:p>
      </dgm:t>
    </dgm:pt>
    <dgm:pt modelId="{DED29FB1-EA71-4464-AF5C-A2D0EE2D34DE}" type="sibTrans" cxnId="{C54A6B03-E494-4546-B202-2800A3186ADC}">
      <dgm:prSet/>
      <dgm:spPr/>
      <dgm:t>
        <a:bodyPr/>
        <a:lstStyle/>
        <a:p>
          <a:endParaRPr lang="en-US"/>
        </a:p>
      </dgm:t>
    </dgm:pt>
    <dgm:pt modelId="{30A095F7-3C65-4B48-B89A-34BFE0391CED}">
      <dgm:prSet phldrT="[Text]"/>
      <dgm:spPr/>
      <dgm:t>
        <a:bodyPr/>
        <a:lstStyle/>
        <a:p>
          <a:pPr>
            <a:buFont typeface="Arial" panose="020B0604020202020204" pitchFamily="34" charset="0"/>
            <a:buChar char="•"/>
          </a:pPr>
          <a:r>
            <a:rPr lang="en-US" dirty="0"/>
            <a:t>Mean length of episode of homeless (in days) for permanently housed exits </a:t>
          </a:r>
        </a:p>
      </dgm:t>
    </dgm:pt>
    <dgm:pt modelId="{AF725BD3-6A92-4BA6-B7E6-D06C4D76F9CE}" type="parTrans" cxnId="{1CA6EA18-7E1E-42F2-BC4F-FA7267FCA2F7}">
      <dgm:prSet/>
      <dgm:spPr/>
      <dgm:t>
        <a:bodyPr/>
        <a:lstStyle/>
        <a:p>
          <a:endParaRPr lang="en-US"/>
        </a:p>
      </dgm:t>
    </dgm:pt>
    <dgm:pt modelId="{612CD9DB-74B8-49B4-9EC6-9318EBD2075F}" type="sibTrans" cxnId="{1CA6EA18-7E1E-42F2-BC4F-FA7267FCA2F7}">
      <dgm:prSet/>
      <dgm:spPr/>
      <dgm:t>
        <a:bodyPr/>
        <a:lstStyle/>
        <a:p>
          <a:endParaRPr lang="en-US"/>
        </a:p>
      </dgm:t>
    </dgm:pt>
    <dgm:pt modelId="{2DE7C5D4-A248-46BF-B721-42896C565807}">
      <dgm:prSet phldrT="[Text]"/>
      <dgm:spPr/>
      <dgm:t>
        <a:bodyPr/>
        <a:lstStyle/>
        <a:p>
          <a:r>
            <a:rPr lang="en-US" dirty="0"/>
            <a:t>One time…</a:t>
          </a:r>
        </a:p>
      </dgm:t>
    </dgm:pt>
    <dgm:pt modelId="{0C954B7F-000B-4DD4-BCC0-0B8990AF93BE}" type="parTrans" cxnId="{5AA6AD66-C7B8-4B6C-9EBF-786237309082}">
      <dgm:prSet/>
      <dgm:spPr/>
      <dgm:t>
        <a:bodyPr/>
        <a:lstStyle/>
        <a:p>
          <a:endParaRPr lang="en-US"/>
        </a:p>
      </dgm:t>
    </dgm:pt>
    <dgm:pt modelId="{5782B37B-6A4E-4899-9325-8BCBEDF96BCC}" type="sibTrans" cxnId="{5AA6AD66-C7B8-4B6C-9EBF-786237309082}">
      <dgm:prSet/>
      <dgm:spPr/>
      <dgm:t>
        <a:bodyPr/>
        <a:lstStyle/>
        <a:p>
          <a:endParaRPr lang="en-US"/>
        </a:p>
      </dgm:t>
    </dgm:pt>
    <dgm:pt modelId="{E6BFDBC8-510A-4088-9645-B230B4DA1D17}">
      <dgm:prSet phldrT="[Text]"/>
      <dgm:spPr/>
      <dgm:t>
        <a:bodyPr/>
        <a:lstStyle/>
        <a:p>
          <a:pPr>
            <a:buFont typeface="Arial" panose="020B0604020202020204" pitchFamily="34" charset="0"/>
            <a:buChar char="•"/>
          </a:pPr>
          <a:r>
            <a:rPr lang="en-US" dirty="0"/>
            <a:t>Number and percent of people exiting homelessness to permanent housing destinations </a:t>
          </a:r>
        </a:p>
      </dgm:t>
    </dgm:pt>
    <dgm:pt modelId="{D58FA3F9-4F79-4085-A818-FDAAD544D498}" type="parTrans" cxnId="{CAE11680-9FAD-4FB2-B1BE-8CB0DA0737A9}">
      <dgm:prSet/>
      <dgm:spPr/>
      <dgm:t>
        <a:bodyPr/>
        <a:lstStyle/>
        <a:p>
          <a:endParaRPr lang="en-US"/>
        </a:p>
      </dgm:t>
    </dgm:pt>
    <dgm:pt modelId="{E5A7A287-1642-4CFB-8478-942463C2B346}" type="sibTrans" cxnId="{CAE11680-9FAD-4FB2-B1BE-8CB0DA0737A9}">
      <dgm:prSet/>
      <dgm:spPr/>
      <dgm:t>
        <a:bodyPr/>
        <a:lstStyle/>
        <a:p>
          <a:endParaRPr lang="en-US"/>
        </a:p>
      </dgm:t>
    </dgm:pt>
    <dgm:pt modelId="{765E0147-BC3B-46D5-B96D-4F9E41D1B93E}">
      <dgm:prSet phldrT="[Text]"/>
      <dgm:spPr/>
      <dgm:t>
        <a:bodyPr/>
        <a:lstStyle/>
        <a:p>
          <a:pPr>
            <a:buFont typeface="Arial" panose="020B0604020202020204" pitchFamily="34" charset="0"/>
            <a:buChar char="•"/>
          </a:pPr>
          <a:r>
            <a:rPr lang="en-US" u="none" dirty="0"/>
            <a:t>Number of people experiencing homelessness relative to the general population disaggregated by race and ethnicity</a:t>
          </a:r>
          <a:endParaRPr lang="en-US" dirty="0"/>
        </a:p>
      </dgm:t>
    </dgm:pt>
    <dgm:pt modelId="{D5167AB5-00BA-4136-B815-9B5614F4603C}" type="parTrans" cxnId="{52F26ABE-AB9F-4549-8404-9F3BE70F1626}">
      <dgm:prSet/>
      <dgm:spPr/>
      <dgm:t>
        <a:bodyPr/>
        <a:lstStyle/>
        <a:p>
          <a:endParaRPr lang="en-US"/>
        </a:p>
      </dgm:t>
    </dgm:pt>
    <dgm:pt modelId="{495D64D9-D668-4481-8FDA-C598D89F6274}" type="sibTrans" cxnId="{52F26ABE-AB9F-4549-8404-9F3BE70F1626}">
      <dgm:prSet/>
      <dgm:spPr/>
      <dgm:t>
        <a:bodyPr/>
        <a:lstStyle/>
        <a:p>
          <a:endParaRPr lang="en-US"/>
        </a:p>
      </dgm:t>
    </dgm:pt>
    <dgm:pt modelId="{A081E6EC-A13D-4D8D-BD6E-565FC97DAE72}">
      <dgm:prSet phldrT="[Text]"/>
      <dgm:spPr/>
      <dgm:t>
        <a:bodyPr/>
        <a:lstStyle/>
        <a:p>
          <a:r>
            <a:rPr lang="en-US" dirty="0"/>
            <a:t>Number and percent of people entering homelessness for the first time </a:t>
          </a:r>
        </a:p>
      </dgm:t>
    </dgm:pt>
    <dgm:pt modelId="{CA7C5D65-C9EF-4D17-A1F9-DF4F016A19E4}" type="parTrans" cxnId="{DCB12762-8D12-4101-B776-CCD037056BF3}">
      <dgm:prSet/>
      <dgm:spPr/>
      <dgm:t>
        <a:bodyPr/>
        <a:lstStyle/>
        <a:p>
          <a:endParaRPr lang="en-US"/>
        </a:p>
      </dgm:t>
    </dgm:pt>
    <dgm:pt modelId="{DEE23DB6-E92A-4B95-ABE0-806E529F0D26}" type="sibTrans" cxnId="{DCB12762-8D12-4101-B776-CCD037056BF3}">
      <dgm:prSet/>
      <dgm:spPr/>
      <dgm:t>
        <a:bodyPr/>
        <a:lstStyle/>
        <a:p>
          <a:endParaRPr lang="en-US"/>
        </a:p>
      </dgm:t>
    </dgm:pt>
    <dgm:pt modelId="{21C10449-C39D-4925-B19C-7369D772CC6D}">
      <dgm:prSet phldrT="[Text]"/>
      <dgm:spPr/>
      <dgm:t>
        <a:bodyPr/>
        <a:lstStyle/>
        <a:p>
          <a:r>
            <a:rPr lang="en-US" dirty="0"/>
            <a:t>Mean and median total length of time homeless </a:t>
          </a:r>
        </a:p>
      </dgm:t>
    </dgm:pt>
    <dgm:pt modelId="{22935846-A364-4540-AB7A-CDE383E869E3}" type="parTrans" cxnId="{6856F53F-0391-4689-9048-EA527AEA6F6A}">
      <dgm:prSet/>
      <dgm:spPr/>
      <dgm:t>
        <a:bodyPr/>
        <a:lstStyle/>
        <a:p>
          <a:endParaRPr lang="en-US"/>
        </a:p>
      </dgm:t>
    </dgm:pt>
    <dgm:pt modelId="{E722DE55-0242-4486-BEA5-3B78D4A02903}" type="sibTrans" cxnId="{6856F53F-0391-4689-9048-EA527AEA6F6A}">
      <dgm:prSet/>
      <dgm:spPr/>
      <dgm:t>
        <a:bodyPr/>
        <a:lstStyle/>
        <a:p>
          <a:endParaRPr lang="en-US"/>
        </a:p>
      </dgm:t>
    </dgm:pt>
    <dgm:pt modelId="{9F2F7C15-EF38-4C4A-8677-7BE923A1261E}">
      <dgm:prSet phldrT="[Text]"/>
      <dgm:spPr/>
      <dgm:t>
        <a:bodyPr/>
        <a:lstStyle/>
        <a:p>
          <a:r>
            <a:rPr lang="en-US" dirty="0"/>
            <a:t>Number and percent of people returning to homelessness within 2 years after a permanently housed exit </a:t>
          </a:r>
        </a:p>
      </dgm:t>
    </dgm:pt>
    <dgm:pt modelId="{19524288-33C6-4F88-931C-FB62BBC1883E}" type="parTrans" cxnId="{01934E09-0745-400C-99EB-76E57CF0D7C0}">
      <dgm:prSet/>
      <dgm:spPr/>
      <dgm:t>
        <a:bodyPr/>
        <a:lstStyle/>
        <a:p>
          <a:endParaRPr lang="en-US"/>
        </a:p>
      </dgm:t>
    </dgm:pt>
    <dgm:pt modelId="{20FECD97-94DF-435E-B640-7422033983C6}" type="sibTrans" cxnId="{01934E09-0745-400C-99EB-76E57CF0D7C0}">
      <dgm:prSet/>
      <dgm:spPr/>
      <dgm:t>
        <a:bodyPr/>
        <a:lstStyle/>
        <a:p>
          <a:endParaRPr lang="en-US"/>
        </a:p>
      </dgm:t>
    </dgm:pt>
    <dgm:pt modelId="{9E541663-6141-453E-AA40-8C6750A94703}" type="pres">
      <dgm:prSet presAssocID="{51CD6BF4-2752-4AF0-919B-1E0E646CB74E}" presName="Name0" presStyleCnt="0">
        <dgm:presLayoutVars>
          <dgm:dir/>
          <dgm:animLvl val="lvl"/>
          <dgm:resizeHandles val="exact"/>
        </dgm:presLayoutVars>
      </dgm:prSet>
      <dgm:spPr/>
      <dgm:t>
        <a:bodyPr/>
        <a:lstStyle/>
        <a:p>
          <a:endParaRPr lang="en-US"/>
        </a:p>
      </dgm:t>
    </dgm:pt>
    <dgm:pt modelId="{328B423E-0478-4102-82DB-63CE6EE71BE5}" type="pres">
      <dgm:prSet presAssocID="{EA976C6A-EF95-4EDD-80C4-6A327862ADCD}" presName="composite" presStyleCnt="0"/>
      <dgm:spPr/>
    </dgm:pt>
    <dgm:pt modelId="{28131A91-A1E3-4763-9339-822C53ED36B7}" type="pres">
      <dgm:prSet presAssocID="{EA976C6A-EF95-4EDD-80C4-6A327862ADCD}" presName="parTx" presStyleLbl="alignNode1" presStyleIdx="0" presStyleCnt="3">
        <dgm:presLayoutVars>
          <dgm:chMax val="0"/>
          <dgm:chPref val="0"/>
          <dgm:bulletEnabled val="1"/>
        </dgm:presLayoutVars>
      </dgm:prSet>
      <dgm:spPr/>
      <dgm:t>
        <a:bodyPr/>
        <a:lstStyle/>
        <a:p>
          <a:endParaRPr lang="en-US"/>
        </a:p>
      </dgm:t>
    </dgm:pt>
    <dgm:pt modelId="{3451ADF5-9CB9-4D64-9C81-2FB715DF419B}" type="pres">
      <dgm:prSet presAssocID="{EA976C6A-EF95-4EDD-80C4-6A327862ADCD}" presName="desTx" presStyleLbl="alignAccFollowNode1" presStyleIdx="0" presStyleCnt="3">
        <dgm:presLayoutVars>
          <dgm:bulletEnabled val="1"/>
        </dgm:presLayoutVars>
      </dgm:prSet>
      <dgm:spPr/>
      <dgm:t>
        <a:bodyPr/>
        <a:lstStyle/>
        <a:p>
          <a:endParaRPr lang="en-US"/>
        </a:p>
      </dgm:t>
    </dgm:pt>
    <dgm:pt modelId="{6AA847DB-5C6C-411F-97A2-48A4175443E2}" type="pres">
      <dgm:prSet presAssocID="{E4E9D2E6-CE8D-4689-9C1B-8E5D7AC4A998}" presName="space" presStyleCnt="0"/>
      <dgm:spPr/>
    </dgm:pt>
    <dgm:pt modelId="{64B6D063-8AA6-45E0-B469-72AE884231BA}" type="pres">
      <dgm:prSet presAssocID="{AFC0DB27-292E-433A-94E7-06D87455D820}" presName="composite" presStyleCnt="0"/>
      <dgm:spPr/>
    </dgm:pt>
    <dgm:pt modelId="{CE59BD11-094B-410E-84F8-180F8802768A}" type="pres">
      <dgm:prSet presAssocID="{AFC0DB27-292E-433A-94E7-06D87455D820}" presName="parTx" presStyleLbl="alignNode1" presStyleIdx="1" presStyleCnt="3">
        <dgm:presLayoutVars>
          <dgm:chMax val="0"/>
          <dgm:chPref val="0"/>
          <dgm:bulletEnabled val="1"/>
        </dgm:presLayoutVars>
      </dgm:prSet>
      <dgm:spPr/>
      <dgm:t>
        <a:bodyPr/>
        <a:lstStyle/>
        <a:p>
          <a:endParaRPr lang="en-US"/>
        </a:p>
      </dgm:t>
    </dgm:pt>
    <dgm:pt modelId="{BC388152-2015-4973-81D6-380BCDE725A3}" type="pres">
      <dgm:prSet presAssocID="{AFC0DB27-292E-433A-94E7-06D87455D820}" presName="desTx" presStyleLbl="alignAccFollowNode1" presStyleIdx="1" presStyleCnt="3">
        <dgm:presLayoutVars>
          <dgm:bulletEnabled val="1"/>
        </dgm:presLayoutVars>
      </dgm:prSet>
      <dgm:spPr/>
      <dgm:t>
        <a:bodyPr/>
        <a:lstStyle/>
        <a:p>
          <a:endParaRPr lang="en-US"/>
        </a:p>
      </dgm:t>
    </dgm:pt>
    <dgm:pt modelId="{AE55C8AD-AFBC-4CF2-8538-305F751D98FA}" type="pres">
      <dgm:prSet presAssocID="{DED29FB1-EA71-4464-AF5C-A2D0EE2D34DE}" presName="space" presStyleCnt="0"/>
      <dgm:spPr/>
    </dgm:pt>
    <dgm:pt modelId="{FD00FA55-6518-4AD5-B4C8-4FB5EFE6E5B9}" type="pres">
      <dgm:prSet presAssocID="{2DE7C5D4-A248-46BF-B721-42896C565807}" presName="composite" presStyleCnt="0"/>
      <dgm:spPr/>
    </dgm:pt>
    <dgm:pt modelId="{3DC0D26E-9AFE-4040-A6DE-120ECC567559}" type="pres">
      <dgm:prSet presAssocID="{2DE7C5D4-A248-46BF-B721-42896C565807}" presName="parTx" presStyleLbl="alignNode1" presStyleIdx="2" presStyleCnt="3">
        <dgm:presLayoutVars>
          <dgm:chMax val="0"/>
          <dgm:chPref val="0"/>
          <dgm:bulletEnabled val="1"/>
        </dgm:presLayoutVars>
      </dgm:prSet>
      <dgm:spPr/>
      <dgm:t>
        <a:bodyPr/>
        <a:lstStyle/>
        <a:p>
          <a:endParaRPr lang="en-US"/>
        </a:p>
      </dgm:t>
    </dgm:pt>
    <dgm:pt modelId="{AE0A1B0D-E6DC-4DB3-B2E2-471A4ED88255}" type="pres">
      <dgm:prSet presAssocID="{2DE7C5D4-A248-46BF-B721-42896C565807}" presName="desTx" presStyleLbl="alignAccFollowNode1" presStyleIdx="2" presStyleCnt="3">
        <dgm:presLayoutVars>
          <dgm:bulletEnabled val="1"/>
        </dgm:presLayoutVars>
      </dgm:prSet>
      <dgm:spPr/>
      <dgm:t>
        <a:bodyPr/>
        <a:lstStyle/>
        <a:p>
          <a:endParaRPr lang="en-US"/>
        </a:p>
      </dgm:t>
    </dgm:pt>
  </dgm:ptLst>
  <dgm:cxnLst>
    <dgm:cxn modelId="{C310263E-18BB-438A-8E8B-C3CBEE872479}" type="presOf" srcId="{2DE7C5D4-A248-46BF-B721-42896C565807}" destId="{3DC0D26E-9AFE-4040-A6DE-120ECC567559}" srcOrd="0" destOrd="0" presId="urn:microsoft.com/office/officeart/2005/8/layout/hList1"/>
    <dgm:cxn modelId="{CAE11680-9FAD-4FB2-B1BE-8CB0DA0737A9}" srcId="{2DE7C5D4-A248-46BF-B721-42896C565807}" destId="{E6BFDBC8-510A-4088-9645-B230B4DA1D17}" srcOrd="0" destOrd="0" parTransId="{D58FA3F9-4F79-4085-A818-FDAAD544D498}" sibTransId="{E5A7A287-1642-4CFB-8478-942463C2B346}"/>
    <dgm:cxn modelId="{246EEB07-FD49-41F8-9BB4-6075B7B7F69C}" type="presOf" srcId="{30A095F7-3C65-4B48-B89A-34BFE0391CED}" destId="{BC388152-2015-4973-81D6-380BCDE725A3}" srcOrd="0" destOrd="0" presId="urn:microsoft.com/office/officeart/2005/8/layout/hList1"/>
    <dgm:cxn modelId="{1CA6EA18-7E1E-42F2-BC4F-FA7267FCA2F7}" srcId="{AFC0DB27-292E-433A-94E7-06D87455D820}" destId="{30A095F7-3C65-4B48-B89A-34BFE0391CED}" srcOrd="0" destOrd="0" parTransId="{AF725BD3-6A92-4BA6-B7E6-D06C4D76F9CE}" sibTransId="{612CD9DB-74B8-49B4-9EC6-9318EBD2075F}"/>
    <dgm:cxn modelId="{C54A6B03-E494-4546-B202-2800A3186ADC}" srcId="{51CD6BF4-2752-4AF0-919B-1E0E646CB74E}" destId="{AFC0DB27-292E-433A-94E7-06D87455D820}" srcOrd="1" destOrd="0" parTransId="{F507A98D-E2B8-41A3-B9AA-8B0803D4C5E1}" sibTransId="{DED29FB1-EA71-4464-AF5C-A2D0EE2D34DE}"/>
    <dgm:cxn modelId="{BB8431A0-93CD-41A0-A4AF-FA75B5AEFE13}" type="presOf" srcId="{21C10449-C39D-4925-B19C-7369D772CC6D}" destId="{BC388152-2015-4973-81D6-380BCDE725A3}" srcOrd="0" destOrd="1" presId="urn:microsoft.com/office/officeart/2005/8/layout/hList1"/>
    <dgm:cxn modelId="{5AA6AD66-C7B8-4B6C-9EBF-786237309082}" srcId="{51CD6BF4-2752-4AF0-919B-1E0E646CB74E}" destId="{2DE7C5D4-A248-46BF-B721-42896C565807}" srcOrd="2" destOrd="0" parTransId="{0C954B7F-000B-4DD4-BCC0-0B8990AF93BE}" sibTransId="{5782B37B-6A4E-4899-9325-8BCBEDF96BCC}"/>
    <dgm:cxn modelId="{581F44D5-B66E-4B55-9994-52E99D924E8D}" type="presOf" srcId="{EA976C6A-EF95-4EDD-80C4-6A327862ADCD}" destId="{28131A91-A1E3-4763-9339-822C53ED36B7}" srcOrd="0" destOrd="0" presId="urn:microsoft.com/office/officeart/2005/8/layout/hList1"/>
    <dgm:cxn modelId="{ADAA9D63-F09F-4DE2-AF34-C7C7FCE422FC}" type="presOf" srcId="{9F2F7C15-EF38-4C4A-8677-7BE923A1261E}" destId="{AE0A1B0D-E6DC-4DB3-B2E2-471A4ED88255}" srcOrd="0" destOrd="1" presId="urn:microsoft.com/office/officeart/2005/8/layout/hList1"/>
    <dgm:cxn modelId="{512299F8-2FE6-4A43-9FCF-82FEE8595802}" type="presOf" srcId="{A081E6EC-A13D-4D8D-BD6E-565FC97DAE72}" destId="{3451ADF5-9CB9-4D64-9C81-2FB715DF419B}" srcOrd="0" destOrd="1" presId="urn:microsoft.com/office/officeart/2005/8/layout/hList1"/>
    <dgm:cxn modelId="{6856F53F-0391-4689-9048-EA527AEA6F6A}" srcId="{AFC0DB27-292E-433A-94E7-06D87455D820}" destId="{21C10449-C39D-4925-B19C-7369D772CC6D}" srcOrd="1" destOrd="0" parTransId="{22935846-A364-4540-AB7A-CDE383E869E3}" sibTransId="{E722DE55-0242-4486-BEA5-3B78D4A02903}"/>
    <dgm:cxn modelId="{4E1A9144-F3BB-4CD4-88B6-55A28C466557}" srcId="{51CD6BF4-2752-4AF0-919B-1E0E646CB74E}" destId="{EA976C6A-EF95-4EDD-80C4-6A327862ADCD}" srcOrd="0" destOrd="0" parTransId="{7116DB8C-16A0-4A0B-ADA8-5EC373DB5338}" sibTransId="{E4E9D2E6-CE8D-4689-9C1B-8E5D7AC4A998}"/>
    <dgm:cxn modelId="{52F26ABE-AB9F-4549-8404-9F3BE70F1626}" srcId="{EA976C6A-EF95-4EDD-80C4-6A327862ADCD}" destId="{765E0147-BC3B-46D5-B96D-4F9E41D1B93E}" srcOrd="0" destOrd="0" parTransId="{D5167AB5-00BA-4136-B815-9B5614F4603C}" sibTransId="{495D64D9-D668-4481-8FDA-C598D89F6274}"/>
    <dgm:cxn modelId="{960078DF-D5C6-4FF2-BD18-48F730811500}" type="presOf" srcId="{51CD6BF4-2752-4AF0-919B-1E0E646CB74E}" destId="{9E541663-6141-453E-AA40-8C6750A94703}" srcOrd="0" destOrd="0" presId="urn:microsoft.com/office/officeart/2005/8/layout/hList1"/>
    <dgm:cxn modelId="{DCB12762-8D12-4101-B776-CCD037056BF3}" srcId="{EA976C6A-EF95-4EDD-80C4-6A327862ADCD}" destId="{A081E6EC-A13D-4D8D-BD6E-565FC97DAE72}" srcOrd="1" destOrd="0" parTransId="{CA7C5D65-C9EF-4D17-A1F9-DF4F016A19E4}" sibTransId="{DEE23DB6-E92A-4B95-ABE0-806E529F0D26}"/>
    <dgm:cxn modelId="{01934E09-0745-400C-99EB-76E57CF0D7C0}" srcId="{2DE7C5D4-A248-46BF-B721-42896C565807}" destId="{9F2F7C15-EF38-4C4A-8677-7BE923A1261E}" srcOrd="1" destOrd="0" parTransId="{19524288-33C6-4F88-931C-FB62BBC1883E}" sibTransId="{20FECD97-94DF-435E-B640-7422033983C6}"/>
    <dgm:cxn modelId="{FB82959F-C44F-4840-B80B-273D47BBD5EC}" type="presOf" srcId="{AFC0DB27-292E-433A-94E7-06D87455D820}" destId="{CE59BD11-094B-410E-84F8-180F8802768A}" srcOrd="0" destOrd="0" presId="urn:microsoft.com/office/officeart/2005/8/layout/hList1"/>
    <dgm:cxn modelId="{C3CFDACA-EE9B-4502-8CB6-7D972E688E2B}" type="presOf" srcId="{765E0147-BC3B-46D5-B96D-4F9E41D1B93E}" destId="{3451ADF5-9CB9-4D64-9C81-2FB715DF419B}" srcOrd="0" destOrd="0" presId="urn:microsoft.com/office/officeart/2005/8/layout/hList1"/>
    <dgm:cxn modelId="{239A07AB-B1ED-4C6C-ABA0-8F101ACDC540}" type="presOf" srcId="{E6BFDBC8-510A-4088-9645-B230B4DA1D17}" destId="{AE0A1B0D-E6DC-4DB3-B2E2-471A4ED88255}" srcOrd="0" destOrd="0" presId="urn:microsoft.com/office/officeart/2005/8/layout/hList1"/>
    <dgm:cxn modelId="{3C350D77-658C-444F-BD08-BE8B38135683}" type="presParOf" srcId="{9E541663-6141-453E-AA40-8C6750A94703}" destId="{328B423E-0478-4102-82DB-63CE6EE71BE5}" srcOrd="0" destOrd="0" presId="urn:microsoft.com/office/officeart/2005/8/layout/hList1"/>
    <dgm:cxn modelId="{81020BE3-8444-46EF-B563-F8CDFD5D58F0}" type="presParOf" srcId="{328B423E-0478-4102-82DB-63CE6EE71BE5}" destId="{28131A91-A1E3-4763-9339-822C53ED36B7}" srcOrd="0" destOrd="0" presId="urn:microsoft.com/office/officeart/2005/8/layout/hList1"/>
    <dgm:cxn modelId="{B68A8131-897D-4BFA-A18F-81EA7F66B458}" type="presParOf" srcId="{328B423E-0478-4102-82DB-63CE6EE71BE5}" destId="{3451ADF5-9CB9-4D64-9C81-2FB715DF419B}" srcOrd="1" destOrd="0" presId="urn:microsoft.com/office/officeart/2005/8/layout/hList1"/>
    <dgm:cxn modelId="{2BD6BFAD-5430-447A-96E9-644D9FA76AA9}" type="presParOf" srcId="{9E541663-6141-453E-AA40-8C6750A94703}" destId="{6AA847DB-5C6C-411F-97A2-48A4175443E2}" srcOrd="1" destOrd="0" presId="urn:microsoft.com/office/officeart/2005/8/layout/hList1"/>
    <dgm:cxn modelId="{0DBC5464-D267-4C72-9D51-9400378202B4}" type="presParOf" srcId="{9E541663-6141-453E-AA40-8C6750A94703}" destId="{64B6D063-8AA6-45E0-B469-72AE884231BA}" srcOrd="2" destOrd="0" presId="urn:microsoft.com/office/officeart/2005/8/layout/hList1"/>
    <dgm:cxn modelId="{8D81D5C7-A7CE-4A31-8762-1D0A08AB0E28}" type="presParOf" srcId="{64B6D063-8AA6-45E0-B469-72AE884231BA}" destId="{CE59BD11-094B-410E-84F8-180F8802768A}" srcOrd="0" destOrd="0" presId="urn:microsoft.com/office/officeart/2005/8/layout/hList1"/>
    <dgm:cxn modelId="{FB61E231-1730-42FE-A849-8867EEB7055F}" type="presParOf" srcId="{64B6D063-8AA6-45E0-B469-72AE884231BA}" destId="{BC388152-2015-4973-81D6-380BCDE725A3}" srcOrd="1" destOrd="0" presId="urn:microsoft.com/office/officeart/2005/8/layout/hList1"/>
    <dgm:cxn modelId="{A46E63DF-093B-4285-91EE-B67042A46778}" type="presParOf" srcId="{9E541663-6141-453E-AA40-8C6750A94703}" destId="{AE55C8AD-AFBC-4CF2-8538-305F751D98FA}" srcOrd="3" destOrd="0" presId="urn:microsoft.com/office/officeart/2005/8/layout/hList1"/>
    <dgm:cxn modelId="{473B1B30-8C63-405F-8DA4-A98FDAC365FA}" type="presParOf" srcId="{9E541663-6141-453E-AA40-8C6750A94703}" destId="{FD00FA55-6518-4AD5-B4C8-4FB5EFE6E5B9}" srcOrd="4" destOrd="0" presId="urn:microsoft.com/office/officeart/2005/8/layout/hList1"/>
    <dgm:cxn modelId="{97F8181A-D1CD-41E8-A371-B82FABEB5333}" type="presParOf" srcId="{FD00FA55-6518-4AD5-B4C8-4FB5EFE6E5B9}" destId="{3DC0D26E-9AFE-4040-A6DE-120ECC567559}" srcOrd="0" destOrd="0" presId="urn:microsoft.com/office/officeart/2005/8/layout/hList1"/>
    <dgm:cxn modelId="{58C9D1E5-4A5E-4F77-9614-EB66429983D0}" type="presParOf" srcId="{FD00FA55-6518-4AD5-B4C8-4FB5EFE6E5B9}" destId="{AE0A1B0D-E6DC-4DB3-B2E2-471A4ED8825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FFDFF0-2199-4BE4-A143-D7E5A738DE85}" type="doc">
      <dgm:prSet loTypeId="urn:microsoft.com/office/officeart/2005/8/layout/lProcess3" loCatId="process" qsTypeId="urn:microsoft.com/office/officeart/2005/8/quickstyle/simple1" qsCatId="simple" csTypeId="urn:microsoft.com/office/officeart/2005/8/colors/colorful1" csCatId="colorful" phldr="1"/>
      <dgm:spPr/>
      <dgm:t>
        <a:bodyPr/>
        <a:lstStyle/>
        <a:p>
          <a:endParaRPr lang="en-US"/>
        </a:p>
      </dgm:t>
    </dgm:pt>
    <dgm:pt modelId="{6B11B3BB-BEB3-436E-A5A6-3C717A5DC724}">
      <dgm:prSet phldrT="[Text]"/>
      <dgm:spPr/>
      <dgm:t>
        <a:bodyPr/>
        <a:lstStyle/>
        <a:p>
          <a:r>
            <a:rPr lang="en-US" dirty="0"/>
            <a:t>Emergency Shelter</a:t>
          </a:r>
        </a:p>
      </dgm:t>
    </dgm:pt>
    <dgm:pt modelId="{B3BE8B1C-E044-425E-AEDE-C0DA3E968809}" type="parTrans" cxnId="{6F77DC0E-96EB-4EF4-95EC-FF9F2D13D8A4}">
      <dgm:prSet/>
      <dgm:spPr/>
      <dgm:t>
        <a:bodyPr/>
        <a:lstStyle/>
        <a:p>
          <a:endParaRPr lang="en-US"/>
        </a:p>
      </dgm:t>
    </dgm:pt>
    <dgm:pt modelId="{A50540DF-F8BF-4FFD-A4E1-30A139423E6E}" type="sibTrans" cxnId="{6F77DC0E-96EB-4EF4-95EC-FF9F2D13D8A4}">
      <dgm:prSet/>
      <dgm:spPr/>
      <dgm:t>
        <a:bodyPr/>
        <a:lstStyle/>
        <a:p>
          <a:endParaRPr lang="en-US"/>
        </a:p>
      </dgm:t>
    </dgm:pt>
    <dgm:pt modelId="{A9CE2733-EB68-489A-8BAE-611BE7445CE9}">
      <dgm:prSet phldrT="[Text]"/>
      <dgm:spPr/>
      <dgm:t>
        <a:bodyPr/>
        <a:lstStyle/>
        <a:p>
          <a:r>
            <a:rPr lang="en-US" dirty="0"/>
            <a:t>78%</a:t>
          </a:r>
        </a:p>
      </dgm:t>
    </dgm:pt>
    <dgm:pt modelId="{1CD2AE76-59B5-4B5E-BC90-0AB911AD194B}" type="parTrans" cxnId="{038D4DDE-7AA7-43B8-B364-899F1A8A47CE}">
      <dgm:prSet/>
      <dgm:spPr/>
      <dgm:t>
        <a:bodyPr/>
        <a:lstStyle/>
        <a:p>
          <a:endParaRPr lang="en-US"/>
        </a:p>
      </dgm:t>
    </dgm:pt>
    <dgm:pt modelId="{B32E8BC0-61C9-45FC-846A-6C1198E1DDB2}" type="sibTrans" cxnId="{038D4DDE-7AA7-43B8-B364-899F1A8A47CE}">
      <dgm:prSet/>
      <dgm:spPr/>
      <dgm:t>
        <a:bodyPr/>
        <a:lstStyle/>
        <a:p>
          <a:endParaRPr lang="en-US"/>
        </a:p>
      </dgm:t>
    </dgm:pt>
    <dgm:pt modelId="{C709C54C-04B0-42C5-B985-EDD7B2282FBE}">
      <dgm:prSet phldrT="[Text]"/>
      <dgm:spPr/>
      <dgm:t>
        <a:bodyPr/>
        <a:lstStyle/>
        <a:p>
          <a:r>
            <a:rPr lang="en-US" dirty="0"/>
            <a:t>18% exit to PH</a:t>
          </a:r>
        </a:p>
      </dgm:t>
    </dgm:pt>
    <dgm:pt modelId="{1531D926-8C2C-4CE9-905F-2A46EC98740D}" type="parTrans" cxnId="{76B43156-03B2-4062-833C-CC8473502803}">
      <dgm:prSet/>
      <dgm:spPr/>
      <dgm:t>
        <a:bodyPr/>
        <a:lstStyle/>
        <a:p>
          <a:endParaRPr lang="en-US"/>
        </a:p>
      </dgm:t>
    </dgm:pt>
    <dgm:pt modelId="{CBF0348D-5A7C-43B7-A2BC-D41088F6A47D}" type="sibTrans" cxnId="{76B43156-03B2-4062-833C-CC8473502803}">
      <dgm:prSet/>
      <dgm:spPr/>
      <dgm:t>
        <a:bodyPr/>
        <a:lstStyle/>
        <a:p>
          <a:endParaRPr lang="en-US"/>
        </a:p>
      </dgm:t>
    </dgm:pt>
    <dgm:pt modelId="{30C9C714-E121-4383-82D3-C91FFEA1D982}">
      <dgm:prSet phldrT="[Text]"/>
      <dgm:spPr/>
      <dgm:t>
        <a:bodyPr/>
        <a:lstStyle/>
        <a:p>
          <a:r>
            <a:rPr lang="en-US" dirty="0"/>
            <a:t>RRH</a:t>
          </a:r>
        </a:p>
      </dgm:t>
    </dgm:pt>
    <dgm:pt modelId="{9E91E0A9-8B56-4822-8CB4-373BB50F9521}" type="parTrans" cxnId="{F64EAE81-63BF-4104-9F29-D43D321E18E8}">
      <dgm:prSet/>
      <dgm:spPr/>
      <dgm:t>
        <a:bodyPr/>
        <a:lstStyle/>
        <a:p>
          <a:endParaRPr lang="en-US"/>
        </a:p>
      </dgm:t>
    </dgm:pt>
    <dgm:pt modelId="{56FFE2A1-6212-4197-9368-152141FB383F}" type="sibTrans" cxnId="{F64EAE81-63BF-4104-9F29-D43D321E18E8}">
      <dgm:prSet/>
      <dgm:spPr/>
      <dgm:t>
        <a:bodyPr/>
        <a:lstStyle/>
        <a:p>
          <a:endParaRPr lang="en-US"/>
        </a:p>
      </dgm:t>
    </dgm:pt>
    <dgm:pt modelId="{97BC4DB5-0173-4805-A7F2-75448390D5A3}">
      <dgm:prSet phldrT="[Text]"/>
      <dgm:spPr/>
      <dgm:t>
        <a:bodyPr/>
        <a:lstStyle/>
        <a:p>
          <a:r>
            <a:rPr lang="en-US" dirty="0"/>
            <a:t>3%</a:t>
          </a:r>
        </a:p>
      </dgm:t>
    </dgm:pt>
    <dgm:pt modelId="{7ADDF4F6-AB8A-45FD-AD84-88EBA7A16504}" type="parTrans" cxnId="{9EA8430D-C5AA-494F-8E30-3F685E0248FB}">
      <dgm:prSet/>
      <dgm:spPr/>
      <dgm:t>
        <a:bodyPr/>
        <a:lstStyle/>
        <a:p>
          <a:endParaRPr lang="en-US"/>
        </a:p>
      </dgm:t>
    </dgm:pt>
    <dgm:pt modelId="{DA36729C-49B2-4726-950B-D93CF3F61741}" type="sibTrans" cxnId="{9EA8430D-C5AA-494F-8E30-3F685E0248FB}">
      <dgm:prSet/>
      <dgm:spPr/>
      <dgm:t>
        <a:bodyPr/>
        <a:lstStyle/>
        <a:p>
          <a:endParaRPr lang="en-US"/>
        </a:p>
      </dgm:t>
    </dgm:pt>
    <dgm:pt modelId="{0E227A4E-476D-49FB-AE82-9D82FD0792C8}">
      <dgm:prSet phldrT="[Text]"/>
      <dgm:spPr/>
      <dgm:t>
        <a:bodyPr/>
        <a:lstStyle/>
        <a:p>
          <a:r>
            <a:rPr lang="en-US" dirty="0"/>
            <a:t>76% exit to PH</a:t>
          </a:r>
        </a:p>
      </dgm:t>
    </dgm:pt>
    <dgm:pt modelId="{6F99972A-B2B4-40A1-8064-09FBE059A59B}" type="parTrans" cxnId="{0FA5EA27-D202-4866-B5FB-48D08190E010}">
      <dgm:prSet/>
      <dgm:spPr/>
      <dgm:t>
        <a:bodyPr/>
        <a:lstStyle/>
        <a:p>
          <a:endParaRPr lang="en-US"/>
        </a:p>
      </dgm:t>
    </dgm:pt>
    <dgm:pt modelId="{28F52624-C0D1-49EF-951D-84A924BDBB1C}" type="sibTrans" cxnId="{0FA5EA27-D202-4866-B5FB-48D08190E010}">
      <dgm:prSet/>
      <dgm:spPr/>
      <dgm:t>
        <a:bodyPr/>
        <a:lstStyle/>
        <a:p>
          <a:endParaRPr lang="en-US"/>
        </a:p>
      </dgm:t>
    </dgm:pt>
    <dgm:pt modelId="{4019D312-6B6E-425A-8857-8FE0ED773C6B}">
      <dgm:prSet phldrT="[Text]"/>
      <dgm:spPr/>
      <dgm:t>
        <a:bodyPr/>
        <a:lstStyle/>
        <a:p>
          <a:r>
            <a:rPr lang="en-US" dirty="0"/>
            <a:t>TH</a:t>
          </a:r>
        </a:p>
      </dgm:t>
    </dgm:pt>
    <dgm:pt modelId="{41BC64DF-486E-48C6-9E76-F7F5FC4CDB6E}" type="parTrans" cxnId="{4DBD800B-ADF7-41A0-B76D-1F815E8AFBDF}">
      <dgm:prSet/>
      <dgm:spPr/>
      <dgm:t>
        <a:bodyPr/>
        <a:lstStyle/>
        <a:p>
          <a:endParaRPr lang="en-US"/>
        </a:p>
      </dgm:t>
    </dgm:pt>
    <dgm:pt modelId="{AAAA1D6A-8701-49FB-B00B-B6DDBC893017}" type="sibTrans" cxnId="{4DBD800B-ADF7-41A0-B76D-1F815E8AFBDF}">
      <dgm:prSet/>
      <dgm:spPr/>
      <dgm:t>
        <a:bodyPr/>
        <a:lstStyle/>
        <a:p>
          <a:endParaRPr lang="en-US"/>
        </a:p>
      </dgm:t>
    </dgm:pt>
    <dgm:pt modelId="{E9969F6C-B840-4EBD-BEE3-764764478E59}">
      <dgm:prSet phldrT="[Text]"/>
      <dgm:spPr/>
      <dgm:t>
        <a:bodyPr/>
        <a:lstStyle/>
        <a:p>
          <a:r>
            <a:rPr lang="en-US" dirty="0"/>
            <a:t>13%</a:t>
          </a:r>
        </a:p>
      </dgm:t>
    </dgm:pt>
    <dgm:pt modelId="{5A52F952-2715-4CB5-942F-B23F0C951D46}" type="parTrans" cxnId="{A7A1769D-2A9D-4D4F-B767-8775FD3E74EF}">
      <dgm:prSet/>
      <dgm:spPr/>
      <dgm:t>
        <a:bodyPr/>
        <a:lstStyle/>
        <a:p>
          <a:endParaRPr lang="en-US"/>
        </a:p>
      </dgm:t>
    </dgm:pt>
    <dgm:pt modelId="{044FFBF6-D842-4994-83FB-BDAC4C3FF557}" type="sibTrans" cxnId="{A7A1769D-2A9D-4D4F-B767-8775FD3E74EF}">
      <dgm:prSet/>
      <dgm:spPr/>
      <dgm:t>
        <a:bodyPr/>
        <a:lstStyle/>
        <a:p>
          <a:endParaRPr lang="en-US"/>
        </a:p>
      </dgm:t>
    </dgm:pt>
    <dgm:pt modelId="{C094BA07-A43A-422B-B172-258279D6E3C2}">
      <dgm:prSet phldrT="[Text]"/>
      <dgm:spPr/>
      <dgm:t>
        <a:bodyPr/>
        <a:lstStyle/>
        <a:p>
          <a:r>
            <a:rPr lang="en-US" dirty="0"/>
            <a:t>65% exit to PH</a:t>
          </a:r>
        </a:p>
      </dgm:t>
    </dgm:pt>
    <dgm:pt modelId="{AB71BD7A-2E5C-4BD7-AEB7-06DE966E5EDE}" type="parTrans" cxnId="{BA30D98E-0440-45C9-B838-18446593926C}">
      <dgm:prSet/>
      <dgm:spPr/>
      <dgm:t>
        <a:bodyPr/>
        <a:lstStyle/>
        <a:p>
          <a:endParaRPr lang="en-US"/>
        </a:p>
      </dgm:t>
    </dgm:pt>
    <dgm:pt modelId="{392411D5-8510-4D64-ACF7-C30C55975A65}" type="sibTrans" cxnId="{BA30D98E-0440-45C9-B838-18446593926C}">
      <dgm:prSet/>
      <dgm:spPr/>
      <dgm:t>
        <a:bodyPr/>
        <a:lstStyle/>
        <a:p>
          <a:endParaRPr lang="en-US"/>
        </a:p>
      </dgm:t>
    </dgm:pt>
    <dgm:pt modelId="{D0C8543C-1E50-4A64-B9CE-C96EAE7185E2}">
      <dgm:prSet phldrT="[Text]"/>
      <dgm:spPr/>
      <dgm:t>
        <a:bodyPr/>
        <a:lstStyle/>
        <a:p>
          <a:r>
            <a:rPr lang="en-US" dirty="0"/>
            <a:t>SH</a:t>
          </a:r>
        </a:p>
      </dgm:t>
    </dgm:pt>
    <dgm:pt modelId="{555ECE6A-AC21-4963-B3B3-CB4BAC4D5352}" type="parTrans" cxnId="{1866C6D7-F972-4C7B-80D2-139B83D22801}">
      <dgm:prSet/>
      <dgm:spPr/>
      <dgm:t>
        <a:bodyPr/>
        <a:lstStyle/>
        <a:p>
          <a:endParaRPr lang="en-US"/>
        </a:p>
      </dgm:t>
    </dgm:pt>
    <dgm:pt modelId="{8CCB8024-61BC-435F-96FC-16C7AB9ABEC3}" type="sibTrans" cxnId="{1866C6D7-F972-4C7B-80D2-139B83D22801}">
      <dgm:prSet/>
      <dgm:spPr/>
      <dgm:t>
        <a:bodyPr/>
        <a:lstStyle/>
        <a:p>
          <a:endParaRPr lang="en-US"/>
        </a:p>
      </dgm:t>
    </dgm:pt>
    <dgm:pt modelId="{5E701E6B-0F8B-4713-94FE-8CF6B41BD8BD}">
      <dgm:prSet phldrT="[Text]"/>
      <dgm:spPr/>
      <dgm:t>
        <a:bodyPr/>
        <a:lstStyle/>
        <a:p>
          <a:r>
            <a:rPr lang="en-US" dirty="0"/>
            <a:t>80% remained housed or exit to PH</a:t>
          </a:r>
        </a:p>
      </dgm:t>
    </dgm:pt>
    <dgm:pt modelId="{834BBAB3-107E-4390-8978-5CAD6A85FAAA}" type="parTrans" cxnId="{E24F1FB2-EF05-4314-B894-2817F519ED22}">
      <dgm:prSet/>
      <dgm:spPr/>
      <dgm:t>
        <a:bodyPr/>
        <a:lstStyle/>
        <a:p>
          <a:endParaRPr lang="en-US"/>
        </a:p>
      </dgm:t>
    </dgm:pt>
    <dgm:pt modelId="{CC7AD520-24FC-487F-A108-D2F3CA45C0C6}" type="sibTrans" cxnId="{E24F1FB2-EF05-4314-B894-2817F519ED22}">
      <dgm:prSet/>
      <dgm:spPr/>
      <dgm:t>
        <a:bodyPr/>
        <a:lstStyle/>
        <a:p>
          <a:endParaRPr lang="en-US"/>
        </a:p>
      </dgm:t>
    </dgm:pt>
    <dgm:pt modelId="{640D0034-452B-4AC2-AAB3-E991114388FB}">
      <dgm:prSet phldrT="[Text]"/>
      <dgm:spPr/>
      <dgm:t>
        <a:bodyPr/>
        <a:lstStyle/>
        <a:p>
          <a:r>
            <a:rPr lang="en-US" dirty="0"/>
            <a:t>6%</a:t>
          </a:r>
        </a:p>
      </dgm:t>
    </dgm:pt>
    <dgm:pt modelId="{86EA4382-AE65-4FEB-AD56-E2F72547DF35}" type="parTrans" cxnId="{A3F31F00-7117-46F8-B87C-4B7DB50E5CA8}">
      <dgm:prSet/>
      <dgm:spPr/>
      <dgm:t>
        <a:bodyPr/>
        <a:lstStyle/>
        <a:p>
          <a:endParaRPr lang="en-US"/>
        </a:p>
      </dgm:t>
    </dgm:pt>
    <dgm:pt modelId="{50715C5A-77A8-4F43-85BC-356A2BB7A7CE}" type="sibTrans" cxnId="{A3F31F00-7117-46F8-B87C-4B7DB50E5CA8}">
      <dgm:prSet/>
      <dgm:spPr/>
      <dgm:t>
        <a:bodyPr/>
        <a:lstStyle/>
        <a:p>
          <a:endParaRPr lang="en-US"/>
        </a:p>
      </dgm:t>
    </dgm:pt>
    <dgm:pt modelId="{CBCEA625-FA84-48C0-A582-C8D60147ABF4}">
      <dgm:prSet phldrT="[Text]"/>
      <dgm:spPr/>
      <dgm:t>
        <a:bodyPr/>
        <a:lstStyle/>
        <a:p>
          <a:r>
            <a:rPr lang="en-US" dirty="0"/>
            <a:t>Diversion</a:t>
          </a:r>
        </a:p>
      </dgm:t>
    </dgm:pt>
    <dgm:pt modelId="{A616C4DF-D5D9-4C94-B42D-B7729C042B54}" type="parTrans" cxnId="{70FB6484-1A3F-40F9-B860-90F5F6B997EF}">
      <dgm:prSet/>
      <dgm:spPr/>
      <dgm:t>
        <a:bodyPr/>
        <a:lstStyle/>
        <a:p>
          <a:endParaRPr lang="en-US"/>
        </a:p>
      </dgm:t>
    </dgm:pt>
    <dgm:pt modelId="{73ECD7CE-2D53-413C-B343-5475426C23AC}" type="sibTrans" cxnId="{70FB6484-1A3F-40F9-B860-90F5F6B997EF}">
      <dgm:prSet/>
      <dgm:spPr/>
      <dgm:t>
        <a:bodyPr/>
        <a:lstStyle/>
        <a:p>
          <a:endParaRPr lang="en-US"/>
        </a:p>
      </dgm:t>
    </dgm:pt>
    <dgm:pt modelId="{4E1C7054-6D16-40A1-BA2F-D3608700D82B}">
      <dgm:prSet phldrT="[Text]"/>
      <dgm:spPr/>
      <dgm:t>
        <a:bodyPr/>
        <a:lstStyle/>
        <a:p>
          <a:r>
            <a:rPr lang="en-US" dirty="0"/>
            <a:t>N/A</a:t>
          </a:r>
        </a:p>
      </dgm:t>
    </dgm:pt>
    <dgm:pt modelId="{D9242FFD-B94B-4397-A8BE-1C00A7CA7A27}" type="parTrans" cxnId="{1820B421-4EA1-4769-8C9B-A666F521D6D8}">
      <dgm:prSet/>
      <dgm:spPr/>
      <dgm:t>
        <a:bodyPr/>
        <a:lstStyle/>
        <a:p>
          <a:endParaRPr lang="en-US"/>
        </a:p>
      </dgm:t>
    </dgm:pt>
    <dgm:pt modelId="{2B1315F6-6D84-47A5-9017-9B5F1CD84C90}" type="sibTrans" cxnId="{1820B421-4EA1-4769-8C9B-A666F521D6D8}">
      <dgm:prSet/>
      <dgm:spPr/>
      <dgm:t>
        <a:bodyPr/>
        <a:lstStyle/>
        <a:p>
          <a:endParaRPr lang="en-US"/>
        </a:p>
      </dgm:t>
    </dgm:pt>
    <dgm:pt modelId="{9F8B9243-98E7-461F-B60A-A5E06963E5E8}">
      <dgm:prSet phldrT="[Text]"/>
      <dgm:spPr/>
      <dgm:t>
        <a:bodyPr/>
        <a:lstStyle/>
        <a:p>
          <a:r>
            <a:rPr lang="en-US" dirty="0"/>
            <a:t>0</a:t>
          </a:r>
        </a:p>
      </dgm:t>
    </dgm:pt>
    <dgm:pt modelId="{6D557672-9FD6-49F7-AD8C-A702FE8ED514}" type="parTrans" cxnId="{AB03DC6D-98CF-4F23-8C14-F1D534656748}">
      <dgm:prSet/>
      <dgm:spPr/>
      <dgm:t>
        <a:bodyPr/>
        <a:lstStyle/>
        <a:p>
          <a:endParaRPr lang="en-US"/>
        </a:p>
      </dgm:t>
    </dgm:pt>
    <dgm:pt modelId="{14EBD9D4-D150-444C-9A34-ED0F45CBBD5E}" type="sibTrans" cxnId="{AB03DC6D-98CF-4F23-8C14-F1D534656748}">
      <dgm:prSet/>
      <dgm:spPr/>
      <dgm:t>
        <a:bodyPr/>
        <a:lstStyle/>
        <a:p>
          <a:endParaRPr lang="en-US"/>
        </a:p>
      </dgm:t>
    </dgm:pt>
    <dgm:pt modelId="{1C067E00-2FC9-4387-AD4F-82851552D5B2}" type="pres">
      <dgm:prSet presAssocID="{5EFFDFF0-2199-4BE4-A143-D7E5A738DE85}" presName="Name0" presStyleCnt="0">
        <dgm:presLayoutVars>
          <dgm:chPref val="3"/>
          <dgm:dir/>
          <dgm:animLvl val="lvl"/>
          <dgm:resizeHandles/>
        </dgm:presLayoutVars>
      </dgm:prSet>
      <dgm:spPr/>
      <dgm:t>
        <a:bodyPr/>
        <a:lstStyle/>
        <a:p>
          <a:endParaRPr lang="en-US"/>
        </a:p>
      </dgm:t>
    </dgm:pt>
    <dgm:pt modelId="{C3352F83-CA4B-4BFB-AF42-F6006FAD2C9E}" type="pres">
      <dgm:prSet presAssocID="{CBCEA625-FA84-48C0-A582-C8D60147ABF4}" presName="horFlow" presStyleCnt="0"/>
      <dgm:spPr/>
    </dgm:pt>
    <dgm:pt modelId="{5F7958B4-6596-4BE6-8CBE-8E70245FE653}" type="pres">
      <dgm:prSet presAssocID="{CBCEA625-FA84-48C0-A582-C8D60147ABF4}" presName="bigChev" presStyleLbl="node1" presStyleIdx="0" presStyleCnt="5" custLinFactNeighborX="25682" custLinFactNeighborY="-5008"/>
      <dgm:spPr/>
      <dgm:t>
        <a:bodyPr/>
        <a:lstStyle/>
        <a:p>
          <a:endParaRPr lang="en-US"/>
        </a:p>
      </dgm:t>
    </dgm:pt>
    <dgm:pt modelId="{ACFB3586-7F28-4FA7-AEB5-A0BCC5DC7763}" type="pres">
      <dgm:prSet presAssocID="{6D557672-9FD6-49F7-AD8C-A702FE8ED514}" presName="parTrans" presStyleCnt="0"/>
      <dgm:spPr/>
    </dgm:pt>
    <dgm:pt modelId="{FA7F698B-8A39-48BC-851E-5551EDECF79E}" type="pres">
      <dgm:prSet presAssocID="{9F8B9243-98E7-461F-B60A-A5E06963E5E8}" presName="node" presStyleLbl="alignAccFollowNode1" presStyleIdx="0" presStyleCnt="10" custLinFactX="-153015" custLinFactNeighborX="-200000">
        <dgm:presLayoutVars>
          <dgm:bulletEnabled val="1"/>
        </dgm:presLayoutVars>
      </dgm:prSet>
      <dgm:spPr/>
      <dgm:t>
        <a:bodyPr/>
        <a:lstStyle/>
        <a:p>
          <a:endParaRPr lang="en-US"/>
        </a:p>
      </dgm:t>
    </dgm:pt>
    <dgm:pt modelId="{5E8D8839-4843-4D12-8F72-7343F4EE9707}" type="pres">
      <dgm:prSet presAssocID="{14EBD9D4-D150-444C-9A34-ED0F45CBBD5E}" presName="sibTrans" presStyleCnt="0"/>
      <dgm:spPr/>
    </dgm:pt>
    <dgm:pt modelId="{6DABE24E-BE08-402A-9D7F-8E98B78A081A}" type="pres">
      <dgm:prSet presAssocID="{4E1C7054-6D16-40A1-BA2F-D3608700D82B}" presName="node" presStyleLbl="alignAccFollowNode1" presStyleIdx="1" presStyleCnt="10" custLinFactX="-68865" custLinFactNeighborX="-100000" custLinFactNeighborY="2011">
        <dgm:presLayoutVars>
          <dgm:bulletEnabled val="1"/>
        </dgm:presLayoutVars>
      </dgm:prSet>
      <dgm:spPr/>
      <dgm:t>
        <a:bodyPr/>
        <a:lstStyle/>
        <a:p>
          <a:endParaRPr lang="en-US"/>
        </a:p>
      </dgm:t>
    </dgm:pt>
    <dgm:pt modelId="{1006D864-D17F-42B0-8D73-7E57A85E05B8}" type="pres">
      <dgm:prSet presAssocID="{CBCEA625-FA84-48C0-A582-C8D60147ABF4}" presName="vSp" presStyleCnt="0"/>
      <dgm:spPr/>
    </dgm:pt>
    <dgm:pt modelId="{D618FECD-3F6A-49D8-8F63-341769537FC6}" type="pres">
      <dgm:prSet presAssocID="{6B11B3BB-BEB3-436E-A5A6-3C717A5DC724}" presName="horFlow" presStyleCnt="0"/>
      <dgm:spPr/>
    </dgm:pt>
    <dgm:pt modelId="{72B1FF45-2295-4E21-B622-A946304F379D}" type="pres">
      <dgm:prSet presAssocID="{6B11B3BB-BEB3-436E-A5A6-3C717A5DC724}" presName="bigChev" presStyleLbl="node1" presStyleIdx="1" presStyleCnt="5"/>
      <dgm:spPr/>
      <dgm:t>
        <a:bodyPr/>
        <a:lstStyle/>
        <a:p>
          <a:endParaRPr lang="en-US"/>
        </a:p>
      </dgm:t>
    </dgm:pt>
    <dgm:pt modelId="{A1730038-002F-4FF0-B0A6-3381335029B0}" type="pres">
      <dgm:prSet presAssocID="{1CD2AE76-59B5-4B5E-BC90-0AB911AD194B}" presName="parTrans" presStyleCnt="0"/>
      <dgm:spPr/>
    </dgm:pt>
    <dgm:pt modelId="{0C15F661-F618-4EC0-B87F-7414C8B24793}" type="pres">
      <dgm:prSet presAssocID="{A9CE2733-EB68-489A-8BAE-611BE7445CE9}" presName="node" presStyleLbl="alignAccFollowNode1" presStyleIdx="2" presStyleCnt="10" custLinFactX="-156935" custLinFactNeighborX="-200000" custLinFactNeighborY="-1600">
        <dgm:presLayoutVars>
          <dgm:bulletEnabled val="1"/>
        </dgm:presLayoutVars>
      </dgm:prSet>
      <dgm:spPr/>
      <dgm:t>
        <a:bodyPr/>
        <a:lstStyle/>
        <a:p>
          <a:endParaRPr lang="en-US"/>
        </a:p>
      </dgm:t>
    </dgm:pt>
    <dgm:pt modelId="{418187A6-3FFC-4C49-AAD7-EAD13B040422}" type="pres">
      <dgm:prSet presAssocID="{B32E8BC0-61C9-45FC-846A-6C1198E1DDB2}" presName="sibTrans" presStyleCnt="0"/>
      <dgm:spPr/>
    </dgm:pt>
    <dgm:pt modelId="{D7C5B152-B101-43DA-A0E7-20BE1265F584}" type="pres">
      <dgm:prSet presAssocID="{C709C54C-04B0-42C5-B985-EDD7B2282FBE}" presName="node" presStyleLbl="alignAccFollowNode1" presStyleIdx="3" presStyleCnt="10" custLinFactX="-73503" custLinFactNeighborX="-100000">
        <dgm:presLayoutVars>
          <dgm:bulletEnabled val="1"/>
        </dgm:presLayoutVars>
      </dgm:prSet>
      <dgm:spPr/>
      <dgm:t>
        <a:bodyPr/>
        <a:lstStyle/>
        <a:p>
          <a:endParaRPr lang="en-US"/>
        </a:p>
      </dgm:t>
    </dgm:pt>
    <dgm:pt modelId="{B6D19B28-8886-4285-A5EB-B426D25C9711}" type="pres">
      <dgm:prSet presAssocID="{6B11B3BB-BEB3-436E-A5A6-3C717A5DC724}" presName="vSp" presStyleCnt="0"/>
      <dgm:spPr/>
    </dgm:pt>
    <dgm:pt modelId="{4F1DE888-2E1A-4337-8D18-672A43B03FBA}" type="pres">
      <dgm:prSet presAssocID="{30C9C714-E121-4383-82D3-C91FFEA1D982}" presName="horFlow" presStyleCnt="0"/>
      <dgm:spPr/>
    </dgm:pt>
    <dgm:pt modelId="{EAA2FE8B-5389-4C89-888F-4476DB4537D3}" type="pres">
      <dgm:prSet presAssocID="{30C9C714-E121-4383-82D3-C91FFEA1D982}" presName="bigChev" presStyleLbl="node1" presStyleIdx="2" presStyleCnt="5"/>
      <dgm:spPr/>
      <dgm:t>
        <a:bodyPr/>
        <a:lstStyle/>
        <a:p>
          <a:endParaRPr lang="en-US"/>
        </a:p>
      </dgm:t>
    </dgm:pt>
    <dgm:pt modelId="{02EC6CB5-43EE-4F2C-BE86-B1D067159C7F}" type="pres">
      <dgm:prSet presAssocID="{7ADDF4F6-AB8A-45FD-AD84-88EBA7A16504}" presName="parTrans" presStyleCnt="0"/>
      <dgm:spPr/>
    </dgm:pt>
    <dgm:pt modelId="{4C6C0669-58FE-43CA-99C4-3567323E3E44}" type="pres">
      <dgm:prSet presAssocID="{97BC4DB5-0173-4805-A7F2-75448390D5A3}" presName="node" presStyleLbl="alignAccFollowNode1" presStyleIdx="4" presStyleCnt="10" custLinFactX="-157575" custLinFactNeighborX="-200000" custLinFactNeighborY="-1413">
        <dgm:presLayoutVars>
          <dgm:bulletEnabled val="1"/>
        </dgm:presLayoutVars>
      </dgm:prSet>
      <dgm:spPr/>
      <dgm:t>
        <a:bodyPr/>
        <a:lstStyle/>
        <a:p>
          <a:endParaRPr lang="en-US"/>
        </a:p>
      </dgm:t>
    </dgm:pt>
    <dgm:pt modelId="{203DBB7F-D045-4D4B-BB46-16BAB9A60FC2}" type="pres">
      <dgm:prSet presAssocID="{DA36729C-49B2-4726-950B-D93CF3F61741}" presName="sibTrans" presStyleCnt="0"/>
      <dgm:spPr/>
    </dgm:pt>
    <dgm:pt modelId="{BE270601-DACC-4D14-9D9E-7EF535019890}" type="pres">
      <dgm:prSet presAssocID="{0E227A4E-476D-49FB-AE82-9D82FD0792C8}" presName="node" presStyleLbl="alignAccFollowNode1" presStyleIdx="5" presStyleCnt="10" custLinFactX="-73668" custLinFactNeighborX="-100000" custLinFactNeighborY="-1413">
        <dgm:presLayoutVars>
          <dgm:bulletEnabled val="1"/>
        </dgm:presLayoutVars>
      </dgm:prSet>
      <dgm:spPr/>
      <dgm:t>
        <a:bodyPr/>
        <a:lstStyle/>
        <a:p>
          <a:endParaRPr lang="en-US"/>
        </a:p>
      </dgm:t>
    </dgm:pt>
    <dgm:pt modelId="{FB42409F-00C2-492C-87AC-EC931AB840AD}" type="pres">
      <dgm:prSet presAssocID="{30C9C714-E121-4383-82D3-C91FFEA1D982}" presName="vSp" presStyleCnt="0"/>
      <dgm:spPr/>
    </dgm:pt>
    <dgm:pt modelId="{93A3AE63-EC5B-45E2-8890-29BF38CB82EF}" type="pres">
      <dgm:prSet presAssocID="{4019D312-6B6E-425A-8857-8FE0ED773C6B}" presName="horFlow" presStyleCnt="0"/>
      <dgm:spPr/>
    </dgm:pt>
    <dgm:pt modelId="{E31C3162-C37A-49CE-AB4B-D455F3A0B356}" type="pres">
      <dgm:prSet presAssocID="{4019D312-6B6E-425A-8857-8FE0ED773C6B}" presName="bigChev" presStyleLbl="node1" presStyleIdx="3" presStyleCnt="5"/>
      <dgm:spPr/>
      <dgm:t>
        <a:bodyPr/>
        <a:lstStyle/>
        <a:p>
          <a:endParaRPr lang="en-US"/>
        </a:p>
      </dgm:t>
    </dgm:pt>
    <dgm:pt modelId="{1AEEA809-8F77-4E19-9513-8D2A321FBDDF}" type="pres">
      <dgm:prSet presAssocID="{5A52F952-2715-4CB5-942F-B23F0C951D46}" presName="parTrans" presStyleCnt="0"/>
      <dgm:spPr/>
    </dgm:pt>
    <dgm:pt modelId="{41DBCA76-5A3B-411F-BD6D-7341B4911350}" type="pres">
      <dgm:prSet presAssocID="{E9969F6C-B840-4EBD-BEE3-764764478E59}" presName="node" presStyleLbl="alignAccFollowNode1" presStyleIdx="6" presStyleCnt="10" custLinFactX="-156934" custLinFactNeighborX="-200000" custLinFactNeighborY="0">
        <dgm:presLayoutVars>
          <dgm:bulletEnabled val="1"/>
        </dgm:presLayoutVars>
      </dgm:prSet>
      <dgm:spPr/>
      <dgm:t>
        <a:bodyPr/>
        <a:lstStyle/>
        <a:p>
          <a:endParaRPr lang="en-US"/>
        </a:p>
      </dgm:t>
    </dgm:pt>
    <dgm:pt modelId="{972E58FE-6378-4F30-A720-E05848B4A7A4}" type="pres">
      <dgm:prSet presAssocID="{044FFBF6-D842-4994-83FB-BDAC4C3FF557}" presName="sibTrans" presStyleCnt="0"/>
      <dgm:spPr/>
    </dgm:pt>
    <dgm:pt modelId="{045C716F-31BE-4115-9EA2-52FC87033AE8}" type="pres">
      <dgm:prSet presAssocID="{C094BA07-A43A-422B-B172-258279D6E3C2}" presName="node" presStyleLbl="alignAccFollowNode1" presStyleIdx="7" presStyleCnt="10" custLinFactX="-71108" custLinFactNeighborX="-100000">
        <dgm:presLayoutVars>
          <dgm:bulletEnabled val="1"/>
        </dgm:presLayoutVars>
      </dgm:prSet>
      <dgm:spPr/>
      <dgm:t>
        <a:bodyPr/>
        <a:lstStyle/>
        <a:p>
          <a:endParaRPr lang="en-US"/>
        </a:p>
      </dgm:t>
    </dgm:pt>
    <dgm:pt modelId="{496525A8-B8BF-4A84-8570-3120E6426F44}" type="pres">
      <dgm:prSet presAssocID="{4019D312-6B6E-425A-8857-8FE0ED773C6B}" presName="vSp" presStyleCnt="0"/>
      <dgm:spPr/>
    </dgm:pt>
    <dgm:pt modelId="{341CA4C0-9F14-4ECE-B9DE-610C488AC03D}" type="pres">
      <dgm:prSet presAssocID="{D0C8543C-1E50-4A64-B9CE-C96EAE7185E2}" presName="horFlow" presStyleCnt="0"/>
      <dgm:spPr/>
    </dgm:pt>
    <dgm:pt modelId="{0FCCAA7D-47EB-4A8C-8B8F-0141D63CD187}" type="pres">
      <dgm:prSet presAssocID="{D0C8543C-1E50-4A64-B9CE-C96EAE7185E2}" presName="bigChev" presStyleLbl="node1" presStyleIdx="4" presStyleCnt="5"/>
      <dgm:spPr/>
      <dgm:t>
        <a:bodyPr/>
        <a:lstStyle/>
        <a:p>
          <a:endParaRPr lang="en-US"/>
        </a:p>
      </dgm:t>
    </dgm:pt>
    <dgm:pt modelId="{46E30EBA-DA5B-4400-B1C7-CE55994C3932}" type="pres">
      <dgm:prSet presAssocID="{86EA4382-AE65-4FEB-AD56-E2F72547DF35}" presName="parTrans" presStyleCnt="0"/>
      <dgm:spPr/>
    </dgm:pt>
    <dgm:pt modelId="{59670955-FC86-4920-97CE-177E13F665D3}" type="pres">
      <dgm:prSet presAssocID="{640D0034-452B-4AC2-AAB3-E991114388FB}" presName="node" presStyleLbl="alignAccFollowNode1" presStyleIdx="8" presStyleCnt="10" custLinFactX="-156935" custLinFactNeighborX="-200000">
        <dgm:presLayoutVars>
          <dgm:bulletEnabled val="1"/>
        </dgm:presLayoutVars>
      </dgm:prSet>
      <dgm:spPr/>
      <dgm:t>
        <a:bodyPr/>
        <a:lstStyle/>
        <a:p>
          <a:endParaRPr lang="en-US"/>
        </a:p>
      </dgm:t>
    </dgm:pt>
    <dgm:pt modelId="{8F14F5C4-848C-4661-8826-18B9968CDF70}" type="pres">
      <dgm:prSet presAssocID="{50715C5A-77A8-4F43-85BC-356A2BB7A7CE}" presName="sibTrans" presStyleCnt="0"/>
      <dgm:spPr/>
    </dgm:pt>
    <dgm:pt modelId="{59BC9E96-F7CF-45E0-912C-0132E106EA68}" type="pres">
      <dgm:prSet presAssocID="{5E701E6B-0F8B-4713-94FE-8CF6B41BD8BD}" presName="node" presStyleLbl="alignAccFollowNode1" presStyleIdx="9" presStyleCnt="10" custLinFactX="-72388" custLinFactNeighborX="-100000" custLinFactNeighborY="-1600">
        <dgm:presLayoutVars>
          <dgm:bulletEnabled val="1"/>
        </dgm:presLayoutVars>
      </dgm:prSet>
      <dgm:spPr/>
      <dgm:t>
        <a:bodyPr/>
        <a:lstStyle/>
        <a:p>
          <a:endParaRPr lang="en-US"/>
        </a:p>
      </dgm:t>
    </dgm:pt>
  </dgm:ptLst>
  <dgm:cxnLst>
    <dgm:cxn modelId="{A29FB4D2-BC0F-4FAC-B7AB-8A2557F561D0}" type="presOf" srcId="{A9CE2733-EB68-489A-8BAE-611BE7445CE9}" destId="{0C15F661-F618-4EC0-B87F-7414C8B24793}" srcOrd="0" destOrd="0" presId="urn:microsoft.com/office/officeart/2005/8/layout/lProcess3"/>
    <dgm:cxn modelId="{56E5D1B8-24F6-479A-9E8A-CE885F5887E9}" type="presOf" srcId="{5E701E6B-0F8B-4713-94FE-8CF6B41BD8BD}" destId="{59BC9E96-F7CF-45E0-912C-0132E106EA68}" srcOrd="0" destOrd="0" presId="urn:microsoft.com/office/officeart/2005/8/layout/lProcess3"/>
    <dgm:cxn modelId="{E067B59A-B5AD-4DDF-9488-8523F4AB44AB}" type="presOf" srcId="{0E227A4E-476D-49FB-AE82-9D82FD0792C8}" destId="{BE270601-DACC-4D14-9D9E-7EF535019890}" srcOrd="0" destOrd="0" presId="urn:microsoft.com/office/officeart/2005/8/layout/lProcess3"/>
    <dgm:cxn modelId="{D6B7FCD2-350E-4A46-8B2D-DC2EE98F7EB6}" type="presOf" srcId="{C094BA07-A43A-422B-B172-258279D6E3C2}" destId="{045C716F-31BE-4115-9EA2-52FC87033AE8}" srcOrd="0" destOrd="0" presId="urn:microsoft.com/office/officeart/2005/8/layout/lProcess3"/>
    <dgm:cxn modelId="{6F77DC0E-96EB-4EF4-95EC-FF9F2D13D8A4}" srcId="{5EFFDFF0-2199-4BE4-A143-D7E5A738DE85}" destId="{6B11B3BB-BEB3-436E-A5A6-3C717A5DC724}" srcOrd="1" destOrd="0" parTransId="{B3BE8B1C-E044-425E-AEDE-C0DA3E968809}" sibTransId="{A50540DF-F8BF-4FFD-A4E1-30A139423E6E}"/>
    <dgm:cxn modelId="{038D4DDE-7AA7-43B8-B364-899F1A8A47CE}" srcId="{6B11B3BB-BEB3-436E-A5A6-3C717A5DC724}" destId="{A9CE2733-EB68-489A-8BAE-611BE7445CE9}" srcOrd="0" destOrd="0" parTransId="{1CD2AE76-59B5-4B5E-BC90-0AB911AD194B}" sibTransId="{B32E8BC0-61C9-45FC-846A-6C1198E1DDB2}"/>
    <dgm:cxn modelId="{C6036436-D7C5-447A-84F8-E88E5489B6AA}" type="presOf" srcId="{9F8B9243-98E7-461F-B60A-A5E06963E5E8}" destId="{FA7F698B-8A39-48BC-851E-5551EDECF79E}" srcOrd="0" destOrd="0" presId="urn:microsoft.com/office/officeart/2005/8/layout/lProcess3"/>
    <dgm:cxn modelId="{A3F31F00-7117-46F8-B87C-4B7DB50E5CA8}" srcId="{D0C8543C-1E50-4A64-B9CE-C96EAE7185E2}" destId="{640D0034-452B-4AC2-AAB3-E991114388FB}" srcOrd="0" destOrd="0" parTransId="{86EA4382-AE65-4FEB-AD56-E2F72547DF35}" sibTransId="{50715C5A-77A8-4F43-85BC-356A2BB7A7CE}"/>
    <dgm:cxn modelId="{E24F1FB2-EF05-4314-B894-2817F519ED22}" srcId="{D0C8543C-1E50-4A64-B9CE-C96EAE7185E2}" destId="{5E701E6B-0F8B-4713-94FE-8CF6B41BD8BD}" srcOrd="1" destOrd="0" parTransId="{834BBAB3-107E-4390-8978-5CAD6A85FAAA}" sibTransId="{CC7AD520-24FC-487F-A108-D2F3CA45C0C6}"/>
    <dgm:cxn modelId="{CAB6CA9C-6E68-4559-9EFD-6DA46F9E7E8A}" type="presOf" srcId="{5EFFDFF0-2199-4BE4-A143-D7E5A738DE85}" destId="{1C067E00-2FC9-4387-AD4F-82851552D5B2}" srcOrd="0" destOrd="0" presId="urn:microsoft.com/office/officeart/2005/8/layout/lProcess3"/>
    <dgm:cxn modelId="{2710DC6F-F62B-4D87-B404-1FDCBB57A6E7}" type="presOf" srcId="{640D0034-452B-4AC2-AAB3-E991114388FB}" destId="{59670955-FC86-4920-97CE-177E13F665D3}" srcOrd="0" destOrd="0" presId="urn:microsoft.com/office/officeart/2005/8/layout/lProcess3"/>
    <dgm:cxn modelId="{BA30D98E-0440-45C9-B838-18446593926C}" srcId="{4019D312-6B6E-425A-8857-8FE0ED773C6B}" destId="{C094BA07-A43A-422B-B172-258279D6E3C2}" srcOrd="1" destOrd="0" parTransId="{AB71BD7A-2E5C-4BD7-AEB7-06DE966E5EDE}" sibTransId="{392411D5-8510-4D64-ACF7-C30C55975A65}"/>
    <dgm:cxn modelId="{E071913C-09BF-4A0D-BD25-D0BC02303FFE}" type="presOf" srcId="{4E1C7054-6D16-40A1-BA2F-D3608700D82B}" destId="{6DABE24E-BE08-402A-9D7F-8E98B78A081A}" srcOrd="0" destOrd="0" presId="urn:microsoft.com/office/officeart/2005/8/layout/lProcess3"/>
    <dgm:cxn modelId="{1820B421-4EA1-4769-8C9B-A666F521D6D8}" srcId="{CBCEA625-FA84-48C0-A582-C8D60147ABF4}" destId="{4E1C7054-6D16-40A1-BA2F-D3608700D82B}" srcOrd="1" destOrd="0" parTransId="{D9242FFD-B94B-4397-A8BE-1C00A7CA7A27}" sibTransId="{2B1315F6-6D84-47A5-9017-9B5F1CD84C90}"/>
    <dgm:cxn modelId="{F64EAE81-63BF-4104-9F29-D43D321E18E8}" srcId="{5EFFDFF0-2199-4BE4-A143-D7E5A738DE85}" destId="{30C9C714-E121-4383-82D3-C91FFEA1D982}" srcOrd="2" destOrd="0" parTransId="{9E91E0A9-8B56-4822-8CB4-373BB50F9521}" sibTransId="{56FFE2A1-6212-4197-9368-152141FB383F}"/>
    <dgm:cxn modelId="{0FA5EA27-D202-4866-B5FB-48D08190E010}" srcId="{30C9C714-E121-4383-82D3-C91FFEA1D982}" destId="{0E227A4E-476D-49FB-AE82-9D82FD0792C8}" srcOrd="1" destOrd="0" parTransId="{6F99972A-B2B4-40A1-8064-09FBE059A59B}" sibTransId="{28F52624-C0D1-49EF-951D-84A924BDBB1C}"/>
    <dgm:cxn modelId="{70FB6484-1A3F-40F9-B860-90F5F6B997EF}" srcId="{5EFFDFF0-2199-4BE4-A143-D7E5A738DE85}" destId="{CBCEA625-FA84-48C0-A582-C8D60147ABF4}" srcOrd="0" destOrd="0" parTransId="{A616C4DF-D5D9-4C94-B42D-B7729C042B54}" sibTransId="{73ECD7CE-2D53-413C-B343-5475426C23AC}"/>
    <dgm:cxn modelId="{4DBD800B-ADF7-41A0-B76D-1F815E8AFBDF}" srcId="{5EFFDFF0-2199-4BE4-A143-D7E5A738DE85}" destId="{4019D312-6B6E-425A-8857-8FE0ED773C6B}" srcOrd="3" destOrd="0" parTransId="{41BC64DF-486E-48C6-9E76-F7F5FC4CDB6E}" sibTransId="{AAAA1D6A-8701-49FB-B00B-B6DDBC893017}"/>
    <dgm:cxn modelId="{AB03DC6D-98CF-4F23-8C14-F1D534656748}" srcId="{CBCEA625-FA84-48C0-A582-C8D60147ABF4}" destId="{9F8B9243-98E7-461F-B60A-A5E06963E5E8}" srcOrd="0" destOrd="0" parTransId="{6D557672-9FD6-49F7-AD8C-A702FE8ED514}" sibTransId="{14EBD9D4-D150-444C-9A34-ED0F45CBBD5E}"/>
    <dgm:cxn modelId="{284EA45F-81B5-4BD2-A0B7-848399EA64E3}" type="presOf" srcId="{97BC4DB5-0173-4805-A7F2-75448390D5A3}" destId="{4C6C0669-58FE-43CA-99C4-3567323E3E44}" srcOrd="0" destOrd="0" presId="urn:microsoft.com/office/officeart/2005/8/layout/lProcess3"/>
    <dgm:cxn modelId="{E11E4E19-F975-4B44-96A7-6568014B1CB1}" type="presOf" srcId="{C709C54C-04B0-42C5-B985-EDD7B2282FBE}" destId="{D7C5B152-B101-43DA-A0E7-20BE1265F584}" srcOrd="0" destOrd="0" presId="urn:microsoft.com/office/officeart/2005/8/layout/lProcess3"/>
    <dgm:cxn modelId="{7C75A496-44B7-4F28-A855-A5F74169F426}" type="presOf" srcId="{D0C8543C-1E50-4A64-B9CE-C96EAE7185E2}" destId="{0FCCAA7D-47EB-4A8C-8B8F-0141D63CD187}" srcOrd="0" destOrd="0" presId="urn:microsoft.com/office/officeart/2005/8/layout/lProcess3"/>
    <dgm:cxn modelId="{B483DD64-66F8-499C-A193-E154687DD2F9}" type="presOf" srcId="{4019D312-6B6E-425A-8857-8FE0ED773C6B}" destId="{E31C3162-C37A-49CE-AB4B-D455F3A0B356}" srcOrd="0" destOrd="0" presId="urn:microsoft.com/office/officeart/2005/8/layout/lProcess3"/>
    <dgm:cxn modelId="{A0FF4645-4141-4D4D-8ECA-55ED37D7398B}" type="presOf" srcId="{CBCEA625-FA84-48C0-A582-C8D60147ABF4}" destId="{5F7958B4-6596-4BE6-8CBE-8E70245FE653}" srcOrd="0" destOrd="0" presId="urn:microsoft.com/office/officeart/2005/8/layout/lProcess3"/>
    <dgm:cxn modelId="{5AA44CEF-D1A0-406B-B152-B16582B9C3D7}" type="presOf" srcId="{6B11B3BB-BEB3-436E-A5A6-3C717A5DC724}" destId="{72B1FF45-2295-4E21-B622-A946304F379D}" srcOrd="0" destOrd="0" presId="urn:microsoft.com/office/officeart/2005/8/layout/lProcess3"/>
    <dgm:cxn modelId="{44836E51-57FC-42E6-8BB5-329A87D5DB5F}" type="presOf" srcId="{30C9C714-E121-4383-82D3-C91FFEA1D982}" destId="{EAA2FE8B-5389-4C89-888F-4476DB4537D3}" srcOrd="0" destOrd="0" presId="urn:microsoft.com/office/officeart/2005/8/layout/lProcess3"/>
    <dgm:cxn modelId="{1866C6D7-F972-4C7B-80D2-139B83D22801}" srcId="{5EFFDFF0-2199-4BE4-A143-D7E5A738DE85}" destId="{D0C8543C-1E50-4A64-B9CE-C96EAE7185E2}" srcOrd="4" destOrd="0" parTransId="{555ECE6A-AC21-4963-B3B3-CB4BAC4D5352}" sibTransId="{8CCB8024-61BC-435F-96FC-16C7AB9ABEC3}"/>
    <dgm:cxn modelId="{DABDC333-73AA-4341-ABC4-4AB3C8C3A25D}" type="presOf" srcId="{E9969F6C-B840-4EBD-BEE3-764764478E59}" destId="{41DBCA76-5A3B-411F-BD6D-7341B4911350}" srcOrd="0" destOrd="0" presId="urn:microsoft.com/office/officeart/2005/8/layout/lProcess3"/>
    <dgm:cxn modelId="{76B43156-03B2-4062-833C-CC8473502803}" srcId="{6B11B3BB-BEB3-436E-A5A6-3C717A5DC724}" destId="{C709C54C-04B0-42C5-B985-EDD7B2282FBE}" srcOrd="1" destOrd="0" parTransId="{1531D926-8C2C-4CE9-905F-2A46EC98740D}" sibTransId="{CBF0348D-5A7C-43B7-A2BC-D41088F6A47D}"/>
    <dgm:cxn modelId="{A7A1769D-2A9D-4D4F-B767-8775FD3E74EF}" srcId="{4019D312-6B6E-425A-8857-8FE0ED773C6B}" destId="{E9969F6C-B840-4EBD-BEE3-764764478E59}" srcOrd="0" destOrd="0" parTransId="{5A52F952-2715-4CB5-942F-B23F0C951D46}" sibTransId="{044FFBF6-D842-4994-83FB-BDAC4C3FF557}"/>
    <dgm:cxn modelId="{9EA8430D-C5AA-494F-8E30-3F685E0248FB}" srcId="{30C9C714-E121-4383-82D3-C91FFEA1D982}" destId="{97BC4DB5-0173-4805-A7F2-75448390D5A3}" srcOrd="0" destOrd="0" parTransId="{7ADDF4F6-AB8A-45FD-AD84-88EBA7A16504}" sibTransId="{DA36729C-49B2-4726-950B-D93CF3F61741}"/>
    <dgm:cxn modelId="{BC451038-6CF1-45C1-9CD2-3047FFAA52BB}" type="presParOf" srcId="{1C067E00-2FC9-4387-AD4F-82851552D5B2}" destId="{C3352F83-CA4B-4BFB-AF42-F6006FAD2C9E}" srcOrd="0" destOrd="0" presId="urn:microsoft.com/office/officeart/2005/8/layout/lProcess3"/>
    <dgm:cxn modelId="{8647682E-59DA-4484-AAB2-B8535178D557}" type="presParOf" srcId="{C3352F83-CA4B-4BFB-AF42-F6006FAD2C9E}" destId="{5F7958B4-6596-4BE6-8CBE-8E70245FE653}" srcOrd="0" destOrd="0" presId="urn:microsoft.com/office/officeart/2005/8/layout/lProcess3"/>
    <dgm:cxn modelId="{C37BAF90-7B20-452F-9621-40E53832D5DF}" type="presParOf" srcId="{C3352F83-CA4B-4BFB-AF42-F6006FAD2C9E}" destId="{ACFB3586-7F28-4FA7-AEB5-A0BCC5DC7763}" srcOrd="1" destOrd="0" presId="urn:microsoft.com/office/officeart/2005/8/layout/lProcess3"/>
    <dgm:cxn modelId="{0932F02A-E016-40ED-AB69-4C1250D17CB2}" type="presParOf" srcId="{C3352F83-CA4B-4BFB-AF42-F6006FAD2C9E}" destId="{FA7F698B-8A39-48BC-851E-5551EDECF79E}" srcOrd="2" destOrd="0" presId="urn:microsoft.com/office/officeart/2005/8/layout/lProcess3"/>
    <dgm:cxn modelId="{194288D1-428A-4C95-BF5C-90545CAD10B7}" type="presParOf" srcId="{C3352F83-CA4B-4BFB-AF42-F6006FAD2C9E}" destId="{5E8D8839-4843-4D12-8F72-7343F4EE9707}" srcOrd="3" destOrd="0" presId="urn:microsoft.com/office/officeart/2005/8/layout/lProcess3"/>
    <dgm:cxn modelId="{3E2CB736-45A8-45CB-B30E-3716C4A61AC4}" type="presParOf" srcId="{C3352F83-CA4B-4BFB-AF42-F6006FAD2C9E}" destId="{6DABE24E-BE08-402A-9D7F-8E98B78A081A}" srcOrd="4" destOrd="0" presId="urn:microsoft.com/office/officeart/2005/8/layout/lProcess3"/>
    <dgm:cxn modelId="{60C52084-36EB-4278-9BC5-CC5C7DEED2B7}" type="presParOf" srcId="{1C067E00-2FC9-4387-AD4F-82851552D5B2}" destId="{1006D864-D17F-42B0-8D73-7E57A85E05B8}" srcOrd="1" destOrd="0" presId="urn:microsoft.com/office/officeart/2005/8/layout/lProcess3"/>
    <dgm:cxn modelId="{37D1970E-60B2-4A9C-946D-94BD6D372C79}" type="presParOf" srcId="{1C067E00-2FC9-4387-AD4F-82851552D5B2}" destId="{D618FECD-3F6A-49D8-8F63-341769537FC6}" srcOrd="2" destOrd="0" presId="urn:microsoft.com/office/officeart/2005/8/layout/lProcess3"/>
    <dgm:cxn modelId="{22F83E9D-362A-4C0A-BA41-070979A1C750}" type="presParOf" srcId="{D618FECD-3F6A-49D8-8F63-341769537FC6}" destId="{72B1FF45-2295-4E21-B622-A946304F379D}" srcOrd="0" destOrd="0" presId="urn:microsoft.com/office/officeart/2005/8/layout/lProcess3"/>
    <dgm:cxn modelId="{7FF0FF41-D989-46DD-9D5A-108E32177D19}" type="presParOf" srcId="{D618FECD-3F6A-49D8-8F63-341769537FC6}" destId="{A1730038-002F-4FF0-B0A6-3381335029B0}" srcOrd="1" destOrd="0" presId="urn:microsoft.com/office/officeart/2005/8/layout/lProcess3"/>
    <dgm:cxn modelId="{2E06F767-C4E0-4C89-B5BB-E7823B1F005C}" type="presParOf" srcId="{D618FECD-3F6A-49D8-8F63-341769537FC6}" destId="{0C15F661-F618-4EC0-B87F-7414C8B24793}" srcOrd="2" destOrd="0" presId="urn:microsoft.com/office/officeart/2005/8/layout/lProcess3"/>
    <dgm:cxn modelId="{8522E898-5F28-4701-B10E-4F0331B38D63}" type="presParOf" srcId="{D618FECD-3F6A-49D8-8F63-341769537FC6}" destId="{418187A6-3FFC-4C49-AAD7-EAD13B040422}" srcOrd="3" destOrd="0" presId="urn:microsoft.com/office/officeart/2005/8/layout/lProcess3"/>
    <dgm:cxn modelId="{F64CE542-9CFB-44D2-99F1-BAF23EBE32BF}" type="presParOf" srcId="{D618FECD-3F6A-49D8-8F63-341769537FC6}" destId="{D7C5B152-B101-43DA-A0E7-20BE1265F584}" srcOrd="4" destOrd="0" presId="urn:microsoft.com/office/officeart/2005/8/layout/lProcess3"/>
    <dgm:cxn modelId="{9F8B703D-7D4B-419E-8587-9C407E6EDF96}" type="presParOf" srcId="{1C067E00-2FC9-4387-AD4F-82851552D5B2}" destId="{B6D19B28-8886-4285-A5EB-B426D25C9711}" srcOrd="3" destOrd="0" presId="urn:microsoft.com/office/officeart/2005/8/layout/lProcess3"/>
    <dgm:cxn modelId="{8F6FE9BB-17D8-4C1E-AF8C-432E9A2705A9}" type="presParOf" srcId="{1C067E00-2FC9-4387-AD4F-82851552D5B2}" destId="{4F1DE888-2E1A-4337-8D18-672A43B03FBA}" srcOrd="4" destOrd="0" presId="urn:microsoft.com/office/officeart/2005/8/layout/lProcess3"/>
    <dgm:cxn modelId="{36049972-B416-4F88-A202-BBBF398E6224}" type="presParOf" srcId="{4F1DE888-2E1A-4337-8D18-672A43B03FBA}" destId="{EAA2FE8B-5389-4C89-888F-4476DB4537D3}" srcOrd="0" destOrd="0" presId="urn:microsoft.com/office/officeart/2005/8/layout/lProcess3"/>
    <dgm:cxn modelId="{B2C68968-0966-44F4-BC22-AA8B4E988375}" type="presParOf" srcId="{4F1DE888-2E1A-4337-8D18-672A43B03FBA}" destId="{02EC6CB5-43EE-4F2C-BE86-B1D067159C7F}" srcOrd="1" destOrd="0" presId="urn:microsoft.com/office/officeart/2005/8/layout/lProcess3"/>
    <dgm:cxn modelId="{B1D528F2-22D9-48C7-BE7A-E0D205F474BD}" type="presParOf" srcId="{4F1DE888-2E1A-4337-8D18-672A43B03FBA}" destId="{4C6C0669-58FE-43CA-99C4-3567323E3E44}" srcOrd="2" destOrd="0" presId="urn:microsoft.com/office/officeart/2005/8/layout/lProcess3"/>
    <dgm:cxn modelId="{DC6272C1-814C-4ED8-B47F-537A06337A05}" type="presParOf" srcId="{4F1DE888-2E1A-4337-8D18-672A43B03FBA}" destId="{203DBB7F-D045-4D4B-BB46-16BAB9A60FC2}" srcOrd="3" destOrd="0" presId="urn:microsoft.com/office/officeart/2005/8/layout/lProcess3"/>
    <dgm:cxn modelId="{7B12CEB6-B14D-4B9A-91EB-26CF27B697DA}" type="presParOf" srcId="{4F1DE888-2E1A-4337-8D18-672A43B03FBA}" destId="{BE270601-DACC-4D14-9D9E-7EF535019890}" srcOrd="4" destOrd="0" presId="urn:microsoft.com/office/officeart/2005/8/layout/lProcess3"/>
    <dgm:cxn modelId="{9CFBAB88-116F-41FB-B39B-96F1ED446DAC}" type="presParOf" srcId="{1C067E00-2FC9-4387-AD4F-82851552D5B2}" destId="{FB42409F-00C2-492C-87AC-EC931AB840AD}" srcOrd="5" destOrd="0" presId="urn:microsoft.com/office/officeart/2005/8/layout/lProcess3"/>
    <dgm:cxn modelId="{E5AF5A1C-30ED-4E1A-8391-3F475145AAA7}" type="presParOf" srcId="{1C067E00-2FC9-4387-AD4F-82851552D5B2}" destId="{93A3AE63-EC5B-45E2-8890-29BF38CB82EF}" srcOrd="6" destOrd="0" presId="urn:microsoft.com/office/officeart/2005/8/layout/lProcess3"/>
    <dgm:cxn modelId="{6ED89A59-2AC7-4EDC-BA88-22D236AF56DB}" type="presParOf" srcId="{93A3AE63-EC5B-45E2-8890-29BF38CB82EF}" destId="{E31C3162-C37A-49CE-AB4B-D455F3A0B356}" srcOrd="0" destOrd="0" presId="urn:microsoft.com/office/officeart/2005/8/layout/lProcess3"/>
    <dgm:cxn modelId="{8F8BC9E6-EDBD-4BDD-AF10-2488B959AE7D}" type="presParOf" srcId="{93A3AE63-EC5B-45E2-8890-29BF38CB82EF}" destId="{1AEEA809-8F77-4E19-9513-8D2A321FBDDF}" srcOrd="1" destOrd="0" presId="urn:microsoft.com/office/officeart/2005/8/layout/lProcess3"/>
    <dgm:cxn modelId="{B6B5150B-D410-4AAE-A6C0-387E42CDBA50}" type="presParOf" srcId="{93A3AE63-EC5B-45E2-8890-29BF38CB82EF}" destId="{41DBCA76-5A3B-411F-BD6D-7341B4911350}" srcOrd="2" destOrd="0" presId="urn:microsoft.com/office/officeart/2005/8/layout/lProcess3"/>
    <dgm:cxn modelId="{5348B866-B17A-4E2F-962C-8318DBB5CD13}" type="presParOf" srcId="{93A3AE63-EC5B-45E2-8890-29BF38CB82EF}" destId="{972E58FE-6378-4F30-A720-E05848B4A7A4}" srcOrd="3" destOrd="0" presId="urn:microsoft.com/office/officeart/2005/8/layout/lProcess3"/>
    <dgm:cxn modelId="{18EAD862-BE4C-4515-A676-ADA68EC2200B}" type="presParOf" srcId="{93A3AE63-EC5B-45E2-8890-29BF38CB82EF}" destId="{045C716F-31BE-4115-9EA2-52FC87033AE8}" srcOrd="4" destOrd="0" presId="urn:microsoft.com/office/officeart/2005/8/layout/lProcess3"/>
    <dgm:cxn modelId="{54B7AF24-F0A4-45C1-A375-29A8C463537D}" type="presParOf" srcId="{1C067E00-2FC9-4387-AD4F-82851552D5B2}" destId="{496525A8-B8BF-4A84-8570-3120E6426F44}" srcOrd="7" destOrd="0" presId="urn:microsoft.com/office/officeart/2005/8/layout/lProcess3"/>
    <dgm:cxn modelId="{919BF51B-322D-4713-B0DF-8C48229E53C8}" type="presParOf" srcId="{1C067E00-2FC9-4387-AD4F-82851552D5B2}" destId="{341CA4C0-9F14-4ECE-B9DE-610C488AC03D}" srcOrd="8" destOrd="0" presId="urn:microsoft.com/office/officeart/2005/8/layout/lProcess3"/>
    <dgm:cxn modelId="{F8B7867F-2CB0-4DC8-A97A-FB69FF6BB1D1}" type="presParOf" srcId="{341CA4C0-9F14-4ECE-B9DE-610C488AC03D}" destId="{0FCCAA7D-47EB-4A8C-8B8F-0141D63CD187}" srcOrd="0" destOrd="0" presId="urn:microsoft.com/office/officeart/2005/8/layout/lProcess3"/>
    <dgm:cxn modelId="{3F8AC61C-224C-4DAA-A7D6-338C56EFA1D3}" type="presParOf" srcId="{341CA4C0-9F14-4ECE-B9DE-610C488AC03D}" destId="{46E30EBA-DA5B-4400-B1C7-CE55994C3932}" srcOrd="1" destOrd="0" presId="urn:microsoft.com/office/officeart/2005/8/layout/lProcess3"/>
    <dgm:cxn modelId="{BD864B72-70B8-44E5-A3FE-320A2D04FE43}" type="presParOf" srcId="{341CA4C0-9F14-4ECE-B9DE-610C488AC03D}" destId="{59670955-FC86-4920-97CE-177E13F665D3}" srcOrd="2" destOrd="0" presId="urn:microsoft.com/office/officeart/2005/8/layout/lProcess3"/>
    <dgm:cxn modelId="{CDADE62E-5751-4D8E-BF35-9B0451F6A91D}" type="presParOf" srcId="{341CA4C0-9F14-4ECE-B9DE-610C488AC03D}" destId="{8F14F5C4-848C-4661-8826-18B9968CDF70}" srcOrd="3" destOrd="0" presId="urn:microsoft.com/office/officeart/2005/8/layout/lProcess3"/>
    <dgm:cxn modelId="{72C46226-39BC-4373-9F2A-43A0E9AFB432}" type="presParOf" srcId="{341CA4C0-9F14-4ECE-B9DE-610C488AC03D}" destId="{59BC9E96-F7CF-45E0-912C-0132E106EA68}" srcOrd="4"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FE711-066B-4115-863B-4E58BBA876AA}">
      <dsp:nvSpPr>
        <dsp:cNvPr id="0" name=""/>
        <dsp:cNvSpPr/>
      </dsp:nvSpPr>
      <dsp:spPr>
        <a:xfrm>
          <a:off x="4098" y="0"/>
          <a:ext cx="1619117" cy="4916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Diversion</a:t>
          </a:r>
        </a:p>
      </dsp:txBody>
      <dsp:txXfrm>
        <a:off x="4098" y="0"/>
        <a:ext cx="1619117" cy="1474967"/>
      </dsp:txXfrm>
    </dsp:sp>
    <dsp:sp modelId="{3E2E506D-3EDB-4FBF-9BE5-E2402B1BE283}">
      <dsp:nvSpPr>
        <dsp:cNvPr id="0" name=""/>
        <dsp:cNvSpPr/>
      </dsp:nvSpPr>
      <dsp:spPr>
        <a:xfrm>
          <a:off x="166009" y="1474967"/>
          <a:ext cx="1295293" cy="31957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Problem solving support and flexible financial assistance to avoid entry into the homeless system</a:t>
          </a:r>
        </a:p>
      </dsp:txBody>
      <dsp:txXfrm>
        <a:off x="203947" y="1512905"/>
        <a:ext cx="1219417" cy="3119886"/>
      </dsp:txXfrm>
    </dsp:sp>
    <dsp:sp modelId="{57A9EDED-0EEC-44EB-BCA0-D41DA3BED983}">
      <dsp:nvSpPr>
        <dsp:cNvPr id="0" name=""/>
        <dsp:cNvSpPr/>
      </dsp:nvSpPr>
      <dsp:spPr>
        <a:xfrm>
          <a:off x="1744649" y="0"/>
          <a:ext cx="1619117" cy="4916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Emergency Shelter</a:t>
          </a:r>
        </a:p>
      </dsp:txBody>
      <dsp:txXfrm>
        <a:off x="1744649" y="0"/>
        <a:ext cx="1619117" cy="1474967"/>
      </dsp:txXfrm>
    </dsp:sp>
    <dsp:sp modelId="{A79FB1DC-D8F3-4B5A-9DA0-0B352EF99EA4}">
      <dsp:nvSpPr>
        <dsp:cNvPr id="0" name=""/>
        <dsp:cNvSpPr/>
      </dsp:nvSpPr>
      <dsp:spPr>
        <a:xfrm>
          <a:off x="1906561" y="1474967"/>
          <a:ext cx="1295293" cy="31957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Short term, crisis beds for individuals, youth &amp; families</a:t>
          </a:r>
        </a:p>
      </dsp:txBody>
      <dsp:txXfrm>
        <a:off x="1944499" y="1512905"/>
        <a:ext cx="1219417" cy="3119886"/>
      </dsp:txXfrm>
    </dsp:sp>
    <dsp:sp modelId="{587C3E20-8152-44A0-8DBF-E342FEFD5F33}">
      <dsp:nvSpPr>
        <dsp:cNvPr id="0" name=""/>
        <dsp:cNvSpPr/>
      </dsp:nvSpPr>
      <dsp:spPr>
        <a:xfrm>
          <a:off x="3485200" y="0"/>
          <a:ext cx="1619117" cy="4916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Transitional Housing</a:t>
          </a:r>
        </a:p>
      </dsp:txBody>
      <dsp:txXfrm>
        <a:off x="3485200" y="0"/>
        <a:ext cx="1619117" cy="1474967"/>
      </dsp:txXfrm>
    </dsp:sp>
    <dsp:sp modelId="{9163734E-8D0C-4E84-A134-CF1D384FDDCE}">
      <dsp:nvSpPr>
        <dsp:cNvPr id="0" name=""/>
        <dsp:cNvSpPr/>
      </dsp:nvSpPr>
      <dsp:spPr>
        <a:xfrm>
          <a:off x="3647112" y="1474967"/>
          <a:ext cx="1295293" cy="31957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Facility based programs that offer housing and services for up to two years</a:t>
          </a:r>
        </a:p>
      </dsp:txBody>
      <dsp:txXfrm>
        <a:off x="3685050" y="1512905"/>
        <a:ext cx="1219417" cy="3119886"/>
      </dsp:txXfrm>
    </dsp:sp>
    <dsp:sp modelId="{18147889-9E56-4988-81E7-B55702518FF3}">
      <dsp:nvSpPr>
        <dsp:cNvPr id="0" name=""/>
        <dsp:cNvSpPr/>
      </dsp:nvSpPr>
      <dsp:spPr>
        <a:xfrm>
          <a:off x="5225751" y="0"/>
          <a:ext cx="1619117" cy="4916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Rapid Rehousing</a:t>
          </a:r>
        </a:p>
      </dsp:txBody>
      <dsp:txXfrm>
        <a:off x="5225751" y="0"/>
        <a:ext cx="1619117" cy="1474967"/>
      </dsp:txXfrm>
    </dsp:sp>
    <dsp:sp modelId="{C61507B7-DC16-4C80-80C6-88655C696520}">
      <dsp:nvSpPr>
        <dsp:cNvPr id="0" name=""/>
        <dsp:cNvSpPr/>
      </dsp:nvSpPr>
      <dsp:spPr>
        <a:xfrm>
          <a:off x="5387663" y="1474967"/>
          <a:ext cx="1295293" cy="31957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Shorter term rental assistance with services for average of 1 year</a:t>
          </a:r>
        </a:p>
      </dsp:txBody>
      <dsp:txXfrm>
        <a:off x="5425601" y="1512905"/>
        <a:ext cx="1219417" cy="3119886"/>
      </dsp:txXfrm>
    </dsp:sp>
    <dsp:sp modelId="{90472014-0CE1-4CD2-B043-9FBB9A95988E}">
      <dsp:nvSpPr>
        <dsp:cNvPr id="0" name=""/>
        <dsp:cNvSpPr/>
      </dsp:nvSpPr>
      <dsp:spPr>
        <a:xfrm>
          <a:off x="6966303" y="0"/>
          <a:ext cx="1619117" cy="4916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Supportive Housing</a:t>
          </a:r>
        </a:p>
      </dsp:txBody>
      <dsp:txXfrm>
        <a:off x="6966303" y="0"/>
        <a:ext cx="1619117" cy="1474967"/>
      </dsp:txXfrm>
    </dsp:sp>
    <dsp:sp modelId="{9D3638A6-568F-43BB-8E07-2EC265ADA51D}">
      <dsp:nvSpPr>
        <dsp:cNvPr id="0" name=""/>
        <dsp:cNvSpPr/>
      </dsp:nvSpPr>
      <dsp:spPr>
        <a:xfrm>
          <a:off x="7128214" y="1474967"/>
          <a:ext cx="1295293" cy="31957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Long term rental assistance with intensive services to support housing stability and community integration</a:t>
          </a:r>
        </a:p>
      </dsp:txBody>
      <dsp:txXfrm>
        <a:off x="7166152" y="1512905"/>
        <a:ext cx="1219417" cy="3119886"/>
      </dsp:txXfrm>
    </dsp:sp>
    <dsp:sp modelId="{04EBEE2B-8C2E-40A1-9DDD-D21695E9847F}">
      <dsp:nvSpPr>
        <dsp:cNvPr id="0" name=""/>
        <dsp:cNvSpPr/>
      </dsp:nvSpPr>
      <dsp:spPr>
        <a:xfrm>
          <a:off x="8706854" y="0"/>
          <a:ext cx="1619117" cy="491655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Affordable Housing</a:t>
          </a:r>
        </a:p>
      </dsp:txBody>
      <dsp:txXfrm>
        <a:off x="8706854" y="0"/>
        <a:ext cx="1619117" cy="1474967"/>
      </dsp:txXfrm>
    </dsp:sp>
    <dsp:sp modelId="{60DD13AB-7937-4321-8290-40AC16CB9EEB}">
      <dsp:nvSpPr>
        <dsp:cNvPr id="0" name=""/>
        <dsp:cNvSpPr/>
      </dsp:nvSpPr>
      <dsp:spPr>
        <a:xfrm>
          <a:off x="8868766" y="1474967"/>
          <a:ext cx="1295293" cy="319576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US" sz="1800" kern="1200" dirty="0"/>
            <a:t>Housing where rent is subsidized via tenant or unit subsidy</a:t>
          </a:r>
        </a:p>
      </dsp:txBody>
      <dsp:txXfrm>
        <a:off x="8906704" y="1512905"/>
        <a:ext cx="1219417" cy="3119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131A91-A1E3-4763-9339-822C53ED36B7}">
      <dsp:nvSpPr>
        <dsp:cNvPr id="0" name=""/>
        <dsp:cNvSpPr/>
      </dsp:nvSpPr>
      <dsp:spPr>
        <a:xfrm>
          <a:off x="3286" y="230386"/>
          <a:ext cx="3203971" cy="6048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a:t>Rare…</a:t>
          </a:r>
        </a:p>
      </dsp:txBody>
      <dsp:txXfrm>
        <a:off x="3286" y="230386"/>
        <a:ext cx="3203971" cy="604800"/>
      </dsp:txXfrm>
    </dsp:sp>
    <dsp:sp modelId="{3451ADF5-9CB9-4D64-9C81-2FB715DF419B}">
      <dsp:nvSpPr>
        <dsp:cNvPr id="0" name=""/>
        <dsp:cNvSpPr/>
      </dsp:nvSpPr>
      <dsp:spPr>
        <a:xfrm>
          <a:off x="3286" y="835186"/>
          <a:ext cx="3203971" cy="3285765"/>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u="none" kern="1200" dirty="0"/>
            <a:t>Number of people experiencing homelessness relative to the general population disaggregated by race and ethnicity</a:t>
          </a:r>
          <a:endParaRPr lang="en-US" sz="2100" kern="1200" dirty="0"/>
        </a:p>
        <a:p>
          <a:pPr marL="228600" lvl="1" indent="-228600" algn="l" defTabSz="933450">
            <a:lnSpc>
              <a:spcPct val="90000"/>
            </a:lnSpc>
            <a:spcBef>
              <a:spcPct val="0"/>
            </a:spcBef>
            <a:spcAft>
              <a:spcPct val="15000"/>
            </a:spcAft>
            <a:buChar char="••"/>
          </a:pPr>
          <a:r>
            <a:rPr lang="en-US" sz="2100" kern="1200" dirty="0"/>
            <a:t>Number and percent of people entering homelessness for the first time </a:t>
          </a:r>
        </a:p>
      </dsp:txBody>
      <dsp:txXfrm>
        <a:off x="3286" y="835186"/>
        <a:ext cx="3203971" cy="3285765"/>
      </dsp:txXfrm>
    </dsp:sp>
    <dsp:sp modelId="{CE59BD11-094B-410E-84F8-180F8802768A}">
      <dsp:nvSpPr>
        <dsp:cNvPr id="0" name=""/>
        <dsp:cNvSpPr/>
      </dsp:nvSpPr>
      <dsp:spPr>
        <a:xfrm>
          <a:off x="3655814" y="230386"/>
          <a:ext cx="3203971" cy="604800"/>
        </a:xfrm>
        <a:prstGeom prst="rect">
          <a:avLst/>
        </a:prstGeom>
        <a:solidFill>
          <a:schemeClr val="accent5">
            <a:hueOff val="-3379271"/>
            <a:satOff val="-8710"/>
            <a:lumOff val="-5883"/>
            <a:alphaOff val="0"/>
          </a:schemeClr>
        </a:solidFill>
        <a:ln w="12700" cap="flat" cmpd="sng" algn="ctr">
          <a:solidFill>
            <a:schemeClr val="accent5">
              <a:hueOff val="-3379271"/>
              <a:satOff val="-8710"/>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a:t>Brief…</a:t>
          </a:r>
        </a:p>
      </dsp:txBody>
      <dsp:txXfrm>
        <a:off x="3655814" y="230386"/>
        <a:ext cx="3203971" cy="604800"/>
      </dsp:txXfrm>
    </dsp:sp>
    <dsp:sp modelId="{BC388152-2015-4973-81D6-380BCDE725A3}">
      <dsp:nvSpPr>
        <dsp:cNvPr id="0" name=""/>
        <dsp:cNvSpPr/>
      </dsp:nvSpPr>
      <dsp:spPr>
        <a:xfrm>
          <a:off x="3655814" y="835186"/>
          <a:ext cx="3203971" cy="3285765"/>
        </a:xfrm>
        <a:prstGeom prst="rect">
          <a:avLst/>
        </a:prstGeom>
        <a:solidFill>
          <a:schemeClr val="accent5">
            <a:tint val="40000"/>
            <a:alpha val="90000"/>
            <a:hueOff val="-3369881"/>
            <a:satOff val="-11416"/>
            <a:lumOff val="-1464"/>
            <a:alphaOff val="0"/>
          </a:schemeClr>
        </a:solidFill>
        <a:ln w="12700" cap="flat" cmpd="sng" algn="ctr">
          <a:solidFill>
            <a:schemeClr val="accent5">
              <a:tint val="40000"/>
              <a:alpha val="90000"/>
              <a:hueOff val="-3369881"/>
              <a:satOff val="-11416"/>
              <a:lumOff val="-14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t>Mean length of episode of homeless (in days) for permanently housed exits </a:t>
          </a:r>
        </a:p>
        <a:p>
          <a:pPr marL="228600" lvl="1" indent="-228600" algn="l" defTabSz="933450">
            <a:lnSpc>
              <a:spcPct val="90000"/>
            </a:lnSpc>
            <a:spcBef>
              <a:spcPct val="0"/>
            </a:spcBef>
            <a:spcAft>
              <a:spcPct val="15000"/>
            </a:spcAft>
            <a:buChar char="••"/>
          </a:pPr>
          <a:r>
            <a:rPr lang="en-US" sz="2100" kern="1200" dirty="0"/>
            <a:t>Mean and median total length of time homeless </a:t>
          </a:r>
        </a:p>
      </dsp:txBody>
      <dsp:txXfrm>
        <a:off x="3655814" y="835186"/>
        <a:ext cx="3203971" cy="3285765"/>
      </dsp:txXfrm>
    </dsp:sp>
    <dsp:sp modelId="{3DC0D26E-9AFE-4040-A6DE-120ECC567559}">
      <dsp:nvSpPr>
        <dsp:cNvPr id="0" name=""/>
        <dsp:cNvSpPr/>
      </dsp:nvSpPr>
      <dsp:spPr>
        <a:xfrm>
          <a:off x="7308342" y="230386"/>
          <a:ext cx="3203971" cy="6048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lvl="0" algn="ctr" defTabSz="933450">
            <a:lnSpc>
              <a:spcPct val="90000"/>
            </a:lnSpc>
            <a:spcBef>
              <a:spcPct val="0"/>
            </a:spcBef>
            <a:spcAft>
              <a:spcPct val="35000"/>
            </a:spcAft>
          </a:pPr>
          <a:r>
            <a:rPr lang="en-US" sz="2100" kern="1200" dirty="0"/>
            <a:t>One time…</a:t>
          </a:r>
        </a:p>
      </dsp:txBody>
      <dsp:txXfrm>
        <a:off x="7308342" y="230386"/>
        <a:ext cx="3203971" cy="604800"/>
      </dsp:txXfrm>
    </dsp:sp>
    <dsp:sp modelId="{AE0A1B0D-E6DC-4DB3-B2E2-471A4ED88255}">
      <dsp:nvSpPr>
        <dsp:cNvPr id="0" name=""/>
        <dsp:cNvSpPr/>
      </dsp:nvSpPr>
      <dsp:spPr>
        <a:xfrm>
          <a:off x="7308342" y="835186"/>
          <a:ext cx="3203971" cy="3285765"/>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US" sz="2100" kern="1200" dirty="0"/>
            <a:t>Number and percent of people exiting homelessness to permanent housing destinations </a:t>
          </a:r>
        </a:p>
        <a:p>
          <a:pPr marL="228600" lvl="1" indent="-228600" algn="l" defTabSz="933450">
            <a:lnSpc>
              <a:spcPct val="90000"/>
            </a:lnSpc>
            <a:spcBef>
              <a:spcPct val="0"/>
            </a:spcBef>
            <a:spcAft>
              <a:spcPct val="15000"/>
            </a:spcAft>
            <a:buChar char="••"/>
          </a:pPr>
          <a:r>
            <a:rPr lang="en-US" sz="2100" kern="1200" dirty="0"/>
            <a:t>Number and percent of people returning to homelessness within 2 years after a permanently housed exit </a:t>
          </a:r>
        </a:p>
      </dsp:txBody>
      <dsp:txXfrm>
        <a:off x="7308342" y="835186"/>
        <a:ext cx="3203971" cy="32857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7958B4-6596-4BE6-8CBE-8E70245FE653}">
      <dsp:nvSpPr>
        <dsp:cNvPr id="0" name=""/>
        <dsp:cNvSpPr/>
      </dsp:nvSpPr>
      <dsp:spPr>
        <a:xfrm>
          <a:off x="2962089" y="0"/>
          <a:ext cx="1956271" cy="782508"/>
        </a:xfrm>
        <a:prstGeom prst="chevron">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Diversion</a:t>
          </a:r>
        </a:p>
      </dsp:txBody>
      <dsp:txXfrm>
        <a:off x="3353343" y="0"/>
        <a:ext cx="1173763" cy="782508"/>
      </dsp:txXfrm>
    </dsp:sp>
    <dsp:sp modelId="{FA7F698B-8A39-48BC-851E-5551EDECF79E}">
      <dsp:nvSpPr>
        <dsp:cNvPr id="0" name=""/>
        <dsp:cNvSpPr/>
      </dsp:nvSpPr>
      <dsp:spPr>
        <a:xfrm>
          <a:off x="1659582" y="66808"/>
          <a:ext cx="1623705" cy="649482"/>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t>0</a:t>
          </a:r>
        </a:p>
      </dsp:txBody>
      <dsp:txXfrm>
        <a:off x="1984323" y="66808"/>
        <a:ext cx="974223" cy="649482"/>
      </dsp:txXfrm>
    </dsp:sp>
    <dsp:sp modelId="{6DABE24E-BE08-402A-9D7F-8E98B78A081A}">
      <dsp:nvSpPr>
        <dsp:cNvPr id="0" name=""/>
        <dsp:cNvSpPr/>
      </dsp:nvSpPr>
      <dsp:spPr>
        <a:xfrm>
          <a:off x="4649635" y="79869"/>
          <a:ext cx="1623705" cy="649482"/>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t>N/A</a:t>
          </a:r>
        </a:p>
      </dsp:txBody>
      <dsp:txXfrm>
        <a:off x="4974376" y="79869"/>
        <a:ext cx="974223" cy="649482"/>
      </dsp:txXfrm>
    </dsp:sp>
    <dsp:sp modelId="{72B1FF45-2295-4E21-B622-A946304F379D}">
      <dsp:nvSpPr>
        <dsp:cNvPr id="0" name=""/>
        <dsp:cNvSpPr/>
      </dsp:nvSpPr>
      <dsp:spPr>
        <a:xfrm>
          <a:off x="2896776" y="892355"/>
          <a:ext cx="1956271" cy="782508"/>
        </a:xfrm>
        <a:prstGeom prst="chevron">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Emergency Shelter</a:t>
          </a:r>
        </a:p>
      </dsp:txBody>
      <dsp:txXfrm>
        <a:off x="3288030" y="892355"/>
        <a:ext cx="1173763" cy="782508"/>
      </dsp:txXfrm>
    </dsp:sp>
    <dsp:sp modelId="{0C15F661-F618-4EC0-B87F-7414C8B24793}">
      <dsp:nvSpPr>
        <dsp:cNvPr id="0" name=""/>
        <dsp:cNvSpPr/>
      </dsp:nvSpPr>
      <dsp:spPr>
        <a:xfrm>
          <a:off x="1595933" y="948476"/>
          <a:ext cx="1623705" cy="649482"/>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t>78%</a:t>
          </a:r>
        </a:p>
      </dsp:txBody>
      <dsp:txXfrm>
        <a:off x="1920674" y="948476"/>
        <a:ext cx="974223" cy="649482"/>
      </dsp:txXfrm>
    </dsp:sp>
    <dsp:sp modelId="{D7C5B152-B101-43DA-A0E7-20BE1265F584}">
      <dsp:nvSpPr>
        <dsp:cNvPr id="0" name=""/>
        <dsp:cNvSpPr/>
      </dsp:nvSpPr>
      <dsp:spPr>
        <a:xfrm>
          <a:off x="4574327" y="958868"/>
          <a:ext cx="1623705" cy="649482"/>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t>18% exit to PH</a:t>
          </a:r>
        </a:p>
      </dsp:txBody>
      <dsp:txXfrm>
        <a:off x="4899068" y="958868"/>
        <a:ext cx="974223" cy="649482"/>
      </dsp:txXfrm>
    </dsp:sp>
    <dsp:sp modelId="{EAA2FE8B-5389-4C89-888F-4476DB4537D3}">
      <dsp:nvSpPr>
        <dsp:cNvPr id="0" name=""/>
        <dsp:cNvSpPr/>
      </dsp:nvSpPr>
      <dsp:spPr>
        <a:xfrm>
          <a:off x="2896776" y="1784414"/>
          <a:ext cx="1956271" cy="782508"/>
        </a:xfrm>
        <a:prstGeom prst="chevron">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RRH</a:t>
          </a:r>
        </a:p>
      </dsp:txBody>
      <dsp:txXfrm>
        <a:off x="3288030" y="1784414"/>
        <a:ext cx="1173763" cy="782508"/>
      </dsp:txXfrm>
    </dsp:sp>
    <dsp:sp modelId="{4C6C0669-58FE-43CA-99C4-3567323E3E44}">
      <dsp:nvSpPr>
        <dsp:cNvPr id="0" name=""/>
        <dsp:cNvSpPr/>
      </dsp:nvSpPr>
      <dsp:spPr>
        <a:xfrm>
          <a:off x="1585541" y="1841750"/>
          <a:ext cx="1623705" cy="649482"/>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t>3%</a:t>
          </a:r>
        </a:p>
      </dsp:txBody>
      <dsp:txXfrm>
        <a:off x="1910282" y="1841750"/>
        <a:ext cx="974223" cy="649482"/>
      </dsp:txXfrm>
    </dsp:sp>
    <dsp:sp modelId="{BE270601-DACC-4D14-9D9E-7EF535019890}">
      <dsp:nvSpPr>
        <dsp:cNvPr id="0" name=""/>
        <dsp:cNvSpPr/>
      </dsp:nvSpPr>
      <dsp:spPr>
        <a:xfrm>
          <a:off x="4571648" y="1841750"/>
          <a:ext cx="1623705" cy="649482"/>
        </a:xfrm>
        <a:prstGeom prst="chevron">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t>76% exit to PH</a:t>
          </a:r>
        </a:p>
      </dsp:txBody>
      <dsp:txXfrm>
        <a:off x="4896389" y="1841750"/>
        <a:ext cx="974223" cy="649482"/>
      </dsp:txXfrm>
    </dsp:sp>
    <dsp:sp modelId="{E31C3162-C37A-49CE-AB4B-D455F3A0B356}">
      <dsp:nvSpPr>
        <dsp:cNvPr id="0" name=""/>
        <dsp:cNvSpPr/>
      </dsp:nvSpPr>
      <dsp:spPr>
        <a:xfrm>
          <a:off x="2896776" y="2676474"/>
          <a:ext cx="1956271" cy="782508"/>
        </a:xfrm>
        <a:prstGeom prst="chevron">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TH</a:t>
          </a:r>
        </a:p>
      </dsp:txBody>
      <dsp:txXfrm>
        <a:off x="3288030" y="2676474"/>
        <a:ext cx="1173763" cy="782508"/>
      </dsp:txXfrm>
    </dsp:sp>
    <dsp:sp modelId="{41DBCA76-5A3B-411F-BD6D-7341B4911350}">
      <dsp:nvSpPr>
        <dsp:cNvPr id="0" name=""/>
        <dsp:cNvSpPr/>
      </dsp:nvSpPr>
      <dsp:spPr>
        <a:xfrm>
          <a:off x="1595949" y="2742987"/>
          <a:ext cx="1623705" cy="649482"/>
        </a:xfrm>
        <a:prstGeom prst="chevron">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t>13%</a:t>
          </a:r>
        </a:p>
      </dsp:txBody>
      <dsp:txXfrm>
        <a:off x="1920690" y="2742987"/>
        <a:ext cx="974223" cy="649482"/>
      </dsp:txXfrm>
    </dsp:sp>
    <dsp:sp modelId="{045C716F-31BE-4115-9EA2-52FC87033AE8}">
      <dsp:nvSpPr>
        <dsp:cNvPr id="0" name=""/>
        <dsp:cNvSpPr/>
      </dsp:nvSpPr>
      <dsp:spPr>
        <a:xfrm>
          <a:off x="4613215" y="2742987"/>
          <a:ext cx="1623705" cy="649482"/>
        </a:xfrm>
        <a:prstGeom prst="chevron">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t>65% exit to PH</a:t>
          </a:r>
        </a:p>
      </dsp:txBody>
      <dsp:txXfrm>
        <a:off x="4937956" y="2742987"/>
        <a:ext cx="974223" cy="649482"/>
      </dsp:txXfrm>
    </dsp:sp>
    <dsp:sp modelId="{0FCCAA7D-47EB-4A8C-8B8F-0141D63CD187}">
      <dsp:nvSpPr>
        <dsp:cNvPr id="0" name=""/>
        <dsp:cNvSpPr/>
      </dsp:nvSpPr>
      <dsp:spPr>
        <a:xfrm>
          <a:off x="2896776" y="3568534"/>
          <a:ext cx="1956271" cy="782508"/>
        </a:xfrm>
        <a:prstGeom prst="chevron">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2700" rIns="0" bIns="12700" numCol="1" spcCol="1270" anchor="ctr" anchorCtr="0">
          <a:noAutofit/>
        </a:bodyPr>
        <a:lstStyle/>
        <a:p>
          <a:pPr lvl="0" algn="ctr" defTabSz="889000">
            <a:lnSpc>
              <a:spcPct val="90000"/>
            </a:lnSpc>
            <a:spcBef>
              <a:spcPct val="0"/>
            </a:spcBef>
            <a:spcAft>
              <a:spcPct val="35000"/>
            </a:spcAft>
          </a:pPr>
          <a:r>
            <a:rPr lang="en-US" sz="2000" kern="1200" dirty="0"/>
            <a:t>SH</a:t>
          </a:r>
        </a:p>
      </dsp:txBody>
      <dsp:txXfrm>
        <a:off x="3288030" y="3568534"/>
        <a:ext cx="1173763" cy="782508"/>
      </dsp:txXfrm>
    </dsp:sp>
    <dsp:sp modelId="{59670955-FC86-4920-97CE-177E13F665D3}">
      <dsp:nvSpPr>
        <dsp:cNvPr id="0" name=""/>
        <dsp:cNvSpPr/>
      </dsp:nvSpPr>
      <dsp:spPr>
        <a:xfrm>
          <a:off x="1595933" y="3635047"/>
          <a:ext cx="1623705" cy="649482"/>
        </a:xfrm>
        <a:prstGeom prst="chevron">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t>6%</a:t>
          </a:r>
        </a:p>
      </dsp:txBody>
      <dsp:txXfrm>
        <a:off x="1920674" y="3635047"/>
        <a:ext cx="974223" cy="649482"/>
      </dsp:txXfrm>
    </dsp:sp>
    <dsp:sp modelId="{59BC9E96-F7CF-45E0-912C-0132E106EA68}">
      <dsp:nvSpPr>
        <dsp:cNvPr id="0" name=""/>
        <dsp:cNvSpPr/>
      </dsp:nvSpPr>
      <dsp:spPr>
        <a:xfrm>
          <a:off x="4592432" y="3624655"/>
          <a:ext cx="1623705" cy="649482"/>
        </a:xfrm>
        <a:prstGeom prst="chevron">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7620" rIns="0" bIns="7620" numCol="1" spcCol="1270" anchor="ctr" anchorCtr="0">
          <a:noAutofit/>
        </a:bodyPr>
        <a:lstStyle/>
        <a:p>
          <a:pPr lvl="0" algn="ctr" defTabSz="533400">
            <a:lnSpc>
              <a:spcPct val="90000"/>
            </a:lnSpc>
            <a:spcBef>
              <a:spcPct val="0"/>
            </a:spcBef>
            <a:spcAft>
              <a:spcPct val="35000"/>
            </a:spcAft>
          </a:pPr>
          <a:r>
            <a:rPr lang="en-US" sz="1200" kern="1200" dirty="0"/>
            <a:t>80% remained housed or exit to PH</a:t>
          </a:r>
        </a:p>
      </dsp:txBody>
      <dsp:txXfrm>
        <a:off x="4917173" y="3624655"/>
        <a:ext cx="974223" cy="649482"/>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993BA4-98FE-4503-BB8C-B100B79321AE}" type="datetimeFigureOut">
              <a:rPr lang="en-US" smtClean="0"/>
              <a:t>3/9/2021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1E911-52F9-4D70-A3C5-7E9E8DF4A952}" type="slidenum">
              <a:rPr lang="en-US" smtClean="0"/>
              <a:t>‹#›</a:t>
            </a:fld>
            <a:endParaRPr lang="en-US"/>
          </a:p>
        </p:txBody>
      </p:sp>
    </p:spTree>
    <p:extLst>
      <p:ext uri="{BB962C8B-B14F-4D97-AF65-F5344CB8AC3E}">
        <p14:creationId xmlns:p14="http://schemas.microsoft.com/office/powerpoint/2010/main" val="12643239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B1E911-52F9-4D70-A3C5-7E9E8DF4A952}" type="slidenum">
              <a:rPr lang="en-US" smtClean="0"/>
              <a:t>9</a:t>
            </a:fld>
            <a:endParaRPr lang="en-US"/>
          </a:p>
        </p:txBody>
      </p:sp>
    </p:spTree>
    <p:extLst>
      <p:ext uri="{BB962C8B-B14F-4D97-AF65-F5344CB8AC3E}">
        <p14:creationId xmlns:p14="http://schemas.microsoft.com/office/powerpoint/2010/main" val="2583518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interventions that receive the most referrals have the poorest outcomes.</a:t>
            </a:r>
          </a:p>
        </p:txBody>
      </p:sp>
      <p:sp>
        <p:nvSpPr>
          <p:cNvPr id="4" name="Slide Number Placeholder 3"/>
          <p:cNvSpPr>
            <a:spLocks noGrp="1"/>
          </p:cNvSpPr>
          <p:nvPr>
            <p:ph type="sldNum" sz="quarter" idx="5"/>
          </p:nvPr>
        </p:nvSpPr>
        <p:spPr/>
        <p:txBody>
          <a:bodyPr/>
          <a:lstStyle/>
          <a:p>
            <a:fld id="{A2B1E911-52F9-4D70-A3C5-7E9E8DF4A952}" type="slidenum">
              <a:rPr lang="en-US" smtClean="0"/>
              <a:t>20</a:t>
            </a:fld>
            <a:endParaRPr lang="en-US"/>
          </a:p>
        </p:txBody>
      </p:sp>
    </p:spTree>
    <p:extLst>
      <p:ext uri="{BB962C8B-B14F-4D97-AF65-F5344CB8AC3E}">
        <p14:creationId xmlns:p14="http://schemas.microsoft.com/office/powerpoint/2010/main" val="3611686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Don't need much shelter as there are currently empty beds.  </a:t>
            </a:r>
          </a:p>
        </p:txBody>
      </p:sp>
      <p:sp>
        <p:nvSpPr>
          <p:cNvPr id="4" name="Slide Number Placeholder 3"/>
          <p:cNvSpPr>
            <a:spLocks noGrp="1"/>
          </p:cNvSpPr>
          <p:nvPr>
            <p:ph type="sldNum" sz="quarter" idx="5"/>
          </p:nvPr>
        </p:nvSpPr>
        <p:spPr/>
        <p:txBody>
          <a:bodyPr/>
          <a:lstStyle/>
          <a:p>
            <a:fld id="{A2B1E911-52F9-4D70-A3C5-7E9E8DF4A952}" type="slidenum">
              <a:rPr lang="en-US" smtClean="0"/>
              <a:t>21</a:t>
            </a:fld>
            <a:endParaRPr lang="en-US"/>
          </a:p>
        </p:txBody>
      </p:sp>
    </p:spTree>
    <p:extLst>
      <p:ext uri="{BB962C8B-B14F-4D97-AF65-F5344CB8AC3E}">
        <p14:creationId xmlns:p14="http://schemas.microsoft.com/office/powerpoint/2010/main" val="2034806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Reliance on shelter as the initial front door</a:t>
            </a:r>
          </a:p>
          <a:p>
            <a:pPr lvl="1"/>
            <a:r>
              <a:rPr lang="en-US" dirty="0"/>
              <a:t>78% of people enter directly to shelter</a:t>
            </a:r>
          </a:p>
          <a:p>
            <a:r>
              <a:rPr lang="en-US" dirty="0"/>
              <a:t>Most people enter from a setting where a short term intervention could prevent or end homelessness</a:t>
            </a:r>
          </a:p>
          <a:p>
            <a:pPr lvl="1"/>
            <a:r>
              <a:rPr lang="en-US" dirty="0"/>
              <a:t>57% of people enter from a homeless situation (RHH)</a:t>
            </a:r>
          </a:p>
          <a:p>
            <a:pPr lvl="1"/>
            <a:r>
              <a:rPr lang="en-US" dirty="0"/>
              <a:t>32% enter from rental housing, home ownership, self paid hotel/motel or other situation (DIV)</a:t>
            </a:r>
          </a:p>
          <a:p>
            <a:r>
              <a:rPr lang="en-US" dirty="0"/>
              <a:t>Low number of long term stayers across the system</a:t>
            </a:r>
          </a:p>
          <a:p>
            <a:r>
              <a:rPr lang="en-US" dirty="0"/>
              <a:t>Over use of interventions with the poorest outcomes (ES and TH)</a:t>
            </a:r>
          </a:p>
          <a:p>
            <a:r>
              <a:rPr lang="en-US" dirty="0"/>
              <a:t>There is a lack of permanent housing options on the back end … but once in housing</a:t>
            </a:r>
            <a:r>
              <a:rPr lang="en-US" dirty="0">
                <a:solidFill>
                  <a:srgbClr val="444444"/>
                </a:solidFill>
                <a:cs typeface="Arial"/>
              </a:rPr>
              <a:t>, returns to homelessness is low </a:t>
            </a:r>
          </a:p>
          <a:p>
            <a:pPr lvl="1"/>
            <a:r>
              <a:rPr lang="en-US" dirty="0">
                <a:solidFill>
                  <a:srgbClr val="444444"/>
                </a:solidFill>
                <a:cs typeface="Arial"/>
              </a:rPr>
              <a:t>7% within first 6 months</a:t>
            </a:r>
          </a:p>
          <a:p>
            <a:endParaRPr lang="en-US" dirty="0"/>
          </a:p>
        </p:txBody>
      </p:sp>
      <p:sp>
        <p:nvSpPr>
          <p:cNvPr id="4" name="Slide Number Placeholder 3"/>
          <p:cNvSpPr>
            <a:spLocks noGrp="1"/>
          </p:cNvSpPr>
          <p:nvPr>
            <p:ph type="sldNum" sz="quarter" idx="5"/>
          </p:nvPr>
        </p:nvSpPr>
        <p:spPr/>
        <p:txBody>
          <a:bodyPr/>
          <a:lstStyle/>
          <a:p>
            <a:fld id="{A2B1E911-52F9-4D70-A3C5-7E9E8DF4A952}" type="slidenum">
              <a:rPr lang="en-US" smtClean="0"/>
              <a:t>24</a:t>
            </a:fld>
            <a:endParaRPr lang="en-US"/>
          </a:p>
        </p:txBody>
      </p:sp>
    </p:spTree>
    <p:extLst>
      <p:ext uri="{BB962C8B-B14F-4D97-AF65-F5344CB8AC3E}">
        <p14:creationId xmlns:p14="http://schemas.microsoft.com/office/powerpoint/2010/main" val="1931394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B1E911-52F9-4D70-A3C5-7E9E8DF4A952}" type="slidenum">
              <a:rPr lang="en-US" smtClean="0"/>
              <a:t>28</a:t>
            </a:fld>
            <a:endParaRPr lang="en-US"/>
          </a:p>
        </p:txBody>
      </p:sp>
    </p:spTree>
    <p:extLst>
      <p:ext uri="{BB962C8B-B14F-4D97-AF65-F5344CB8AC3E}">
        <p14:creationId xmlns:p14="http://schemas.microsoft.com/office/powerpoint/2010/main" val="16599089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B1E911-52F9-4D70-A3C5-7E9E8DF4A952}" type="slidenum">
              <a:rPr lang="en-US" smtClean="0"/>
              <a:t>30</a:t>
            </a:fld>
            <a:endParaRPr lang="en-US"/>
          </a:p>
        </p:txBody>
      </p:sp>
    </p:spTree>
    <p:extLst>
      <p:ext uri="{BB962C8B-B14F-4D97-AF65-F5344CB8AC3E}">
        <p14:creationId xmlns:p14="http://schemas.microsoft.com/office/powerpoint/2010/main" val="11455832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we use PIT because we're looking at so many different systems at the same time. the idea there is that we know people are going to touch multiple systems over the course of a year, so by taking a snapshot of data from the wide variety of systems we're including, we can avoid double-counting and get a pretty good sense of the total scale of need</a:t>
            </a:r>
          </a:p>
          <a:p>
            <a:endParaRPr lang="en-US" dirty="0"/>
          </a:p>
        </p:txBody>
      </p:sp>
      <p:sp>
        <p:nvSpPr>
          <p:cNvPr id="4" name="Slide Number Placeholder 3"/>
          <p:cNvSpPr>
            <a:spLocks noGrp="1"/>
          </p:cNvSpPr>
          <p:nvPr>
            <p:ph type="sldNum" sz="quarter" idx="5"/>
          </p:nvPr>
        </p:nvSpPr>
        <p:spPr/>
        <p:txBody>
          <a:bodyPr/>
          <a:lstStyle/>
          <a:p>
            <a:fld id="{A2B1E911-52F9-4D70-A3C5-7E9E8DF4A952}" type="slidenum">
              <a:rPr lang="en-US" smtClean="0"/>
              <a:t>33</a:t>
            </a:fld>
            <a:endParaRPr lang="en-US"/>
          </a:p>
        </p:txBody>
      </p:sp>
    </p:spTree>
    <p:extLst>
      <p:ext uri="{BB962C8B-B14F-4D97-AF65-F5344CB8AC3E}">
        <p14:creationId xmlns:p14="http://schemas.microsoft.com/office/powerpoint/2010/main" val="2840902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B1E911-52F9-4D70-A3C5-7E9E8DF4A952}" type="slidenum">
              <a:rPr lang="en-US" smtClean="0"/>
              <a:t>35</a:t>
            </a:fld>
            <a:endParaRPr lang="en-US"/>
          </a:p>
        </p:txBody>
      </p:sp>
    </p:spTree>
    <p:extLst>
      <p:ext uri="{BB962C8B-B14F-4D97-AF65-F5344CB8AC3E}">
        <p14:creationId xmlns:p14="http://schemas.microsoft.com/office/powerpoint/2010/main" val="1926238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B1E911-52F9-4D70-A3C5-7E9E8DF4A952}" type="slidenum">
              <a:rPr lang="en-US" smtClean="0"/>
              <a:t>36</a:t>
            </a:fld>
            <a:endParaRPr lang="en-US"/>
          </a:p>
        </p:txBody>
      </p:sp>
    </p:spTree>
    <p:extLst>
      <p:ext uri="{BB962C8B-B14F-4D97-AF65-F5344CB8AC3E}">
        <p14:creationId xmlns:p14="http://schemas.microsoft.com/office/powerpoint/2010/main" val="2157037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 first time homeless presents opportunity for diversion and eviction prevention.</a:t>
            </a:r>
          </a:p>
        </p:txBody>
      </p:sp>
      <p:sp>
        <p:nvSpPr>
          <p:cNvPr id="4" name="Slide Number Placeholder 3"/>
          <p:cNvSpPr>
            <a:spLocks noGrp="1"/>
          </p:cNvSpPr>
          <p:nvPr>
            <p:ph type="sldNum" sz="quarter" idx="5"/>
          </p:nvPr>
        </p:nvSpPr>
        <p:spPr/>
        <p:txBody>
          <a:bodyPr/>
          <a:lstStyle/>
          <a:p>
            <a:fld id="{A2B1E911-52F9-4D70-A3C5-7E9E8DF4A952}" type="slidenum">
              <a:rPr lang="en-US" smtClean="0"/>
              <a:t>10</a:t>
            </a:fld>
            <a:endParaRPr lang="en-US"/>
          </a:p>
        </p:txBody>
      </p:sp>
    </p:spTree>
    <p:extLst>
      <p:ext uri="{BB962C8B-B14F-4D97-AF65-F5344CB8AC3E}">
        <p14:creationId xmlns:p14="http://schemas.microsoft.com/office/powerpoint/2010/main" val="1144915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study by the National Institute of Mental Health found that approximately 6% of Americans are severely mentally ill, compared to the 20-25% of the homeless population that suffers from severe mental illness. Furthermore, 45% of the homeless population shows history of mental illness diagnoses.</a:t>
            </a:r>
            <a:endParaRPr lang="en-US" dirty="0"/>
          </a:p>
        </p:txBody>
      </p:sp>
      <p:sp>
        <p:nvSpPr>
          <p:cNvPr id="4" name="Slide Number Placeholder 3"/>
          <p:cNvSpPr>
            <a:spLocks noGrp="1"/>
          </p:cNvSpPr>
          <p:nvPr>
            <p:ph type="sldNum" sz="quarter" idx="5"/>
          </p:nvPr>
        </p:nvSpPr>
        <p:spPr/>
        <p:txBody>
          <a:bodyPr/>
          <a:lstStyle/>
          <a:p>
            <a:fld id="{A2B1E911-52F9-4D70-A3C5-7E9E8DF4A952}" type="slidenum">
              <a:rPr lang="en-US" smtClean="0"/>
              <a:t>11</a:t>
            </a:fld>
            <a:endParaRPr lang="en-US"/>
          </a:p>
        </p:txBody>
      </p:sp>
    </p:spTree>
    <p:extLst>
      <p:ext uri="{BB962C8B-B14F-4D97-AF65-F5344CB8AC3E}">
        <p14:creationId xmlns:p14="http://schemas.microsoft.com/office/powerpoint/2010/main" val="2080563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57% from a homeless situation need RRH or SH</a:t>
            </a:r>
          </a:p>
          <a:p>
            <a:endParaRPr lang="en-US" dirty="0"/>
          </a:p>
          <a:p>
            <a:r>
              <a:rPr lang="en-US" dirty="0"/>
              <a:t>32% from other is rental housing, home ownership, self paid hotel/motel – these folks are a target for diversion!</a:t>
            </a:r>
          </a:p>
        </p:txBody>
      </p:sp>
      <p:sp>
        <p:nvSpPr>
          <p:cNvPr id="4" name="Slide Number Placeholder 3"/>
          <p:cNvSpPr>
            <a:spLocks noGrp="1"/>
          </p:cNvSpPr>
          <p:nvPr>
            <p:ph type="sldNum" sz="quarter" idx="5"/>
          </p:nvPr>
        </p:nvSpPr>
        <p:spPr/>
        <p:txBody>
          <a:bodyPr/>
          <a:lstStyle/>
          <a:p>
            <a:fld id="{A2B1E911-52F9-4D70-A3C5-7E9E8DF4A952}" type="slidenum">
              <a:rPr lang="en-US" smtClean="0"/>
              <a:t>12</a:t>
            </a:fld>
            <a:endParaRPr lang="en-US"/>
          </a:p>
        </p:txBody>
      </p:sp>
    </p:spTree>
    <p:extLst>
      <p:ext uri="{BB962C8B-B14F-4D97-AF65-F5344CB8AC3E}">
        <p14:creationId xmlns:p14="http://schemas.microsoft.com/office/powerpoint/2010/main" val="1165392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2B1E911-52F9-4D70-A3C5-7E9E8DF4A952}" type="slidenum">
              <a:rPr lang="en-US" smtClean="0"/>
              <a:t>15</a:t>
            </a:fld>
            <a:endParaRPr lang="en-US"/>
          </a:p>
        </p:txBody>
      </p:sp>
    </p:spTree>
    <p:extLst>
      <p:ext uri="{BB962C8B-B14F-4D97-AF65-F5344CB8AC3E}">
        <p14:creationId xmlns:p14="http://schemas.microsoft.com/office/powerpoint/2010/main" val="958417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Total = 1,317 vouchers</a:t>
            </a:r>
            <a:r>
              <a:rPr lang="en-US" baseline="0" dirty="0"/>
              <a:t> with location data.</a:t>
            </a:r>
          </a:p>
          <a:p>
            <a:r>
              <a:rPr lang="en-US" dirty="0"/>
              <a:t>Please note this data</a:t>
            </a:r>
            <a:r>
              <a:rPr lang="en-US" baseline="0" dirty="0"/>
              <a:t> does not include the 1079 tenant-based vouchers and 8 DV specific vouchers with no location data provided within the HIC Report. </a:t>
            </a:r>
            <a:endParaRPr lang="en-US" dirty="0"/>
          </a:p>
        </p:txBody>
      </p:sp>
      <p:sp>
        <p:nvSpPr>
          <p:cNvPr id="4" name="Slide Number Placeholder 3"/>
          <p:cNvSpPr>
            <a:spLocks noGrp="1"/>
          </p:cNvSpPr>
          <p:nvPr>
            <p:ph type="sldNum" sz="quarter" idx="10"/>
          </p:nvPr>
        </p:nvSpPr>
        <p:spPr/>
        <p:txBody>
          <a:bodyPr/>
          <a:lstStyle/>
          <a:p>
            <a:fld id="{A2B1E911-52F9-4D70-A3C5-7E9E8DF4A952}" type="slidenum">
              <a:rPr lang="en-US" smtClean="0"/>
              <a:t>16</a:t>
            </a:fld>
            <a:endParaRPr lang="en-US"/>
          </a:p>
        </p:txBody>
      </p:sp>
    </p:spTree>
    <p:extLst>
      <p:ext uri="{BB962C8B-B14F-4D97-AF65-F5344CB8AC3E}">
        <p14:creationId xmlns:p14="http://schemas.microsoft.com/office/powerpoint/2010/main" val="21992215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Total = 414 TH Units with location data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Please note this data</a:t>
            </a:r>
            <a:r>
              <a:rPr lang="en-US" baseline="0" dirty="0"/>
              <a:t> does not include the 667 tenant-based vouchers and 11 DV specific vouchers in this category with no location data provided within the HIC Report. </a:t>
            </a:r>
            <a:endParaRPr lang="en-US" dirty="0"/>
          </a:p>
          <a:p>
            <a:endParaRPr lang="en-US" dirty="0"/>
          </a:p>
        </p:txBody>
      </p:sp>
      <p:sp>
        <p:nvSpPr>
          <p:cNvPr id="4" name="Slide Number Placeholder 3"/>
          <p:cNvSpPr>
            <a:spLocks noGrp="1"/>
          </p:cNvSpPr>
          <p:nvPr>
            <p:ph type="sldNum" sz="quarter" idx="10"/>
          </p:nvPr>
        </p:nvSpPr>
        <p:spPr/>
        <p:txBody>
          <a:bodyPr/>
          <a:lstStyle/>
          <a:p>
            <a:fld id="{A2B1E911-52F9-4D70-A3C5-7E9E8DF4A952}" type="slidenum">
              <a:rPr lang="en-US" smtClean="0"/>
              <a:t>17</a:t>
            </a:fld>
            <a:endParaRPr lang="en-US"/>
          </a:p>
        </p:txBody>
      </p:sp>
    </p:spTree>
    <p:extLst>
      <p:ext uri="{BB962C8B-B14F-4D97-AF65-F5344CB8AC3E}">
        <p14:creationId xmlns:p14="http://schemas.microsoft.com/office/powerpoint/2010/main" val="783059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09775D63-947B-4B8B-8563-93E1111E9331}"/>
              </a:ext>
            </a:extLst>
          </p:cNvPr>
          <p:cNvSpPr>
            <a:spLocks noGrp="1"/>
          </p:cNvSpPr>
          <p:nvPr>
            <p:ph type="body" idx="1"/>
          </p:nvPr>
        </p:nvSpPr>
        <p:spPr/>
        <p:txBody>
          <a:bodyPr/>
          <a:lstStyle/>
          <a:p>
            <a:pPr lvl="0"/>
            <a:r>
              <a:rPr lang="en-US" dirty="0"/>
              <a:t>Inflow</a:t>
            </a:r>
          </a:p>
          <a:p>
            <a:pPr lvl="0"/>
            <a:r>
              <a:rPr lang="en-US" dirty="0"/>
              <a:t>rare…</a:t>
            </a:r>
          </a:p>
          <a:p>
            <a:pPr lvl="1">
              <a:buFontTx/>
              <a:buNone/>
            </a:pPr>
            <a:r>
              <a:rPr lang="en-US" dirty="0"/>
              <a:t>   Prevention of referral to homeless system</a:t>
            </a:r>
          </a:p>
          <a:p>
            <a:pPr lvl="1">
              <a:buFontTx/>
              <a:buNone/>
            </a:pPr>
            <a:r>
              <a:rPr lang="en-US" dirty="0"/>
              <a:t>   #/% people diverted from homelessness </a:t>
            </a:r>
          </a:p>
          <a:p>
            <a:pPr lvl="1">
              <a:buFontTx/>
              <a:buNone/>
            </a:pPr>
            <a:r>
              <a:rPr lang="en-US" dirty="0"/>
              <a:t>   Wait time for assessment</a:t>
            </a:r>
          </a:p>
          <a:p>
            <a:pPr lvl="1">
              <a:buFontTx/>
              <a:buNone/>
            </a:pPr>
            <a:r>
              <a:rPr lang="en-US" dirty="0"/>
              <a:t>   Entries into shelter</a:t>
            </a:r>
          </a:p>
          <a:p>
            <a:pPr lvl="0"/>
            <a:r>
              <a:rPr lang="en-US" dirty="0"/>
              <a:t>During Homelessness</a:t>
            </a:r>
          </a:p>
          <a:p>
            <a:pPr lvl="0"/>
            <a:r>
              <a:rPr lang="en-US" dirty="0"/>
              <a:t>brief…</a:t>
            </a:r>
          </a:p>
          <a:p>
            <a:pPr lvl="1">
              <a:buFontTx/>
              <a:buNone/>
            </a:pPr>
            <a:r>
              <a:rPr lang="en-US" dirty="0"/>
              <a:t>   Length of time Homeless</a:t>
            </a:r>
          </a:p>
          <a:p>
            <a:pPr lvl="1">
              <a:buFontTx/>
              <a:buNone/>
            </a:pPr>
            <a:r>
              <a:rPr lang="en-US" dirty="0"/>
              <a:t>   Positive exits</a:t>
            </a:r>
          </a:p>
          <a:p>
            <a:pPr lvl="0"/>
            <a:r>
              <a:rPr lang="en-US" dirty="0"/>
              <a:t>Outflow</a:t>
            </a:r>
          </a:p>
          <a:p>
            <a:pPr lvl="0"/>
            <a:r>
              <a:rPr lang="en-US" dirty="0"/>
              <a:t>non reoccurring…</a:t>
            </a:r>
          </a:p>
          <a:p>
            <a:pPr lvl="1">
              <a:buNone/>
            </a:pPr>
            <a:r>
              <a:rPr lang="en-US" dirty="0"/>
              <a:t>   Time to acceptance and lease up</a:t>
            </a:r>
          </a:p>
          <a:p>
            <a:pPr lvl="1">
              <a:buNone/>
            </a:pPr>
            <a:r>
              <a:rPr lang="en-US" dirty="0"/>
              <a:t>   Permanent Housing Placements</a:t>
            </a:r>
          </a:p>
          <a:p>
            <a:pPr lvl="1">
              <a:buNone/>
            </a:pPr>
            <a:r>
              <a:rPr lang="en-US" dirty="0"/>
              <a:t>   Returns to homelessness</a:t>
            </a:r>
          </a:p>
          <a:p>
            <a:pPr lvl="1">
              <a:buNone/>
            </a:pPr>
            <a:r>
              <a:rPr lang="en-US" dirty="0"/>
              <a:t>   Connection to mainstream resources</a:t>
            </a:r>
          </a:p>
          <a:p>
            <a:pPr lvl="1">
              <a:buNone/>
            </a:pPr>
            <a:r>
              <a:rPr lang="en-US" dirty="0"/>
              <a:t>   Income</a:t>
            </a:r>
          </a:p>
          <a:p>
            <a:endParaRPr lang="en-US" dirty="0"/>
          </a:p>
        </p:txBody>
      </p:sp>
    </p:spTree>
    <p:extLst>
      <p:ext uri="{BB962C8B-B14F-4D97-AF65-F5344CB8AC3E}">
        <p14:creationId xmlns:p14="http://schemas.microsoft.com/office/powerpoint/2010/main" val="608562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B1E911-52F9-4D70-A3C5-7E9E8DF4A952}" type="slidenum">
              <a:rPr lang="en-US" smtClean="0"/>
              <a:t>19</a:t>
            </a:fld>
            <a:endParaRPr lang="en-US"/>
          </a:p>
        </p:txBody>
      </p:sp>
    </p:spTree>
    <p:extLst>
      <p:ext uri="{BB962C8B-B14F-4D97-AF65-F5344CB8AC3E}">
        <p14:creationId xmlns:p14="http://schemas.microsoft.com/office/powerpoint/2010/main" val="3800411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E8475-B87D-4F4A-A904-96542A6702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17A9E6-F6BC-4F2D-A3A8-3ECCDA2F56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660170-B898-4076-A4D1-0C91C7203E2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7736725-A254-42A3-AF6B-A228B4D100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202CB1-A7B2-44DD-AC29-E154D6020D70}"/>
              </a:ext>
            </a:extLst>
          </p:cNvPr>
          <p:cNvSpPr>
            <a:spLocks noGrp="1"/>
          </p:cNvSpPr>
          <p:nvPr>
            <p:ph type="sldNum" sz="quarter" idx="12"/>
          </p:nvPr>
        </p:nvSpPr>
        <p:spPr/>
        <p:txBody>
          <a:bodyPr/>
          <a:lstStyle/>
          <a:p>
            <a:fld id="{0CC1078E-BC98-4BE4-B9E7-13D3646E3195}" type="slidenum">
              <a:rPr lang="en-US" smtClean="0"/>
              <a:t>‹#›</a:t>
            </a:fld>
            <a:endParaRPr lang="en-US"/>
          </a:p>
        </p:txBody>
      </p:sp>
    </p:spTree>
    <p:extLst>
      <p:ext uri="{BB962C8B-B14F-4D97-AF65-F5344CB8AC3E}">
        <p14:creationId xmlns:p14="http://schemas.microsoft.com/office/powerpoint/2010/main" val="3686337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F6335-954C-4FAD-9821-B8F5188CC6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64201C-0CC3-4999-B1CC-459AA8345A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346695-FD1F-42FE-B4AD-E4D214AA288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3ADC6C8B-E238-4385-AD86-35ADAA8F0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CCE0E-DD73-4A26-B16F-644B70883328}"/>
              </a:ext>
            </a:extLst>
          </p:cNvPr>
          <p:cNvSpPr>
            <a:spLocks noGrp="1"/>
          </p:cNvSpPr>
          <p:nvPr>
            <p:ph type="sldNum" sz="quarter" idx="12"/>
          </p:nvPr>
        </p:nvSpPr>
        <p:spPr/>
        <p:txBody>
          <a:bodyPr/>
          <a:lstStyle/>
          <a:p>
            <a:fld id="{0CC1078E-BC98-4BE4-B9E7-13D3646E3195}" type="slidenum">
              <a:rPr lang="en-US" smtClean="0"/>
              <a:t>‹#›</a:t>
            </a:fld>
            <a:endParaRPr lang="en-US"/>
          </a:p>
        </p:txBody>
      </p:sp>
    </p:spTree>
    <p:extLst>
      <p:ext uri="{BB962C8B-B14F-4D97-AF65-F5344CB8AC3E}">
        <p14:creationId xmlns:p14="http://schemas.microsoft.com/office/powerpoint/2010/main" val="2233879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ECDDA8-9ADE-4A40-B5E4-2EF87649BE5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88EEF3-8D8D-46D1-82DA-5E229EDE64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66836A-00D4-48AA-8CB7-713DB96DF60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2F76CBB-0CD4-45B7-A997-7D01850BB3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60AE50-BF79-4915-891A-D817DE1C2BB3}"/>
              </a:ext>
            </a:extLst>
          </p:cNvPr>
          <p:cNvSpPr>
            <a:spLocks noGrp="1"/>
          </p:cNvSpPr>
          <p:nvPr>
            <p:ph type="sldNum" sz="quarter" idx="12"/>
          </p:nvPr>
        </p:nvSpPr>
        <p:spPr/>
        <p:txBody>
          <a:bodyPr/>
          <a:lstStyle/>
          <a:p>
            <a:fld id="{0CC1078E-BC98-4BE4-B9E7-13D3646E3195}" type="slidenum">
              <a:rPr lang="en-US" smtClean="0"/>
              <a:t>‹#›</a:t>
            </a:fld>
            <a:endParaRPr lang="en-US"/>
          </a:p>
        </p:txBody>
      </p:sp>
    </p:spTree>
    <p:extLst>
      <p:ext uri="{BB962C8B-B14F-4D97-AF65-F5344CB8AC3E}">
        <p14:creationId xmlns:p14="http://schemas.microsoft.com/office/powerpoint/2010/main" val="37483623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Georgia" panose="02040502050405020303" pitchFamily="18" charset="0"/>
              </a:defRPr>
            </a:lvl1pPr>
          </a:lstStyle>
          <a:p>
            <a:r>
              <a:rPr lang="en-US"/>
              <a:t>Click to edit Master title style</a:t>
            </a:r>
          </a:p>
        </p:txBody>
      </p:sp>
      <p:sp>
        <p:nvSpPr>
          <p:cNvPr id="7" name="Footer Placeholder 4"/>
          <p:cNvSpPr>
            <a:spLocks noGrp="1"/>
          </p:cNvSpPr>
          <p:nvPr>
            <p:ph type="ftr" sz="quarter" idx="3"/>
          </p:nvPr>
        </p:nvSpPr>
        <p:spPr>
          <a:xfrm>
            <a:off x="1017639" y="6311526"/>
            <a:ext cx="8662219" cy="365125"/>
          </a:xfrm>
          <a:prstGeom prst="rect">
            <a:avLst/>
          </a:prstGeom>
        </p:spPr>
        <p:txBody>
          <a:bodyPr vert="horz" lIns="91440" tIns="45720" rIns="91440" bIns="45720" rtlCol="0" anchor="ctr"/>
          <a:lstStyle>
            <a:lvl1pPr algn="ctr">
              <a:defRPr sz="1200">
                <a:solidFill>
                  <a:schemeClr val="tx1">
                    <a:tint val="75000"/>
                  </a:schemeClr>
                </a:solidFill>
                <a:latin typeface="Georgia" panose="02040502050405020303" pitchFamily="18" charset="0"/>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127556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51724-549A-42D9-B56C-3C837499D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0925EF-D2CF-4B74-8309-A5834BA1D1D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58C59D-E484-4D0A-92B1-8EF3A16278D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E0163BC-161B-40C9-AB26-E5767FC840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50BA87-E5A2-463D-8915-AA51491D9CEA}"/>
              </a:ext>
            </a:extLst>
          </p:cNvPr>
          <p:cNvSpPr>
            <a:spLocks noGrp="1"/>
          </p:cNvSpPr>
          <p:nvPr>
            <p:ph type="sldNum" sz="quarter" idx="12"/>
          </p:nvPr>
        </p:nvSpPr>
        <p:spPr/>
        <p:txBody>
          <a:bodyPr/>
          <a:lstStyle/>
          <a:p>
            <a:fld id="{0CC1078E-BC98-4BE4-B9E7-13D3646E3195}" type="slidenum">
              <a:rPr lang="en-US" smtClean="0"/>
              <a:t>‹#›</a:t>
            </a:fld>
            <a:endParaRPr lang="en-US"/>
          </a:p>
        </p:txBody>
      </p:sp>
    </p:spTree>
    <p:extLst>
      <p:ext uri="{BB962C8B-B14F-4D97-AF65-F5344CB8AC3E}">
        <p14:creationId xmlns:p14="http://schemas.microsoft.com/office/powerpoint/2010/main" val="415572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2DF61-3892-4200-9DF3-7495FA910E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B734C-9F80-4BD6-853F-7884226ED4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F141A4-5E9D-40E3-95A4-D5690E65263F}"/>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6D23FE-1447-4B82-9F21-17AE6AA9E6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F34382-8CE4-4D20-B522-14DA3D24EDB6}"/>
              </a:ext>
            </a:extLst>
          </p:cNvPr>
          <p:cNvSpPr>
            <a:spLocks noGrp="1"/>
          </p:cNvSpPr>
          <p:nvPr>
            <p:ph type="sldNum" sz="quarter" idx="12"/>
          </p:nvPr>
        </p:nvSpPr>
        <p:spPr/>
        <p:txBody>
          <a:bodyPr/>
          <a:lstStyle/>
          <a:p>
            <a:fld id="{0CC1078E-BC98-4BE4-B9E7-13D3646E3195}" type="slidenum">
              <a:rPr lang="en-US" smtClean="0"/>
              <a:t>‹#›</a:t>
            </a:fld>
            <a:endParaRPr lang="en-US"/>
          </a:p>
        </p:txBody>
      </p:sp>
    </p:spTree>
    <p:extLst>
      <p:ext uri="{BB962C8B-B14F-4D97-AF65-F5344CB8AC3E}">
        <p14:creationId xmlns:p14="http://schemas.microsoft.com/office/powerpoint/2010/main" val="10939063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AF45F-85BC-4919-B536-4929F0E9C0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E9557D-C6DC-4A2B-B39D-76BBD237CA0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06B2838-E90C-4B1D-92CA-DC9551F8FD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9761E84-83A1-44B2-B9BB-678C554F6AD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7C78855A-3860-4F3B-B619-C1420D1F68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61C10-3F71-46AD-9A22-6EB07149DA30}"/>
              </a:ext>
            </a:extLst>
          </p:cNvPr>
          <p:cNvSpPr>
            <a:spLocks noGrp="1"/>
          </p:cNvSpPr>
          <p:nvPr>
            <p:ph type="sldNum" sz="quarter" idx="12"/>
          </p:nvPr>
        </p:nvSpPr>
        <p:spPr/>
        <p:txBody>
          <a:bodyPr/>
          <a:lstStyle/>
          <a:p>
            <a:fld id="{0CC1078E-BC98-4BE4-B9E7-13D3646E3195}" type="slidenum">
              <a:rPr lang="en-US" smtClean="0"/>
              <a:t>‹#›</a:t>
            </a:fld>
            <a:endParaRPr lang="en-US"/>
          </a:p>
        </p:txBody>
      </p:sp>
    </p:spTree>
    <p:extLst>
      <p:ext uri="{BB962C8B-B14F-4D97-AF65-F5344CB8AC3E}">
        <p14:creationId xmlns:p14="http://schemas.microsoft.com/office/powerpoint/2010/main" val="383804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A4A42-0807-467F-9F95-8CFBEB208B3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3A9495-C4DC-4016-843B-4C8075F889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40826AA-A338-4E1C-AD22-46CCAD3490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421E6A4-6C90-4552-9FE7-C58F789616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005D148-8FB5-4A42-B030-9C7EED67FA3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623723-5DD5-4411-B24D-83A09D533B6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0E94A435-5F01-48B7-9710-FEA0F483DE6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F9FE03-2D4E-486D-9827-3F0E67DCC145}"/>
              </a:ext>
            </a:extLst>
          </p:cNvPr>
          <p:cNvSpPr>
            <a:spLocks noGrp="1"/>
          </p:cNvSpPr>
          <p:nvPr>
            <p:ph type="sldNum" sz="quarter" idx="12"/>
          </p:nvPr>
        </p:nvSpPr>
        <p:spPr/>
        <p:txBody>
          <a:bodyPr/>
          <a:lstStyle/>
          <a:p>
            <a:fld id="{0CC1078E-BC98-4BE4-B9E7-13D3646E3195}" type="slidenum">
              <a:rPr lang="en-US" smtClean="0"/>
              <a:t>‹#›</a:t>
            </a:fld>
            <a:endParaRPr lang="en-US"/>
          </a:p>
        </p:txBody>
      </p:sp>
    </p:spTree>
    <p:extLst>
      <p:ext uri="{BB962C8B-B14F-4D97-AF65-F5344CB8AC3E}">
        <p14:creationId xmlns:p14="http://schemas.microsoft.com/office/powerpoint/2010/main" val="1949331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B2957-D1A6-489D-98A7-47932EDEE7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77193B-BAA4-4EDC-AE29-C1A91D02478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C55E5E52-6768-42ED-9625-E935AD1DE5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3A194B5-B99A-4743-BBF6-226E27750525}"/>
              </a:ext>
            </a:extLst>
          </p:cNvPr>
          <p:cNvSpPr>
            <a:spLocks noGrp="1"/>
          </p:cNvSpPr>
          <p:nvPr>
            <p:ph type="sldNum" sz="quarter" idx="12"/>
          </p:nvPr>
        </p:nvSpPr>
        <p:spPr/>
        <p:txBody>
          <a:bodyPr/>
          <a:lstStyle/>
          <a:p>
            <a:fld id="{0CC1078E-BC98-4BE4-B9E7-13D3646E3195}" type="slidenum">
              <a:rPr lang="en-US" smtClean="0"/>
              <a:t>‹#›</a:t>
            </a:fld>
            <a:endParaRPr lang="en-US"/>
          </a:p>
        </p:txBody>
      </p:sp>
    </p:spTree>
    <p:extLst>
      <p:ext uri="{BB962C8B-B14F-4D97-AF65-F5344CB8AC3E}">
        <p14:creationId xmlns:p14="http://schemas.microsoft.com/office/powerpoint/2010/main" val="1409649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B86F9B-2DE8-4FFA-9E18-CD5C284AAA3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49274410-F1FF-4C57-AB0C-28155E85BCF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096930-A23D-44D7-952C-1FDBAB52B76B}"/>
              </a:ext>
            </a:extLst>
          </p:cNvPr>
          <p:cNvSpPr>
            <a:spLocks noGrp="1"/>
          </p:cNvSpPr>
          <p:nvPr>
            <p:ph type="sldNum" sz="quarter" idx="12"/>
          </p:nvPr>
        </p:nvSpPr>
        <p:spPr/>
        <p:txBody>
          <a:bodyPr/>
          <a:lstStyle/>
          <a:p>
            <a:fld id="{0CC1078E-BC98-4BE4-B9E7-13D3646E3195}" type="slidenum">
              <a:rPr lang="en-US" smtClean="0"/>
              <a:t>‹#›</a:t>
            </a:fld>
            <a:endParaRPr lang="en-US"/>
          </a:p>
        </p:txBody>
      </p:sp>
    </p:spTree>
    <p:extLst>
      <p:ext uri="{BB962C8B-B14F-4D97-AF65-F5344CB8AC3E}">
        <p14:creationId xmlns:p14="http://schemas.microsoft.com/office/powerpoint/2010/main" val="4760755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E3559-EEB0-4A04-AAF8-A09560E27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C0C2161-3642-4571-8D26-A832F2530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D557B7-992A-4386-B649-52CC773F74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8A1BBAA-F125-41D9-8A66-5CE5B502118B}"/>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0771CFB8-B30F-46B7-AC4C-C2BE32FBE8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8C35DB-D57B-46ED-87B6-E32DE76E0AC4}"/>
              </a:ext>
            </a:extLst>
          </p:cNvPr>
          <p:cNvSpPr>
            <a:spLocks noGrp="1"/>
          </p:cNvSpPr>
          <p:nvPr>
            <p:ph type="sldNum" sz="quarter" idx="12"/>
          </p:nvPr>
        </p:nvSpPr>
        <p:spPr/>
        <p:txBody>
          <a:bodyPr/>
          <a:lstStyle/>
          <a:p>
            <a:fld id="{0CC1078E-BC98-4BE4-B9E7-13D3646E3195}" type="slidenum">
              <a:rPr lang="en-US" smtClean="0"/>
              <a:t>‹#›</a:t>
            </a:fld>
            <a:endParaRPr lang="en-US"/>
          </a:p>
        </p:txBody>
      </p:sp>
    </p:spTree>
    <p:extLst>
      <p:ext uri="{BB962C8B-B14F-4D97-AF65-F5344CB8AC3E}">
        <p14:creationId xmlns:p14="http://schemas.microsoft.com/office/powerpoint/2010/main" val="35599746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85EBE-9AAF-4662-BDA9-340DE399CBA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CEB69C-5F52-4904-8A53-E9D4D23256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5781B22-317E-4688-9C0B-6BEFE74BB0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4488E3C-1401-4D12-A21E-D804E4E4A5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36EAFC3-266D-4D86-9BF4-4DB6B6485E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B32AF1-C854-4C5B-A275-7C50FC554A9B}"/>
              </a:ext>
            </a:extLst>
          </p:cNvPr>
          <p:cNvSpPr>
            <a:spLocks noGrp="1"/>
          </p:cNvSpPr>
          <p:nvPr>
            <p:ph type="sldNum" sz="quarter" idx="12"/>
          </p:nvPr>
        </p:nvSpPr>
        <p:spPr/>
        <p:txBody>
          <a:bodyPr/>
          <a:lstStyle/>
          <a:p>
            <a:fld id="{0CC1078E-BC98-4BE4-B9E7-13D3646E3195}" type="slidenum">
              <a:rPr lang="en-US" smtClean="0"/>
              <a:t>‹#›</a:t>
            </a:fld>
            <a:endParaRPr lang="en-US"/>
          </a:p>
        </p:txBody>
      </p:sp>
    </p:spTree>
    <p:extLst>
      <p:ext uri="{BB962C8B-B14F-4D97-AF65-F5344CB8AC3E}">
        <p14:creationId xmlns:p14="http://schemas.microsoft.com/office/powerpoint/2010/main" val="33296182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BA2D10-F234-4607-B6F1-64BD0EE172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3B8A35-015B-4013-8E90-43F382F8F8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6A89F-A256-4FE2-80D9-AE38B14BCB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514C4254-14F9-4942-8D20-68702AEE83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8A2E94-0B0E-4A1E-A203-84DDDE0244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1078E-BC98-4BE4-B9E7-13D3646E3195}" type="slidenum">
              <a:rPr lang="en-US" smtClean="0"/>
              <a:t>‹#›</a:t>
            </a:fld>
            <a:endParaRPr lang="en-US"/>
          </a:p>
        </p:txBody>
      </p:sp>
    </p:spTree>
    <p:extLst>
      <p:ext uri="{BB962C8B-B14F-4D97-AF65-F5344CB8AC3E}">
        <p14:creationId xmlns:p14="http://schemas.microsoft.com/office/powerpoint/2010/main" val="33449383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mainehousing.org/docs/default-source/housing-reports/2019-point-in-time-survey.pdf?sfvrsn=6d6fb415_4&amp;sfvrsn=6d6fb415_4"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package" Target="../embeddings/Microsoft_Excel_Worksheet3.xlsx"/></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www.usich.gov/homelessness-statistics/me/"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23B8E-DD93-444E-B1B3-C1DB2EC145D8}"/>
              </a:ext>
            </a:extLst>
          </p:cNvPr>
          <p:cNvSpPr>
            <a:spLocks noGrp="1"/>
          </p:cNvSpPr>
          <p:nvPr>
            <p:ph type="title"/>
          </p:nvPr>
        </p:nvSpPr>
        <p:spPr>
          <a:xfrm>
            <a:off x="831850" y="2002631"/>
            <a:ext cx="4930075" cy="2852737"/>
          </a:xfrm>
        </p:spPr>
        <p:txBody>
          <a:bodyPr>
            <a:normAutofit fontScale="90000"/>
          </a:bodyPr>
          <a:lstStyle/>
          <a:p>
            <a:r>
              <a:rPr lang="en-US" dirty="0"/>
              <a:t>Reflections and Discussion: Service Hub Peer to Peer</a:t>
            </a:r>
          </a:p>
        </p:txBody>
      </p:sp>
      <p:sp>
        <p:nvSpPr>
          <p:cNvPr id="3" name="Text Placeholder 2">
            <a:extLst>
              <a:ext uri="{FF2B5EF4-FFF2-40B4-BE49-F238E27FC236}">
                <a16:creationId xmlns:a16="http://schemas.microsoft.com/office/drawing/2014/main" id="{29E865AA-66E1-4642-A985-C1B6C59C5611}"/>
              </a:ext>
            </a:extLst>
          </p:cNvPr>
          <p:cNvSpPr>
            <a:spLocks noGrp="1"/>
          </p:cNvSpPr>
          <p:nvPr>
            <p:ph type="body" idx="1"/>
          </p:nvPr>
        </p:nvSpPr>
        <p:spPr>
          <a:xfrm>
            <a:off x="831850" y="4855368"/>
            <a:ext cx="10515600" cy="1500187"/>
          </a:xfrm>
        </p:spPr>
        <p:txBody>
          <a:bodyPr/>
          <a:lstStyle/>
          <a:p>
            <a:r>
              <a:rPr lang="en-US" dirty="0"/>
              <a:t>20 minutes</a:t>
            </a:r>
          </a:p>
        </p:txBody>
      </p:sp>
      <p:sp>
        <p:nvSpPr>
          <p:cNvPr id="4" name="Slide Number Placeholder 3">
            <a:extLst>
              <a:ext uri="{FF2B5EF4-FFF2-40B4-BE49-F238E27FC236}">
                <a16:creationId xmlns:a16="http://schemas.microsoft.com/office/drawing/2014/main" id="{0C65B264-3A05-4CF6-8782-24C756298F47}"/>
              </a:ext>
            </a:extLst>
          </p:cNvPr>
          <p:cNvSpPr>
            <a:spLocks noGrp="1"/>
          </p:cNvSpPr>
          <p:nvPr>
            <p:ph type="sldNum" sz="quarter" idx="12"/>
          </p:nvPr>
        </p:nvSpPr>
        <p:spPr/>
        <p:txBody>
          <a:bodyPr/>
          <a:lstStyle/>
          <a:p>
            <a:fld id="{0CC1078E-BC98-4BE4-B9E7-13D3646E3195}" type="slidenum">
              <a:rPr lang="en-US" smtClean="0"/>
              <a:t>1</a:t>
            </a:fld>
            <a:endParaRPr lang="en-US"/>
          </a:p>
        </p:txBody>
      </p:sp>
      <p:pic>
        <p:nvPicPr>
          <p:cNvPr id="5" name="Picture 4">
            <a:extLst>
              <a:ext uri="{FF2B5EF4-FFF2-40B4-BE49-F238E27FC236}">
                <a16:creationId xmlns:a16="http://schemas.microsoft.com/office/drawing/2014/main" id="{41B42E65-82FE-4D66-BD83-B97E74DF6CF0}"/>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5796959"/>
            <a:ext cx="1748803" cy="886416"/>
          </a:xfrm>
          <a:prstGeom prst="rect">
            <a:avLst/>
          </a:prstGeom>
        </p:spPr>
      </p:pic>
      <p:pic>
        <p:nvPicPr>
          <p:cNvPr id="6" name="Picture 5">
            <a:extLst>
              <a:ext uri="{FF2B5EF4-FFF2-40B4-BE49-F238E27FC236}">
                <a16:creationId xmlns:a16="http://schemas.microsoft.com/office/drawing/2014/main" id="{CDAD32C6-8EC6-47C4-AE73-D9928D785F70}"/>
              </a:ext>
            </a:extLst>
          </p:cNvPr>
          <p:cNvPicPr>
            <a:picLocks noChangeAspect="1"/>
          </p:cNvPicPr>
          <p:nvPr/>
        </p:nvPicPr>
        <p:blipFill>
          <a:blip r:embed="rId3"/>
          <a:stretch>
            <a:fillRect/>
          </a:stretch>
        </p:blipFill>
        <p:spPr>
          <a:xfrm>
            <a:off x="6430076" y="0"/>
            <a:ext cx="6484938" cy="6858000"/>
          </a:xfrm>
          <a:prstGeom prst="rect">
            <a:avLst/>
          </a:prstGeom>
        </p:spPr>
      </p:pic>
    </p:spTree>
    <p:extLst>
      <p:ext uri="{BB962C8B-B14F-4D97-AF65-F5344CB8AC3E}">
        <p14:creationId xmlns:p14="http://schemas.microsoft.com/office/powerpoint/2010/main" val="19125298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FD5AD-BA89-45A3-8CF4-C923D5923A3E}"/>
              </a:ext>
            </a:extLst>
          </p:cNvPr>
          <p:cNvSpPr>
            <a:spLocks noGrp="1"/>
          </p:cNvSpPr>
          <p:nvPr>
            <p:ph type="title"/>
          </p:nvPr>
        </p:nvSpPr>
        <p:spPr/>
        <p:txBody>
          <a:bodyPr/>
          <a:lstStyle/>
          <a:p>
            <a:r>
              <a:rPr lang="en-US" dirty="0"/>
              <a:t>Deep Dive</a:t>
            </a:r>
          </a:p>
        </p:txBody>
      </p:sp>
      <p:sp>
        <p:nvSpPr>
          <p:cNvPr id="3" name="Content Placeholder 2">
            <a:extLst>
              <a:ext uri="{FF2B5EF4-FFF2-40B4-BE49-F238E27FC236}">
                <a16:creationId xmlns:a16="http://schemas.microsoft.com/office/drawing/2014/main" id="{933AF6F7-94F8-4FE7-A97B-786E47B47680}"/>
              </a:ext>
            </a:extLst>
          </p:cNvPr>
          <p:cNvSpPr>
            <a:spLocks noGrp="1"/>
          </p:cNvSpPr>
          <p:nvPr>
            <p:ph idx="1"/>
          </p:nvPr>
        </p:nvSpPr>
        <p:spPr/>
        <p:txBody>
          <a:bodyPr>
            <a:normAutofit fontScale="85000" lnSpcReduction="20000"/>
          </a:bodyPr>
          <a:lstStyle/>
          <a:p>
            <a:pPr marL="0" indent="0">
              <a:buNone/>
            </a:pPr>
            <a:r>
              <a:rPr lang="en-US" i="1" u="sng" dirty="0"/>
              <a:t>2019 ESG Utilization Report</a:t>
            </a:r>
          </a:p>
          <a:p>
            <a:r>
              <a:rPr lang="en-US" dirty="0"/>
              <a:t>6530 people served in shelter annually</a:t>
            </a:r>
          </a:p>
          <a:p>
            <a:endParaRPr lang="en-US" dirty="0"/>
          </a:p>
          <a:p>
            <a:r>
              <a:rPr lang="en-US" dirty="0"/>
              <a:t>50% were first time homeless</a:t>
            </a:r>
          </a:p>
          <a:p>
            <a:endParaRPr lang="en-US" i="1" dirty="0"/>
          </a:p>
          <a:p>
            <a:pPr marL="0" indent="0">
              <a:buNone/>
            </a:pPr>
            <a:r>
              <a:rPr lang="en-US" i="1" u="sng" dirty="0"/>
              <a:t>Length of Time Homelessness: HMIS Data 8/1/2020 – 9/1/2020</a:t>
            </a:r>
          </a:p>
          <a:p>
            <a:r>
              <a:rPr lang="en-US" dirty="0"/>
              <a:t>41% people were in shelter &lt;14 days</a:t>
            </a:r>
          </a:p>
          <a:p>
            <a:r>
              <a:rPr lang="en-US" dirty="0"/>
              <a:t>50% people were in shelter between 15 and 180 days</a:t>
            </a:r>
          </a:p>
          <a:p>
            <a:r>
              <a:rPr lang="en-US" dirty="0"/>
              <a:t>9% were in shelter between 180 and 730 days</a:t>
            </a:r>
          </a:p>
          <a:p>
            <a:pPr marL="0" indent="0">
              <a:buNone/>
            </a:pPr>
            <a:endParaRPr lang="en-US" dirty="0"/>
          </a:p>
          <a:p>
            <a:r>
              <a:rPr lang="en-US" dirty="0"/>
              <a:t>28% exited to a positive destination</a:t>
            </a:r>
          </a:p>
          <a:p>
            <a:endParaRPr lang="en-US" dirty="0">
              <a:solidFill>
                <a:srgbClr val="2D2D2A"/>
              </a:solidFill>
            </a:endParaRPr>
          </a:p>
          <a:p>
            <a:endParaRPr lang="en-US" dirty="0"/>
          </a:p>
        </p:txBody>
      </p:sp>
      <p:pic>
        <p:nvPicPr>
          <p:cNvPr id="4" name="Picture 3">
            <a:extLst>
              <a:ext uri="{FF2B5EF4-FFF2-40B4-BE49-F238E27FC236}">
                <a16:creationId xmlns:a16="http://schemas.microsoft.com/office/drawing/2014/main" id="{F9D795B4-39B7-46F6-832B-24EEED2B07A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925037" y="5606459"/>
            <a:ext cx="1748803" cy="886416"/>
          </a:xfrm>
          <a:prstGeom prst="rect">
            <a:avLst/>
          </a:prstGeom>
        </p:spPr>
      </p:pic>
      <p:sp>
        <p:nvSpPr>
          <p:cNvPr id="5" name="Slide Number Placeholder 4">
            <a:extLst>
              <a:ext uri="{FF2B5EF4-FFF2-40B4-BE49-F238E27FC236}">
                <a16:creationId xmlns:a16="http://schemas.microsoft.com/office/drawing/2014/main" id="{960AFDEC-E450-463D-91A2-4DEF2F1CCDD6}"/>
              </a:ext>
            </a:extLst>
          </p:cNvPr>
          <p:cNvSpPr>
            <a:spLocks noGrp="1"/>
          </p:cNvSpPr>
          <p:nvPr>
            <p:ph type="sldNum" sz="quarter" idx="12"/>
          </p:nvPr>
        </p:nvSpPr>
        <p:spPr/>
        <p:txBody>
          <a:bodyPr/>
          <a:lstStyle/>
          <a:p>
            <a:fld id="{0CC1078E-BC98-4BE4-B9E7-13D3646E3195}" type="slidenum">
              <a:rPr lang="en-US" smtClean="0"/>
              <a:t>10</a:t>
            </a:fld>
            <a:endParaRPr lang="en-US"/>
          </a:p>
        </p:txBody>
      </p:sp>
    </p:spTree>
    <p:extLst>
      <p:ext uri="{BB962C8B-B14F-4D97-AF65-F5344CB8AC3E}">
        <p14:creationId xmlns:p14="http://schemas.microsoft.com/office/powerpoint/2010/main" val="1958860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5549A-853E-4F43-A8D3-66D215704E7C}"/>
              </a:ext>
            </a:extLst>
          </p:cNvPr>
          <p:cNvSpPr>
            <a:spLocks noGrp="1"/>
          </p:cNvSpPr>
          <p:nvPr>
            <p:ph type="title"/>
          </p:nvPr>
        </p:nvSpPr>
        <p:spPr/>
        <p:txBody>
          <a:bodyPr/>
          <a:lstStyle/>
          <a:p>
            <a:r>
              <a:rPr lang="en-US" dirty="0"/>
              <a:t>Maine Homeless Subpopulations</a:t>
            </a:r>
          </a:p>
        </p:txBody>
      </p:sp>
      <p:sp>
        <p:nvSpPr>
          <p:cNvPr id="4" name="TextBox 3">
            <a:extLst>
              <a:ext uri="{FF2B5EF4-FFF2-40B4-BE49-F238E27FC236}">
                <a16:creationId xmlns:a16="http://schemas.microsoft.com/office/drawing/2014/main" id="{CE116B52-38B9-4180-AD51-703CE970753B}"/>
              </a:ext>
            </a:extLst>
          </p:cNvPr>
          <p:cNvSpPr txBox="1"/>
          <p:nvPr/>
        </p:nvSpPr>
        <p:spPr>
          <a:xfrm>
            <a:off x="523982" y="6318338"/>
            <a:ext cx="6482993" cy="369332"/>
          </a:xfrm>
          <a:prstGeom prst="rect">
            <a:avLst/>
          </a:prstGeom>
          <a:noFill/>
        </p:spPr>
        <p:txBody>
          <a:bodyPr wrap="square" rtlCol="0">
            <a:spAutoFit/>
          </a:bodyPr>
          <a:lstStyle/>
          <a:p>
            <a:r>
              <a:rPr lang="en-US" dirty="0">
                <a:hlinkClick r:id="rId3"/>
              </a:rPr>
              <a:t>2019-point-in-time-survey.pdf (mainehousing.org)</a:t>
            </a:r>
            <a:endParaRPr lang="en-US" dirty="0"/>
          </a:p>
        </p:txBody>
      </p:sp>
      <p:sp>
        <p:nvSpPr>
          <p:cNvPr id="3" name="Slide Number Placeholder 2">
            <a:extLst>
              <a:ext uri="{FF2B5EF4-FFF2-40B4-BE49-F238E27FC236}">
                <a16:creationId xmlns:a16="http://schemas.microsoft.com/office/drawing/2014/main" id="{C8E90649-BC06-4EE2-B37C-D1BA71472D56}"/>
              </a:ext>
            </a:extLst>
          </p:cNvPr>
          <p:cNvSpPr>
            <a:spLocks noGrp="1"/>
          </p:cNvSpPr>
          <p:nvPr>
            <p:ph type="sldNum" sz="quarter" idx="12"/>
          </p:nvPr>
        </p:nvSpPr>
        <p:spPr/>
        <p:txBody>
          <a:bodyPr/>
          <a:lstStyle/>
          <a:p>
            <a:fld id="{0CC1078E-BC98-4BE4-B9E7-13D3646E3195}" type="slidenum">
              <a:rPr lang="en-US" smtClean="0"/>
              <a:t>11</a:t>
            </a:fld>
            <a:endParaRPr lang="en-US"/>
          </a:p>
        </p:txBody>
      </p:sp>
      <p:graphicFrame>
        <p:nvGraphicFramePr>
          <p:cNvPr id="7" name="Content Placeholder 6">
            <a:extLst>
              <a:ext uri="{FF2B5EF4-FFF2-40B4-BE49-F238E27FC236}">
                <a16:creationId xmlns:a16="http://schemas.microsoft.com/office/drawing/2014/main" id="{53CF1B73-A0CD-4421-AFB2-F0DA9BBA1DBA}"/>
              </a:ext>
            </a:extLst>
          </p:cNvPr>
          <p:cNvGraphicFramePr>
            <a:graphicFrameLocks noGrp="1"/>
          </p:cNvGraphicFramePr>
          <p:nvPr>
            <p:ph idx="1"/>
            <p:extLst>
              <p:ext uri="{D42A27DB-BD31-4B8C-83A1-F6EECF244321}">
                <p14:modId xmlns:p14="http://schemas.microsoft.com/office/powerpoint/2010/main" val="1888079202"/>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49308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448BC-6F6C-456C-847F-37C7908AAECF}"/>
              </a:ext>
            </a:extLst>
          </p:cNvPr>
          <p:cNvSpPr>
            <a:spLocks noGrp="1"/>
          </p:cNvSpPr>
          <p:nvPr>
            <p:ph type="title"/>
          </p:nvPr>
        </p:nvSpPr>
        <p:spPr/>
        <p:txBody>
          <a:bodyPr/>
          <a:lstStyle/>
          <a:p>
            <a:r>
              <a:rPr lang="en-US" dirty="0"/>
              <a:t>People enter homelessness from a variety of situations</a:t>
            </a:r>
          </a:p>
        </p:txBody>
      </p:sp>
      <p:graphicFrame>
        <p:nvGraphicFramePr>
          <p:cNvPr id="4" name="Content Placeholder 3">
            <a:extLst>
              <a:ext uri="{FF2B5EF4-FFF2-40B4-BE49-F238E27FC236}">
                <a16:creationId xmlns:a16="http://schemas.microsoft.com/office/drawing/2014/main" id="{A949EF27-C4F6-4504-AAC8-70C9903744D7}"/>
              </a:ext>
            </a:extLst>
          </p:cNvPr>
          <p:cNvGraphicFramePr>
            <a:graphicFrameLocks noGrp="1"/>
          </p:cNvGraphicFramePr>
          <p:nvPr>
            <p:ph sz="half" idx="1"/>
            <p:extLst>
              <p:ext uri="{D42A27DB-BD31-4B8C-83A1-F6EECF244321}">
                <p14:modId xmlns:p14="http://schemas.microsoft.com/office/powerpoint/2010/main" val="352178710"/>
              </p:ext>
            </p:extLst>
          </p:nvPr>
        </p:nvGraphicFramePr>
        <p:xfrm>
          <a:off x="838200" y="1838688"/>
          <a:ext cx="5181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Content Placeholder 4">
            <a:extLst>
              <a:ext uri="{FF2B5EF4-FFF2-40B4-BE49-F238E27FC236}">
                <a16:creationId xmlns:a16="http://schemas.microsoft.com/office/drawing/2014/main" id="{7D4D547B-4E2B-465D-A295-A6A15243D937}"/>
              </a:ext>
            </a:extLst>
          </p:cNvPr>
          <p:cNvSpPr>
            <a:spLocks noGrp="1"/>
          </p:cNvSpPr>
          <p:nvPr>
            <p:ph sz="half" idx="2"/>
          </p:nvPr>
        </p:nvSpPr>
        <p:spPr>
          <a:xfrm>
            <a:off x="6172200" y="1838688"/>
            <a:ext cx="5181600" cy="4351338"/>
          </a:xfrm>
        </p:spPr>
        <p:txBody>
          <a:bodyPr>
            <a:normAutofit fontScale="92500" lnSpcReduction="10000"/>
          </a:bodyPr>
          <a:lstStyle/>
          <a:p>
            <a:pPr marL="0" indent="0">
              <a:buNone/>
            </a:pPr>
            <a:r>
              <a:rPr lang="en-US" u="sng" dirty="0"/>
              <a:t>Top 5 Residence Prior to Entry:</a:t>
            </a:r>
          </a:p>
          <a:p>
            <a:pPr marL="0" indent="0">
              <a:buNone/>
            </a:pPr>
            <a:endParaRPr lang="en-US" dirty="0"/>
          </a:p>
          <a:p>
            <a:r>
              <a:rPr lang="en-US" dirty="0"/>
              <a:t>33% Place not meant for human habitation</a:t>
            </a:r>
          </a:p>
          <a:p>
            <a:r>
              <a:rPr lang="en-US" dirty="0"/>
              <a:t>24% Emergency shelter, incl. hotel or motel</a:t>
            </a:r>
          </a:p>
          <a:p>
            <a:r>
              <a:rPr lang="en-US" dirty="0"/>
              <a:t>20% doubled up with family or friends</a:t>
            </a:r>
          </a:p>
          <a:p>
            <a:r>
              <a:rPr lang="en-US" dirty="0"/>
              <a:t>7% Self paid hotel or motel</a:t>
            </a:r>
          </a:p>
          <a:p>
            <a:r>
              <a:rPr lang="en-US" dirty="0"/>
              <a:t>4% Hospital or other non-psychiatric medical facility</a:t>
            </a:r>
          </a:p>
        </p:txBody>
      </p:sp>
      <p:sp>
        <p:nvSpPr>
          <p:cNvPr id="3" name="Oval 2">
            <a:extLst>
              <a:ext uri="{FF2B5EF4-FFF2-40B4-BE49-F238E27FC236}">
                <a16:creationId xmlns:a16="http://schemas.microsoft.com/office/drawing/2014/main" id="{0406E407-DF02-4830-BE5A-563FC021F7AF}"/>
              </a:ext>
            </a:extLst>
          </p:cNvPr>
          <p:cNvSpPr/>
          <p:nvPr/>
        </p:nvSpPr>
        <p:spPr>
          <a:xfrm>
            <a:off x="339634" y="2360338"/>
            <a:ext cx="2481942" cy="1754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Diversion</a:t>
            </a:r>
          </a:p>
        </p:txBody>
      </p:sp>
      <p:sp>
        <p:nvSpPr>
          <p:cNvPr id="6" name="Oval 5">
            <a:extLst>
              <a:ext uri="{FF2B5EF4-FFF2-40B4-BE49-F238E27FC236}">
                <a16:creationId xmlns:a16="http://schemas.microsoft.com/office/drawing/2014/main" id="{F1C3A9EA-EC1B-4A67-8E4B-A5FD5EC8EC57}"/>
              </a:ext>
            </a:extLst>
          </p:cNvPr>
          <p:cNvSpPr/>
          <p:nvPr/>
        </p:nvSpPr>
        <p:spPr>
          <a:xfrm>
            <a:off x="4053840" y="3343180"/>
            <a:ext cx="2042160" cy="154323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FF0000"/>
                </a:solidFill>
              </a:rPr>
              <a:t>RRH/SH/AH</a:t>
            </a:r>
          </a:p>
        </p:txBody>
      </p:sp>
      <p:pic>
        <p:nvPicPr>
          <p:cNvPr id="7" name="Picture 6">
            <a:extLst>
              <a:ext uri="{FF2B5EF4-FFF2-40B4-BE49-F238E27FC236}">
                <a16:creationId xmlns:a16="http://schemas.microsoft.com/office/drawing/2014/main" id="{CD613850-A744-49A4-B3C3-B927D08F746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
        <p:nvSpPr>
          <p:cNvPr id="8" name="Slide Number Placeholder 7">
            <a:extLst>
              <a:ext uri="{FF2B5EF4-FFF2-40B4-BE49-F238E27FC236}">
                <a16:creationId xmlns:a16="http://schemas.microsoft.com/office/drawing/2014/main" id="{5B3581E3-E3EF-4359-AAFA-6880C5C4033E}"/>
              </a:ext>
            </a:extLst>
          </p:cNvPr>
          <p:cNvSpPr>
            <a:spLocks noGrp="1"/>
          </p:cNvSpPr>
          <p:nvPr>
            <p:ph type="sldNum" sz="quarter" idx="12"/>
          </p:nvPr>
        </p:nvSpPr>
        <p:spPr/>
        <p:txBody>
          <a:bodyPr/>
          <a:lstStyle/>
          <a:p>
            <a:fld id="{0CC1078E-BC98-4BE4-B9E7-13D3646E3195}" type="slidenum">
              <a:rPr lang="en-US" smtClean="0"/>
              <a:t>12</a:t>
            </a:fld>
            <a:endParaRPr lang="en-US"/>
          </a:p>
        </p:txBody>
      </p:sp>
    </p:spTree>
    <p:extLst>
      <p:ext uri="{BB962C8B-B14F-4D97-AF65-F5344CB8AC3E}">
        <p14:creationId xmlns:p14="http://schemas.microsoft.com/office/powerpoint/2010/main" val="523520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9092B1-7A6D-4BFD-95F8-E55C6107A784}"/>
              </a:ext>
            </a:extLst>
          </p:cNvPr>
          <p:cNvSpPr>
            <a:spLocks noGrp="1"/>
          </p:cNvSpPr>
          <p:nvPr>
            <p:ph type="title"/>
          </p:nvPr>
        </p:nvSpPr>
        <p:spPr>
          <a:xfrm>
            <a:off x="831850" y="1709738"/>
            <a:ext cx="8886916" cy="2852737"/>
          </a:xfrm>
        </p:spPr>
        <p:txBody>
          <a:bodyPr/>
          <a:lstStyle/>
          <a:p>
            <a:r>
              <a:rPr lang="en-US" dirty="0"/>
              <a:t>Assessing the Current System’s Performance</a:t>
            </a:r>
            <a:endParaRPr lang="en-US" i="1" dirty="0"/>
          </a:p>
        </p:txBody>
      </p:sp>
      <p:sp>
        <p:nvSpPr>
          <p:cNvPr id="3" name="Text Placeholder 2">
            <a:extLst>
              <a:ext uri="{FF2B5EF4-FFF2-40B4-BE49-F238E27FC236}">
                <a16:creationId xmlns:a16="http://schemas.microsoft.com/office/drawing/2014/main" id="{3C421726-5E34-437E-9C56-EE11AA19C19C}"/>
              </a:ext>
            </a:extLst>
          </p:cNvPr>
          <p:cNvSpPr>
            <a:spLocks noGrp="1"/>
          </p:cNvSpPr>
          <p:nvPr>
            <p:ph type="body" idx="1"/>
          </p:nvPr>
        </p:nvSpPr>
        <p:spPr/>
        <p:txBody>
          <a:bodyPr/>
          <a:lstStyle/>
          <a:p>
            <a:r>
              <a:rPr lang="en-US" b="1" i="1" dirty="0"/>
              <a:t>Rare…Brief…One Time</a:t>
            </a:r>
          </a:p>
        </p:txBody>
      </p:sp>
      <p:pic>
        <p:nvPicPr>
          <p:cNvPr id="4" name="Picture 3">
            <a:extLst>
              <a:ext uri="{FF2B5EF4-FFF2-40B4-BE49-F238E27FC236}">
                <a16:creationId xmlns:a16="http://schemas.microsoft.com/office/drawing/2014/main" id="{CD5F2630-AFDB-4B95-95DD-10301B43A541}"/>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
        <p:nvSpPr>
          <p:cNvPr id="5" name="Isosceles Triangle 4">
            <a:extLst>
              <a:ext uri="{FF2B5EF4-FFF2-40B4-BE49-F238E27FC236}">
                <a16:creationId xmlns:a16="http://schemas.microsoft.com/office/drawing/2014/main" id="{27AC15BA-B1F8-4B98-A56B-ACB0F5C1D7DE}"/>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FF203565-B421-4F4D-88D1-BD8BD4C11F26}"/>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C4795C6F-9FFA-4EE1-97EE-DB1073AB208E}"/>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C462B8F5-D3F6-4366-B719-97A7CC430E0D}"/>
              </a:ext>
            </a:extLst>
          </p:cNvPr>
          <p:cNvSpPr>
            <a:spLocks noGrp="1"/>
          </p:cNvSpPr>
          <p:nvPr>
            <p:ph type="sldNum" sz="quarter" idx="12"/>
          </p:nvPr>
        </p:nvSpPr>
        <p:spPr/>
        <p:txBody>
          <a:bodyPr/>
          <a:lstStyle/>
          <a:p>
            <a:fld id="{0CC1078E-BC98-4BE4-B9E7-13D3646E3195}" type="slidenum">
              <a:rPr lang="en-US" smtClean="0"/>
              <a:t>13</a:t>
            </a:fld>
            <a:endParaRPr lang="en-US"/>
          </a:p>
        </p:txBody>
      </p:sp>
    </p:spTree>
    <p:extLst>
      <p:ext uri="{BB962C8B-B14F-4D97-AF65-F5344CB8AC3E}">
        <p14:creationId xmlns:p14="http://schemas.microsoft.com/office/powerpoint/2010/main" val="24182433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3431-823F-4106-A8FB-889D760C0B87}"/>
              </a:ext>
            </a:extLst>
          </p:cNvPr>
          <p:cNvSpPr>
            <a:spLocks noGrp="1"/>
          </p:cNvSpPr>
          <p:nvPr>
            <p:ph type="title"/>
          </p:nvPr>
        </p:nvSpPr>
        <p:spPr/>
        <p:txBody>
          <a:bodyPr/>
          <a:lstStyle/>
          <a:p>
            <a:r>
              <a:rPr lang="en-US" dirty="0">
                <a:latin typeface="+mj-lt"/>
              </a:rPr>
              <a:t>Interventions Assessed</a:t>
            </a:r>
          </a:p>
        </p:txBody>
      </p:sp>
      <p:graphicFrame>
        <p:nvGraphicFramePr>
          <p:cNvPr id="3" name="Diagram 2">
            <a:extLst>
              <a:ext uri="{FF2B5EF4-FFF2-40B4-BE49-F238E27FC236}">
                <a16:creationId xmlns:a16="http://schemas.microsoft.com/office/drawing/2014/main" id="{65557850-A169-4059-949C-3442E6B4289A}"/>
              </a:ext>
            </a:extLst>
          </p:cNvPr>
          <p:cNvGraphicFramePr/>
          <p:nvPr>
            <p:extLst>
              <p:ext uri="{D42A27DB-BD31-4B8C-83A1-F6EECF244321}">
                <p14:modId xmlns:p14="http://schemas.microsoft.com/office/powerpoint/2010/main" val="3225193705"/>
              </p:ext>
            </p:extLst>
          </p:nvPr>
        </p:nvGraphicFramePr>
        <p:xfrm>
          <a:off x="1023730" y="1378226"/>
          <a:ext cx="10330070" cy="4916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a:extLst>
              <a:ext uri="{FF2B5EF4-FFF2-40B4-BE49-F238E27FC236}">
                <a16:creationId xmlns:a16="http://schemas.microsoft.com/office/drawing/2014/main" id="{BB1884AE-9965-4BF1-948E-FF6D1AD4F01F}"/>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Tree>
    <p:extLst>
      <p:ext uri="{BB962C8B-B14F-4D97-AF65-F5344CB8AC3E}">
        <p14:creationId xmlns:p14="http://schemas.microsoft.com/office/powerpoint/2010/main" val="3346717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927C-8F77-4886-82FC-212FFA0CDEB8}"/>
              </a:ext>
            </a:extLst>
          </p:cNvPr>
          <p:cNvSpPr>
            <a:spLocks noGrp="1"/>
          </p:cNvSpPr>
          <p:nvPr>
            <p:ph type="title"/>
          </p:nvPr>
        </p:nvSpPr>
        <p:spPr/>
        <p:txBody>
          <a:bodyPr/>
          <a:lstStyle/>
          <a:p>
            <a:r>
              <a:rPr lang="en-US" dirty="0"/>
              <a:t>Maine’s Current Inventory</a:t>
            </a:r>
          </a:p>
        </p:txBody>
      </p:sp>
      <p:sp>
        <p:nvSpPr>
          <p:cNvPr id="5" name="Content Placeholder 4">
            <a:extLst>
              <a:ext uri="{FF2B5EF4-FFF2-40B4-BE49-F238E27FC236}">
                <a16:creationId xmlns:a16="http://schemas.microsoft.com/office/drawing/2014/main" id="{6F4D7366-D555-438E-A0ED-3C2DFCA91CB2}"/>
              </a:ext>
            </a:extLst>
          </p:cNvPr>
          <p:cNvSpPr>
            <a:spLocks noGrp="1"/>
          </p:cNvSpPr>
          <p:nvPr>
            <p:ph sz="half" idx="2"/>
          </p:nvPr>
        </p:nvSpPr>
        <p:spPr>
          <a:xfrm>
            <a:off x="8391335" y="1446028"/>
            <a:ext cx="3527981" cy="3825430"/>
          </a:xfrm>
        </p:spPr>
        <p:txBody>
          <a:bodyPr>
            <a:noAutofit/>
          </a:bodyPr>
          <a:lstStyle/>
          <a:p>
            <a:pPr marL="0" indent="0">
              <a:buNone/>
            </a:pPr>
            <a:r>
              <a:rPr lang="en-US" sz="1600" u="sng" dirty="0"/>
              <a:t>ES Breakdown:</a:t>
            </a:r>
          </a:p>
          <a:p>
            <a:r>
              <a:rPr lang="en-US" sz="1600" dirty="0"/>
              <a:t>556 bed for HH w/children</a:t>
            </a:r>
          </a:p>
          <a:p>
            <a:r>
              <a:rPr lang="en-US" sz="1600" dirty="0"/>
              <a:t>650 beds for HH w/out children</a:t>
            </a:r>
          </a:p>
          <a:p>
            <a:r>
              <a:rPr lang="en-US" sz="1600" dirty="0"/>
              <a:t>16 beds for HH children only</a:t>
            </a:r>
          </a:p>
          <a:p>
            <a:pPr marL="0" indent="0">
              <a:buNone/>
            </a:pPr>
            <a:r>
              <a:rPr lang="en-US" sz="1600" u="sng" dirty="0"/>
              <a:t>TH Breakdown:</a:t>
            </a:r>
          </a:p>
          <a:p>
            <a:r>
              <a:rPr lang="en-US" sz="1600" dirty="0"/>
              <a:t>54 for Vets</a:t>
            </a:r>
          </a:p>
          <a:p>
            <a:r>
              <a:rPr lang="en-US" sz="1600" dirty="0"/>
              <a:t>42 for Youth</a:t>
            </a:r>
          </a:p>
          <a:p>
            <a:r>
              <a:rPr lang="en-US" sz="1600" dirty="0"/>
              <a:t>115 for DV</a:t>
            </a:r>
          </a:p>
          <a:p>
            <a:r>
              <a:rPr lang="en-US" sz="1600" dirty="0"/>
              <a:t>667 BRAP</a:t>
            </a:r>
          </a:p>
          <a:p>
            <a:r>
              <a:rPr lang="en-US" sz="1600" dirty="0"/>
              <a:t>81 for SPMI and/or SUD</a:t>
            </a:r>
          </a:p>
          <a:p>
            <a:r>
              <a:rPr lang="en-US" sz="1600" dirty="0"/>
              <a:t>133 for general population</a:t>
            </a:r>
          </a:p>
          <a:p>
            <a:pPr marL="0" indent="0">
              <a:buNone/>
            </a:pPr>
            <a:r>
              <a:rPr lang="en-US" sz="1600" u="sng" dirty="0"/>
              <a:t>RRH</a:t>
            </a:r>
            <a:r>
              <a:rPr lang="en-US" sz="1600" dirty="0"/>
              <a:t> </a:t>
            </a:r>
          </a:p>
          <a:p>
            <a:pPr marL="0" indent="0">
              <a:buNone/>
            </a:pPr>
            <a:r>
              <a:rPr lang="en-US" sz="1600" dirty="0"/>
              <a:t>There are an additional 200 one time RRH available through </a:t>
            </a:r>
            <a:r>
              <a:rPr lang="en-US" sz="1600" dirty="0" err="1" smtClean="0"/>
              <a:t>MaineHousing</a:t>
            </a:r>
            <a:endParaRPr lang="en-US" sz="1600" dirty="0"/>
          </a:p>
        </p:txBody>
      </p:sp>
      <p:graphicFrame>
        <p:nvGraphicFramePr>
          <p:cNvPr id="6" name="Content Placeholder 5">
            <a:extLst>
              <a:ext uri="{FF2B5EF4-FFF2-40B4-BE49-F238E27FC236}">
                <a16:creationId xmlns:a16="http://schemas.microsoft.com/office/drawing/2014/main" id="{6B008035-E184-424F-91C8-FD24AEE562B8}"/>
              </a:ext>
            </a:extLst>
          </p:cNvPr>
          <p:cNvGraphicFramePr>
            <a:graphicFrameLocks noGrp="1" noChangeAspect="1"/>
          </p:cNvGraphicFramePr>
          <p:nvPr>
            <p:ph sz="half" idx="1"/>
            <p:extLst>
              <p:ext uri="{D42A27DB-BD31-4B8C-83A1-F6EECF244321}">
                <p14:modId xmlns:p14="http://schemas.microsoft.com/office/powerpoint/2010/main" val="925601030"/>
              </p:ext>
            </p:extLst>
          </p:nvPr>
        </p:nvGraphicFramePr>
        <p:xfrm>
          <a:off x="1337310" y="1670309"/>
          <a:ext cx="6807926" cy="4242951"/>
        </p:xfrm>
        <a:graphic>
          <a:graphicData uri="http://schemas.openxmlformats.org/presentationml/2006/ole">
            <mc:AlternateContent xmlns:mc="http://schemas.openxmlformats.org/markup-compatibility/2006">
              <mc:Choice xmlns:v="urn:schemas-microsoft-com:vml" Requires="v">
                <p:oleObj spid="_x0000_s1125" name="Worksheet" r:id="rId4" imgW="4432127" imgH="2762228" progId="Excel.Sheet.12">
                  <p:embed/>
                </p:oleObj>
              </mc:Choice>
              <mc:Fallback>
                <p:oleObj name="Worksheet" r:id="rId4" imgW="4432127" imgH="2762228" progId="Excel.Sheet.12">
                  <p:embed/>
                  <p:pic>
                    <p:nvPicPr>
                      <p:cNvPr id="3" name="Object 2">
                        <a:extLst>
                          <a:ext uri="{FF2B5EF4-FFF2-40B4-BE49-F238E27FC236}">
                            <a16:creationId xmlns:a16="http://schemas.microsoft.com/office/drawing/2014/main" id="{9B94FC0A-0CE3-4A90-A645-485E147B31EE}"/>
                          </a:ext>
                        </a:extLst>
                      </p:cNvPr>
                      <p:cNvPicPr/>
                      <p:nvPr/>
                    </p:nvPicPr>
                    <p:blipFill>
                      <a:blip r:embed="rId5"/>
                      <a:stretch>
                        <a:fillRect/>
                      </a:stretch>
                    </p:blipFill>
                    <p:spPr>
                      <a:xfrm>
                        <a:off x="1337310" y="1670309"/>
                        <a:ext cx="6807926" cy="4242951"/>
                      </a:xfrm>
                      <a:prstGeom prst="rect">
                        <a:avLst/>
                      </a:prstGeom>
                      <a:ln>
                        <a:solidFill>
                          <a:schemeClr val="dk1">
                            <a:shade val="80000"/>
                            <a:hueOff val="0"/>
                            <a:satOff val="0"/>
                            <a:lumOff val="0"/>
                          </a:schemeClr>
                        </a:solidFill>
                      </a:ln>
                    </p:spPr>
                  </p:pic>
                </p:oleObj>
              </mc:Fallback>
            </mc:AlternateContent>
          </a:graphicData>
        </a:graphic>
      </p:graphicFrame>
      <p:pic>
        <p:nvPicPr>
          <p:cNvPr id="7" name="Picture 6">
            <a:extLst>
              <a:ext uri="{FF2B5EF4-FFF2-40B4-BE49-F238E27FC236}">
                <a16:creationId xmlns:a16="http://schemas.microsoft.com/office/drawing/2014/main" id="{43558A4A-AF97-424A-9487-8D81AECA445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
        <p:nvSpPr>
          <p:cNvPr id="3" name="Oval 2">
            <a:extLst>
              <a:ext uri="{FF2B5EF4-FFF2-40B4-BE49-F238E27FC236}">
                <a16:creationId xmlns:a16="http://schemas.microsoft.com/office/drawing/2014/main" id="{D07779D9-0972-4337-943C-14E809F74E06}"/>
              </a:ext>
            </a:extLst>
          </p:cNvPr>
          <p:cNvSpPr/>
          <p:nvPr/>
        </p:nvSpPr>
        <p:spPr>
          <a:xfrm>
            <a:off x="7328264" y="3984169"/>
            <a:ext cx="836022" cy="53557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B32E88F-A171-4CA9-9D4A-F293D3099D46}"/>
              </a:ext>
            </a:extLst>
          </p:cNvPr>
          <p:cNvSpPr/>
          <p:nvPr/>
        </p:nvSpPr>
        <p:spPr>
          <a:xfrm>
            <a:off x="7434944" y="4845229"/>
            <a:ext cx="836022" cy="535578"/>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37C97183-FB4D-4F00-BCCC-2C9A8B1EB7A4}"/>
              </a:ext>
            </a:extLst>
          </p:cNvPr>
          <p:cNvSpPr>
            <a:spLocks noGrp="1"/>
          </p:cNvSpPr>
          <p:nvPr>
            <p:ph type="sldNum" sz="quarter" idx="12"/>
          </p:nvPr>
        </p:nvSpPr>
        <p:spPr/>
        <p:txBody>
          <a:bodyPr/>
          <a:lstStyle/>
          <a:p>
            <a:fld id="{0CC1078E-BC98-4BE4-B9E7-13D3646E3195}" type="slidenum">
              <a:rPr lang="en-US" smtClean="0"/>
              <a:t>15</a:t>
            </a:fld>
            <a:endParaRPr lang="en-US"/>
          </a:p>
        </p:txBody>
      </p:sp>
    </p:spTree>
    <p:extLst>
      <p:ext uri="{BB962C8B-B14F-4D97-AF65-F5344CB8AC3E}">
        <p14:creationId xmlns:p14="http://schemas.microsoft.com/office/powerpoint/2010/main" val="2214230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E3FF3-8457-47B2-AD8E-84D7BD1BD88A}"/>
              </a:ext>
            </a:extLst>
          </p:cNvPr>
          <p:cNvSpPr>
            <a:spLocks noGrp="1"/>
          </p:cNvSpPr>
          <p:nvPr>
            <p:ph idx="1"/>
          </p:nvPr>
        </p:nvSpPr>
        <p:spPr>
          <a:xfrm>
            <a:off x="230697" y="219943"/>
            <a:ext cx="5276968" cy="1190941"/>
          </a:xfrm>
        </p:spPr>
        <p:txBody>
          <a:bodyPr>
            <a:noAutofit/>
          </a:bodyPr>
          <a:lstStyle/>
          <a:p>
            <a:pPr marL="0" indent="0">
              <a:buNone/>
            </a:pPr>
            <a:r>
              <a:rPr lang="en-US" sz="4000" dirty="0">
                <a:latin typeface="Georgia" panose="02040502050405020303" pitchFamily="18" charset="0"/>
              </a:rPr>
              <a:t>Distribution of PSH Units by County</a:t>
            </a:r>
          </a:p>
          <a:p>
            <a:pPr marL="0" indent="0">
              <a:buNone/>
            </a:pPr>
            <a:endParaRPr lang="en-US" sz="40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D7A16EC9-877C-4ED4-AEDE-9240022860A3}"/>
              </a:ext>
            </a:extLst>
          </p:cNvPr>
          <p:cNvSpPr>
            <a:spLocks noGrp="1"/>
          </p:cNvSpPr>
          <p:nvPr>
            <p:ph type="sldNum" sz="quarter" idx="12"/>
          </p:nvPr>
        </p:nvSpPr>
        <p:spPr/>
        <p:txBody>
          <a:bodyPr/>
          <a:lstStyle/>
          <a:p>
            <a:fld id="{0CC1078E-BC98-4BE4-B9E7-13D3646E3195}" type="slidenum">
              <a:rPr lang="en-US" smtClean="0"/>
              <a:t>16</a:t>
            </a:fld>
            <a:endParaRPr lang="en-US"/>
          </a:p>
        </p:txBody>
      </p:sp>
      <p:pic>
        <p:nvPicPr>
          <p:cNvPr id="5" name="Picture 4"/>
          <p:cNvPicPr>
            <a:picLocks noChangeAspect="1"/>
          </p:cNvPicPr>
          <p:nvPr/>
        </p:nvPicPr>
        <p:blipFill rotWithShape="1">
          <a:blip r:embed="rId3"/>
          <a:srcRect l="24315" t="23651" r="62738" b="10952"/>
          <a:stretch/>
        </p:blipFill>
        <p:spPr>
          <a:xfrm>
            <a:off x="5260278" y="0"/>
            <a:ext cx="4808754" cy="6831749"/>
          </a:xfrm>
          <a:prstGeom prst="rect">
            <a:avLst/>
          </a:prstGeom>
        </p:spPr>
      </p:pic>
      <p:sp>
        <p:nvSpPr>
          <p:cNvPr id="7" name="TextBox 6"/>
          <p:cNvSpPr txBox="1"/>
          <p:nvPr/>
        </p:nvSpPr>
        <p:spPr>
          <a:xfrm>
            <a:off x="7560008" y="6400412"/>
            <a:ext cx="2509024" cy="276999"/>
          </a:xfrm>
          <a:prstGeom prst="rect">
            <a:avLst/>
          </a:prstGeom>
          <a:noFill/>
        </p:spPr>
        <p:txBody>
          <a:bodyPr wrap="square" rtlCol="0">
            <a:spAutoFit/>
          </a:bodyPr>
          <a:lstStyle/>
          <a:p>
            <a:r>
              <a:rPr lang="en-US" sz="1200" dirty="0"/>
              <a:t>Source: 2020 HIC Report</a:t>
            </a:r>
          </a:p>
        </p:txBody>
      </p:sp>
      <p:pic>
        <p:nvPicPr>
          <p:cNvPr id="2" name="Picture 1"/>
          <p:cNvPicPr>
            <a:picLocks noChangeAspect="1"/>
          </p:cNvPicPr>
          <p:nvPr/>
        </p:nvPicPr>
        <p:blipFill rotWithShape="1">
          <a:blip r:embed="rId4"/>
          <a:srcRect l="16357" t="21835" r="78178" b="43023"/>
          <a:stretch/>
        </p:blipFill>
        <p:spPr>
          <a:xfrm>
            <a:off x="1688653" y="1479669"/>
            <a:ext cx="2797463" cy="5059242"/>
          </a:xfrm>
          <a:prstGeom prst="rect">
            <a:avLst/>
          </a:prstGeom>
        </p:spPr>
      </p:pic>
      <p:pic>
        <p:nvPicPr>
          <p:cNvPr id="8" name="Picture 7">
            <a:extLst>
              <a:ext uri="{FF2B5EF4-FFF2-40B4-BE49-F238E27FC236}">
                <a16:creationId xmlns:a16="http://schemas.microsoft.com/office/drawing/2014/main" id="{6DBDC0B3-FA18-4978-A125-3481F10AB07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Tree>
    <p:extLst>
      <p:ext uri="{BB962C8B-B14F-4D97-AF65-F5344CB8AC3E}">
        <p14:creationId xmlns:p14="http://schemas.microsoft.com/office/powerpoint/2010/main" val="2281302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A9E3FF3-8457-47B2-AD8E-84D7BD1BD88A}"/>
              </a:ext>
            </a:extLst>
          </p:cNvPr>
          <p:cNvSpPr>
            <a:spLocks noGrp="1"/>
          </p:cNvSpPr>
          <p:nvPr>
            <p:ph idx="1"/>
          </p:nvPr>
        </p:nvSpPr>
        <p:spPr>
          <a:xfrm>
            <a:off x="230697" y="219943"/>
            <a:ext cx="4479526" cy="1190941"/>
          </a:xfrm>
        </p:spPr>
        <p:txBody>
          <a:bodyPr>
            <a:noAutofit/>
          </a:bodyPr>
          <a:lstStyle/>
          <a:p>
            <a:pPr marL="0" indent="0">
              <a:buNone/>
            </a:pPr>
            <a:r>
              <a:rPr lang="en-US" sz="4000" dirty="0">
                <a:latin typeface="Georgia" panose="02040502050405020303" pitchFamily="18" charset="0"/>
              </a:rPr>
              <a:t>Distribution of TH Units by County</a:t>
            </a:r>
          </a:p>
          <a:p>
            <a:pPr marL="0" indent="0">
              <a:buNone/>
            </a:pPr>
            <a:endParaRPr lang="en-US" sz="4000" dirty="0">
              <a:latin typeface="Georgia" panose="02040502050405020303" pitchFamily="18" charset="0"/>
            </a:endParaRPr>
          </a:p>
        </p:txBody>
      </p:sp>
      <p:sp>
        <p:nvSpPr>
          <p:cNvPr id="4" name="Slide Number Placeholder 3">
            <a:extLst>
              <a:ext uri="{FF2B5EF4-FFF2-40B4-BE49-F238E27FC236}">
                <a16:creationId xmlns:a16="http://schemas.microsoft.com/office/drawing/2014/main" id="{D7A16EC9-877C-4ED4-AEDE-9240022860A3}"/>
              </a:ext>
            </a:extLst>
          </p:cNvPr>
          <p:cNvSpPr>
            <a:spLocks noGrp="1"/>
          </p:cNvSpPr>
          <p:nvPr>
            <p:ph type="sldNum" sz="quarter" idx="12"/>
          </p:nvPr>
        </p:nvSpPr>
        <p:spPr/>
        <p:txBody>
          <a:bodyPr/>
          <a:lstStyle/>
          <a:p>
            <a:fld id="{0CC1078E-BC98-4BE4-B9E7-13D3646E3195}" type="slidenum">
              <a:rPr lang="en-US" smtClean="0"/>
              <a:t>17</a:t>
            </a:fld>
            <a:endParaRPr lang="en-US"/>
          </a:p>
        </p:txBody>
      </p:sp>
      <p:pic>
        <p:nvPicPr>
          <p:cNvPr id="2" name="Picture 1"/>
          <p:cNvPicPr>
            <a:picLocks noChangeAspect="1"/>
          </p:cNvPicPr>
          <p:nvPr/>
        </p:nvPicPr>
        <p:blipFill rotWithShape="1">
          <a:blip r:embed="rId3"/>
          <a:srcRect l="25119" t="24603" r="62113" b="11905"/>
          <a:stretch/>
        </p:blipFill>
        <p:spPr>
          <a:xfrm>
            <a:off x="5491842" y="190046"/>
            <a:ext cx="4669971" cy="6531429"/>
          </a:xfrm>
          <a:prstGeom prst="rect">
            <a:avLst/>
          </a:prstGeom>
        </p:spPr>
      </p:pic>
      <p:sp>
        <p:nvSpPr>
          <p:cNvPr id="7" name="TextBox 6"/>
          <p:cNvSpPr txBox="1"/>
          <p:nvPr/>
        </p:nvSpPr>
        <p:spPr>
          <a:xfrm>
            <a:off x="7560008" y="6400412"/>
            <a:ext cx="2509024" cy="276999"/>
          </a:xfrm>
          <a:prstGeom prst="rect">
            <a:avLst/>
          </a:prstGeom>
          <a:noFill/>
        </p:spPr>
        <p:txBody>
          <a:bodyPr wrap="square" rtlCol="0">
            <a:spAutoFit/>
          </a:bodyPr>
          <a:lstStyle/>
          <a:p>
            <a:r>
              <a:rPr lang="en-US" sz="1200" dirty="0"/>
              <a:t>Source: 2020 HIC Report</a:t>
            </a:r>
          </a:p>
        </p:txBody>
      </p:sp>
      <p:pic>
        <p:nvPicPr>
          <p:cNvPr id="8" name="Picture 7">
            <a:extLst>
              <a:ext uri="{FF2B5EF4-FFF2-40B4-BE49-F238E27FC236}">
                <a16:creationId xmlns:a16="http://schemas.microsoft.com/office/drawing/2014/main" id="{2D55EEFF-07B8-4EBB-8AEB-3E8E7B93B71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260" t="12223" r="56610"/>
          <a:stretch/>
        </p:blipFill>
        <p:spPr>
          <a:xfrm>
            <a:off x="1978898" y="1523205"/>
            <a:ext cx="2731325" cy="5015706"/>
          </a:xfrm>
          <a:prstGeom prst="rect">
            <a:avLst/>
          </a:prstGeom>
        </p:spPr>
      </p:pic>
    </p:spTree>
    <p:extLst>
      <p:ext uri="{BB962C8B-B14F-4D97-AF65-F5344CB8AC3E}">
        <p14:creationId xmlns:p14="http://schemas.microsoft.com/office/powerpoint/2010/main" val="2782653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F1496-CDA2-4325-B0D0-52297259B65B}"/>
              </a:ext>
            </a:extLst>
          </p:cNvPr>
          <p:cNvSpPr>
            <a:spLocks noGrp="1"/>
          </p:cNvSpPr>
          <p:nvPr>
            <p:ph type="title"/>
          </p:nvPr>
        </p:nvSpPr>
        <p:spPr/>
        <p:txBody>
          <a:bodyPr>
            <a:normAutofit/>
          </a:bodyPr>
          <a:lstStyle/>
          <a:p>
            <a:r>
              <a:rPr lang="en-US" dirty="0"/>
              <a:t>Performance Metrics</a:t>
            </a:r>
            <a:br>
              <a:rPr lang="en-US" dirty="0"/>
            </a:br>
            <a:r>
              <a:rPr lang="en-US" sz="2700" i="1" dirty="0"/>
              <a:t>homelessness should be rare…brief…one time</a:t>
            </a:r>
          </a:p>
        </p:txBody>
      </p:sp>
      <p:graphicFrame>
        <p:nvGraphicFramePr>
          <p:cNvPr id="4" name="Content Placeholder 3">
            <a:extLst>
              <a:ext uri="{FF2B5EF4-FFF2-40B4-BE49-F238E27FC236}">
                <a16:creationId xmlns:a16="http://schemas.microsoft.com/office/drawing/2014/main" id="{59A6478E-0910-40F2-8206-FDD632B12D19}"/>
              </a:ext>
            </a:extLst>
          </p:cNvPr>
          <p:cNvGraphicFramePr>
            <a:graphicFrameLocks noGrp="1"/>
          </p:cNvGraphicFramePr>
          <p:nvPr>
            <p:ph idx="1"/>
            <p:extLst>
              <p:ext uri="{D42A27DB-BD31-4B8C-83A1-F6EECF244321}">
                <p14:modId xmlns:p14="http://schemas.microsoft.com/office/powerpoint/2010/main" val="139141357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61DD1A5-4D5D-4269-9C43-9CA4DFD5E490}"/>
              </a:ext>
            </a:extLst>
          </p:cNvPr>
          <p:cNvSpPr>
            <a:spLocks noGrp="1"/>
          </p:cNvSpPr>
          <p:nvPr>
            <p:ph type="sldNum" sz="quarter" idx="12"/>
          </p:nvPr>
        </p:nvSpPr>
        <p:spPr/>
        <p:txBody>
          <a:bodyPr/>
          <a:lstStyle/>
          <a:p>
            <a:fld id="{0CC1078E-BC98-4BE4-B9E7-13D3646E3195}" type="slidenum">
              <a:rPr lang="en-US" smtClean="0"/>
              <a:t>18</a:t>
            </a:fld>
            <a:endParaRPr lang="en-US"/>
          </a:p>
        </p:txBody>
      </p:sp>
    </p:spTree>
    <p:extLst>
      <p:ext uri="{BB962C8B-B14F-4D97-AF65-F5344CB8AC3E}">
        <p14:creationId xmlns:p14="http://schemas.microsoft.com/office/powerpoint/2010/main" val="31913364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D3120-DF37-4CDE-A364-0D1679681750}"/>
              </a:ext>
            </a:extLst>
          </p:cNvPr>
          <p:cNvSpPr>
            <a:spLocks noGrp="1"/>
          </p:cNvSpPr>
          <p:nvPr>
            <p:ph type="title"/>
          </p:nvPr>
        </p:nvSpPr>
        <p:spPr/>
        <p:txBody>
          <a:bodyPr/>
          <a:lstStyle/>
          <a:p>
            <a:r>
              <a:rPr lang="en-US" dirty="0"/>
              <a:t>HUD STELLA P</a:t>
            </a:r>
          </a:p>
        </p:txBody>
      </p:sp>
      <p:pic>
        <p:nvPicPr>
          <p:cNvPr id="4" name="Content Placeholder 3">
            <a:extLst>
              <a:ext uri="{FF2B5EF4-FFF2-40B4-BE49-F238E27FC236}">
                <a16:creationId xmlns:a16="http://schemas.microsoft.com/office/drawing/2014/main" id="{C6AE4F3C-D3A6-47BF-BD7B-3C6D108226CC}"/>
              </a:ext>
            </a:extLst>
          </p:cNvPr>
          <p:cNvPicPr>
            <a:picLocks noGrp="1"/>
          </p:cNvPicPr>
          <p:nvPr>
            <p:ph idx="1"/>
          </p:nvPr>
        </p:nvPicPr>
        <p:blipFill rotWithShape="1">
          <a:blip r:embed="rId3">
            <a:extLst>
              <a:ext uri="{28A0092B-C50C-407E-A947-70E740481C1C}">
                <a14:useLocalDpi xmlns:a14="http://schemas.microsoft.com/office/drawing/2010/main" val="0"/>
              </a:ext>
            </a:extLst>
          </a:blip>
          <a:srcRect t="9135" b="-9135"/>
          <a:stretch/>
        </p:blipFill>
        <p:spPr>
          <a:xfrm>
            <a:off x="1822760" y="1502229"/>
            <a:ext cx="8546479" cy="5577840"/>
          </a:xfrm>
          <a:prstGeom prst="rect">
            <a:avLst/>
          </a:prstGeom>
        </p:spPr>
      </p:pic>
      <p:pic>
        <p:nvPicPr>
          <p:cNvPr id="5" name="Picture 4">
            <a:extLst>
              <a:ext uri="{FF2B5EF4-FFF2-40B4-BE49-F238E27FC236}">
                <a16:creationId xmlns:a16="http://schemas.microsoft.com/office/drawing/2014/main" id="{75A67B73-586C-4146-864D-5B2FC3E1971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
        <p:nvSpPr>
          <p:cNvPr id="3" name="Oval 2">
            <a:extLst>
              <a:ext uri="{FF2B5EF4-FFF2-40B4-BE49-F238E27FC236}">
                <a16:creationId xmlns:a16="http://schemas.microsoft.com/office/drawing/2014/main" id="{70F9CC6E-ADC9-4901-A0E9-9FB60558BBCE}"/>
              </a:ext>
            </a:extLst>
          </p:cNvPr>
          <p:cNvSpPr/>
          <p:nvPr/>
        </p:nvSpPr>
        <p:spPr>
          <a:xfrm>
            <a:off x="3461657" y="2286000"/>
            <a:ext cx="836023" cy="7837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557C63DC-E1BF-4A9C-8F6C-D93E5C79D3C4}"/>
              </a:ext>
            </a:extLst>
          </p:cNvPr>
          <p:cNvSpPr/>
          <p:nvPr/>
        </p:nvSpPr>
        <p:spPr>
          <a:xfrm>
            <a:off x="5782494" y="2281644"/>
            <a:ext cx="836023" cy="7837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0DFFDC46-72FA-4483-8B7F-131AABC06955}"/>
              </a:ext>
            </a:extLst>
          </p:cNvPr>
          <p:cNvSpPr/>
          <p:nvPr/>
        </p:nvSpPr>
        <p:spPr>
          <a:xfrm>
            <a:off x="5364482" y="2888750"/>
            <a:ext cx="836023" cy="7837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DAB9CDDB-B66B-4C3A-BE76-37CB9A090A94}"/>
              </a:ext>
            </a:extLst>
          </p:cNvPr>
          <p:cNvSpPr/>
          <p:nvPr/>
        </p:nvSpPr>
        <p:spPr>
          <a:xfrm>
            <a:off x="5364481" y="3400700"/>
            <a:ext cx="836023" cy="7837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562190E-F94D-452C-81A1-67B5854EF0BC}"/>
              </a:ext>
            </a:extLst>
          </p:cNvPr>
          <p:cNvSpPr/>
          <p:nvPr/>
        </p:nvSpPr>
        <p:spPr>
          <a:xfrm>
            <a:off x="5364480" y="4086812"/>
            <a:ext cx="836023" cy="7837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BA216F-1842-4DEE-83EF-85E38BF1810F}"/>
              </a:ext>
            </a:extLst>
          </p:cNvPr>
          <p:cNvSpPr/>
          <p:nvPr/>
        </p:nvSpPr>
        <p:spPr>
          <a:xfrm>
            <a:off x="4123508" y="3680004"/>
            <a:ext cx="836023" cy="7837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EF90A7F-4A37-4144-A48A-726E88FF7283}"/>
              </a:ext>
            </a:extLst>
          </p:cNvPr>
          <p:cNvSpPr/>
          <p:nvPr/>
        </p:nvSpPr>
        <p:spPr>
          <a:xfrm>
            <a:off x="7898687" y="2229392"/>
            <a:ext cx="836023" cy="783771"/>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2" name="Slide Number Placeholder 11">
            <a:extLst>
              <a:ext uri="{FF2B5EF4-FFF2-40B4-BE49-F238E27FC236}">
                <a16:creationId xmlns:a16="http://schemas.microsoft.com/office/drawing/2014/main" id="{3D4649F9-2DE1-46BD-B749-62C1F3792CC8}"/>
              </a:ext>
            </a:extLst>
          </p:cNvPr>
          <p:cNvSpPr>
            <a:spLocks noGrp="1"/>
          </p:cNvSpPr>
          <p:nvPr>
            <p:ph type="sldNum" sz="quarter" idx="12"/>
          </p:nvPr>
        </p:nvSpPr>
        <p:spPr/>
        <p:txBody>
          <a:bodyPr/>
          <a:lstStyle/>
          <a:p>
            <a:fld id="{0CC1078E-BC98-4BE4-B9E7-13D3646E3195}" type="slidenum">
              <a:rPr lang="en-US" smtClean="0"/>
              <a:t>19</a:t>
            </a:fld>
            <a:endParaRPr lang="en-US"/>
          </a:p>
        </p:txBody>
      </p:sp>
    </p:spTree>
    <p:extLst>
      <p:ext uri="{BB962C8B-B14F-4D97-AF65-F5344CB8AC3E}">
        <p14:creationId xmlns:p14="http://schemas.microsoft.com/office/powerpoint/2010/main" val="1680610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sosceles Triangle 6">
            <a:extLst>
              <a:ext uri="{FF2B5EF4-FFF2-40B4-BE49-F238E27FC236}">
                <a16:creationId xmlns:a16="http://schemas.microsoft.com/office/drawing/2014/main" id="{2FC70E0A-172D-4D3A-A2ED-25E033C99690}"/>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D390697E-97CB-4B3A-9397-3A48B8F67AF0}"/>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0DA2CF-DFF1-43E8-A8F1-C4E86AECF8B4}"/>
              </a:ext>
            </a:extLst>
          </p:cNvPr>
          <p:cNvSpPr>
            <a:spLocks noGrp="1"/>
          </p:cNvSpPr>
          <p:nvPr>
            <p:ph type="ctrTitle"/>
          </p:nvPr>
        </p:nvSpPr>
        <p:spPr>
          <a:xfrm>
            <a:off x="2848466" y="1769621"/>
            <a:ext cx="5388990" cy="2387600"/>
          </a:xfrm>
        </p:spPr>
        <p:txBody>
          <a:bodyPr>
            <a:normAutofit fontScale="90000"/>
          </a:bodyPr>
          <a:lstStyle/>
          <a:p>
            <a:r>
              <a:rPr lang="en-US" dirty="0"/>
              <a:t>Maine Homelessness System Re-Design </a:t>
            </a:r>
          </a:p>
        </p:txBody>
      </p:sp>
      <p:sp>
        <p:nvSpPr>
          <p:cNvPr id="4" name="TextBox 3">
            <a:extLst>
              <a:ext uri="{FF2B5EF4-FFF2-40B4-BE49-F238E27FC236}">
                <a16:creationId xmlns:a16="http://schemas.microsoft.com/office/drawing/2014/main" id="{9BA523CD-95EB-430E-943D-32415F1DB6A6}"/>
              </a:ext>
            </a:extLst>
          </p:cNvPr>
          <p:cNvSpPr txBox="1"/>
          <p:nvPr/>
        </p:nvSpPr>
        <p:spPr>
          <a:xfrm>
            <a:off x="2919036" y="4201114"/>
            <a:ext cx="5297864" cy="954107"/>
          </a:xfrm>
          <a:prstGeom prst="rect">
            <a:avLst/>
          </a:prstGeom>
          <a:noFill/>
        </p:spPr>
        <p:txBody>
          <a:bodyPr wrap="square" rtlCol="0">
            <a:spAutoFit/>
          </a:bodyPr>
          <a:lstStyle/>
          <a:p>
            <a:pPr algn="ctr"/>
            <a:r>
              <a:rPr lang="en-US" sz="2800" dirty="0"/>
              <a:t>Initial Data Analysis</a:t>
            </a:r>
          </a:p>
          <a:p>
            <a:pPr algn="ctr"/>
            <a:r>
              <a:rPr lang="en-US" sz="2800" dirty="0"/>
              <a:t>3/9/2021</a:t>
            </a:r>
          </a:p>
        </p:txBody>
      </p:sp>
      <p:sp>
        <p:nvSpPr>
          <p:cNvPr id="5" name="Isosceles Triangle 4">
            <a:extLst>
              <a:ext uri="{FF2B5EF4-FFF2-40B4-BE49-F238E27FC236}">
                <a16:creationId xmlns:a16="http://schemas.microsoft.com/office/drawing/2014/main" id="{9787685C-353A-4EBE-99DB-92DFAC2C2233}"/>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5F031558-1E4E-4EA5-95D0-94B87F14704C}"/>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45097" y="5761512"/>
            <a:ext cx="1748803" cy="886416"/>
          </a:xfrm>
          <a:prstGeom prst="rect">
            <a:avLst/>
          </a:prstGeom>
        </p:spPr>
      </p:pic>
    </p:spTree>
    <p:extLst>
      <p:ext uri="{BB962C8B-B14F-4D97-AF65-F5344CB8AC3E}">
        <p14:creationId xmlns:p14="http://schemas.microsoft.com/office/powerpoint/2010/main" val="2409349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D81B9-1359-4CBD-A77C-87DC132EA696}"/>
              </a:ext>
            </a:extLst>
          </p:cNvPr>
          <p:cNvSpPr>
            <a:spLocks noGrp="1"/>
          </p:cNvSpPr>
          <p:nvPr>
            <p:ph type="title"/>
          </p:nvPr>
        </p:nvSpPr>
        <p:spPr/>
        <p:txBody>
          <a:bodyPr/>
          <a:lstStyle/>
          <a:p>
            <a:r>
              <a:rPr lang="en-US" dirty="0"/>
              <a:t>Inflow and PH Exits by Intervention</a:t>
            </a:r>
            <a:br>
              <a:rPr lang="en-US" dirty="0"/>
            </a:br>
            <a:r>
              <a:rPr lang="en-US" sz="1400" i="1" dirty="0"/>
              <a:t>Source: HUD Stella P</a:t>
            </a:r>
          </a:p>
        </p:txBody>
      </p:sp>
      <p:graphicFrame>
        <p:nvGraphicFramePr>
          <p:cNvPr id="4" name="Content Placeholder 3">
            <a:extLst>
              <a:ext uri="{FF2B5EF4-FFF2-40B4-BE49-F238E27FC236}">
                <a16:creationId xmlns:a16="http://schemas.microsoft.com/office/drawing/2014/main" id="{8F04055D-0BB3-4680-A84F-968EBD9D09ED}"/>
              </a:ext>
            </a:extLst>
          </p:cNvPr>
          <p:cNvGraphicFramePr>
            <a:graphicFrameLocks noGrp="1"/>
          </p:cNvGraphicFramePr>
          <p:nvPr>
            <p:ph idx="1"/>
            <p:extLst>
              <p:ext uri="{D42A27DB-BD31-4B8C-83A1-F6EECF244321}">
                <p14:modId xmlns:p14="http://schemas.microsoft.com/office/powerpoint/2010/main" val="687154954"/>
              </p:ext>
            </p:extLst>
          </p:nvPr>
        </p:nvGraphicFramePr>
        <p:xfrm>
          <a:off x="1676400" y="185175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B7EFC8E2-EBE5-4DB0-8E3F-AC68C961C11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
        <p:nvSpPr>
          <p:cNvPr id="6" name="Isosceles Triangle 5">
            <a:extLst>
              <a:ext uri="{FF2B5EF4-FFF2-40B4-BE49-F238E27FC236}">
                <a16:creationId xmlns:a16="http://schemas.microsoft.com/office/drawing/2014/main" id="{7AAA7808-EFEA-4A2C-A275-04D53BF43C1B}"/>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274C0FF1-2B87-4754-8B1A-837C47D3ECEE}"/>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3082AD31-7094-43F6-A68D-0092F21A8308}"/>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941752C0-A707-4BE0-AB4A-6820622D0823}"/>
              </a:ext>
            </a:extLst>
          </p:cNvPr>
          <p:cNvSpPr/>
          <p:nvPr/>
        </p:nvSpPr>
        <p:spPr>
          <a:xfrm>
            <a:off x="3737114" y="2683567"/>
            <a:ext cx="3816626" cy="9939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FD294B9A-7656-470E-B989-5145F9DA896C}"/>
              </a:ext>
            </a:extLst>
          </p:cNvPr>
          <p:cNvSpPr/>
          <p:nvPr/>
        </p:nvSpPr>
        <p:spPr>
          <a:xfrm>
            <a:off x="3508513" y="4456039"/>
            <a:ext cx="4147931" cy="99391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9">
            <a:extLst>
              <a:ext uri="{FF2B5EF4-FFF2-40B4-BE49-F238E27FC236}">
                <a16:creationId xmlns:a16="http://schemas.microsoft.com/office/drawing/2014/main" id="{A0D139D9-699F-4E90-9DC0-78284B71C81A}"/>
              </a:ext>
            </a:extLst>
          </p:cNvPr>
          <p:cNvSpPr>
            <a:spLocks noGrp="1"/>
          </p:cNvSpPr>
          <p:nvPr>
            <p:ph type="sldNum" sz="quarter" idx="12"/>
          </p:nvPr>
        </p:nvSpPr>
        <p:spPr/>
        <p:txBody>
          <a:bodyPr/>
          <a:lstStyle/>
          <a:p>
            <a:fld id="{0CC1078E-BC98-4BE4-B9E7-13D3646E3195}" type="slidenum">
              <a:rPr lang="en-US" smtClean="0"/>
              <a:t>20</a:t>
            </a:fld>
            <a:endParaRPr lang="en-US"/>
          </a:p>
        </p:txBody>
      </p:sp>
    </p:spTree>
    <p:extLst>
      <p:ext uri="{BB962C8B-B14F-4D97-AF65-F5344CB8AC3E}">
        <p14:creationId xmlns:p14="http://schemas.microsoft.com/office/powerpoint/2010/main" val="4064132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6AC4D-D251-4B5A-9993-13BF87B9355A}"/>
              </a:ext>
            </a:extLst>
          </p:cNvPr>
          <p:cNvSpPr>
            <a:spLocks noGrp="1"/>
          </p:cNvSpPr>
          <p:nvPr>
            <p:ph type="title"/>
          </p:nvPr>
        </p:nvSpPr>
        <p:spPr/>
        <p:txBody>
          <a:bodyPr/>
          <a:lstStyle/>
          <a:p>
            <a:r>
              <a:rPr lang="en-US" dirty="0"/>
              <a:t>Key Performance Indicators By County</a:t>
            </a:r>
            <a:br>
              <a:rPr lang="en-US" dirty="0"/>
            </a:br>
            <a:r>
              <a:rPr lang="en-US" sz="1400" i="1" dirty="0"/>
              <a:t>Source: HMIS Data Pull 8/1/20 – 9/1/20</a:t>
            </a:r>
          </a:p>
        </p:txBody>
      </p:sp>
      <p:graphicFrame>
        <p:nvGraphicFramePr>
          <p:cNvPr id="5" name="Content Placeholder 4">
            <a:extLst>
              <a:ext uri="{FF2B5EF4-FFF2-40B4-BE49-F238E27FC236}">
                <a16:creationId xmlns:a16="http://schemas.microsoft.com/office/drawing/2014/main" id="{0F89F286-BF20-4201-B30E-F6B307127F8B}"/>
              </a:ext>
            </a:extLst>
          </p:cNvPr>
          <p:cNvGraphicFramePr>
            <a:graphicFrameLocks noGrp="1"/>
          </p:cNvGraphicFramePr>
          <p:nvPr>
            <p:ph idx="1"/>
            <p:extLst>
              <p:ext uri="{D42A27DB-BD31-4B8C-83A1-F6EECF244321}">
                <p14:modId xmlns:p14="http://schemas.microsoft.com/office/powerpoint/2010/main" val="1156053230"/>
              </p:ext>
            </p:extLst>
          </p:nvPr>
        </p:nvGraphicFramePr>
        <p:xfrm>
          <a:off x="838200" y="2092297"/>
          <a:ext cx="10515600" cy="3439012"/>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3413966416"/>
                    </a:ext>
                  </a:extLst>
                </a:gridCol>
                <a:gridCol w="1314450">
                  <a:extLst>
                    <a:ext uri="{9D8B030D-6E8A-4147-A177-3AD203B41FA5}">
                      <a16:colId xmlns:a16="http://schemas.microsoft.com/office/drawing/2014/main" val="4288760117"/>
                    </a:ext>
                  </a:extLst>
                </a:gridCol>
                <a:gridCol w="1993323">
                  <a:extLst>
                    <a:ext uri="{9D8B030D-6E8A-4147-A177-3AD203B41FA5}">
                      <a16:colId xmlns:a16="http://schemas.microsoft.com/office/drawing/2014/main" val="3816899502"/>
                    </a:ext>
                  </a:extLst>
                </a:gridCol>
                <a:gridCol w="2341418">
                  <a:extLst>
                    <a:ext uri="{9D8B030D-6E8A-4147-A177-3AD203B41FA5}">
                      <a16:colId xmlns:a16="http://schemas.microsoft.com/office/drawing/2014/main" val="1227010656"/>
                    </a:ext>
                  </a:extLst>
                </a:gridCol>
                <a:gridCol w="2237509">
                  <a:extLst>
                    <a:ext uri="{9D8B030D-6E8A-4147-A177-3AD203B41FA5}">
                      <a16:colId xmlns:a16="http://schemas.microsoft.com/office/drawing/2014/main" val="3748022968"/>
                    </a:ext>
                  </a:extLst>
                </a:gridCol>
              </a:tblGrid>
              <a:tr h="601928">
                <a:tc>
                  <a:txBody>
                    <a:bodyPr/>
                    <a:lstStyle/>
                    <a:p>
                      <a:pPr algn="ctr" fontAlgn="ctr"/>
                      <a:r>
                        <a:rPr lang="en-US" sz="1600" u="none" strike="noStrike" dirty="0">
                          <a:effectLst/>
                          <a:latin typeface="+mn-lt"/>
                        </a:rPr>
                        <a:t>County</a:t>
                      </a:r>
                      <a:endParaRPr lang="en-US" sz="1600" b="1" i="0" u="none" strike="noStrike" dirty="0">
                        <a:solidFill>
                          <a:srgbClr val="000000"/>
                        </a:solidFill>
                        <a:effectLst/>
                        <a:latin typeface="+mn-lt"/>
                      </a:endParaRPr>
                    </a:p>
                  </a:txBody>
                  <a:tcPr marL="2142" marR="2142" marT="2142" marB="0" anchor="ctr"/>
                </a:tc>
                <a:tc>
                  <a:txBody>
                    <a:bodyPr/>
                    <a:lstStyle/>
                    <a:p>
                      <a:pPr algn="ctr" fontAlgn="b"/>
                      <a:r>
                        <a:rPr lang="en-US" sz="1600" u="none" strike="noStrike" dirty="0">
                          <a:effectLst/>
                          <a:latin typeface="+mn-lt"/>
                        </a:rPr>
                        <a:t>Average Length of Stay</a:t>
                      </a:r>
                    </a:p>
                  </a:txBody>
                  <a:tcPr marL="2142" marR="2142" marT="2142" marB="0" anchor="ctr"/>
                </a:tc>
                <a:tc>
                  <a:txBody>
                    <a:bodyPr/>
                    <a:lstStyle/>
                    <a:p>
                      <a:pPr algn="ctr" fontAlgn="b"/>
                      <a:r>
                        <a:rPr lang="en-US" sz="1600" u="none" strike="noStrike" dirty="0">
                          <a:effectLst/>
                          <a:latin typeface="+mn-lt"/>
                        </a:rPr>
                        <a:t>Average Shelter Utilization</a:t>
                      </a:r>
                      <a:endParaRPr lang="en-US" sz="1600" b="1" i="0" u="none" strike="noStrike" dirty="0">
                        <a:solidFill>
                          <a:srgbClr val="000000"/>
                        </a:solidFill>
                        <a:effectLst/>
                        <a:latin typeface="+mn-lt"/>
                      </a:endParaRPr>
                    </a:p>
                  </a:txBody>
                  <a:tcPr marL="2142" marR="2142" marT="2142" marB="0" anchor="b"/>
                </a:tc>
                <a:tc>
                  <a:txBody>
                    <a:bodyPr/>
                    <a:lstStyle/>
                    <a:p>
                      <a:pPr algn="ctr" fontAlgn="b"/>
                      <a:r>
                        <a:rPr lang="en-US" sz="1600" u="none" strike="noStrike" dirty="0">
                          <a:effectLst/>
                          <a:latin typeface="+mn-lt"/>
                        </a:rPr>
                        <a:t>Percent homeless &gt;14 days</a:t>
                      </a:r>
                      <a:endParaRPr lang="en-US" sz="1600" b="1" i="0" u="none" strike="noStrike" dirty="0">
                        <a:solidFill>
                          <a:srgbClr val="000000"/>
                        </a:solidFill>
                        <a:effectLst/>
                        <a:latin typeface="+mn-lt"/>
                      </a:endParaRPr>
                    </a:p>
                  </a:txBody>
                  <a:tcPr marL="2142" marR="2142" marT="2142" marB="0" anchor="ctr"/>
                </a:tc>
                <a:tc>
                  <a:txBody>
                    <a:bodyPr/>
                    <a:lstStyle/>
                    <a:p>
                      <a:pPr algn="ctr" fontAlgn="b"/>
                      <a:r>
                        <a:rPr lang="en-US" sz="1600" u="none" strike="noStrike" dirty="0">
                          <a:effectLst/>
                          <a:latin typeface="+mn-lt"/>
                        </a:rPr>
                        <a:t>% exit to positive destination (8/1/2020 - 9/1/2020)</a:t>
                      </a:r>
                      <a:endParaRPr lang="en-US" sz="1600" b="1" i="0" u="none" strike="noStrike" dirty="0">
                        <a:solidFill>
                          <a:srgbClr val="000000"/>
                        </a:solidFill>
                        <a:effectLst/>
                        <a:latin typeface="+mn-lt"/>
                      </a:endParaRPr>
                    </a:p>
                  </a:txBody>
                  <a:tcPr marL="2142" marR="2142" marT="2142" marB="0" anchor="ctr"/>
                </a:tc>
                <a:extLst>
                  <a:ext uri="{0D108BD9-81ED-4DB2-BD59-A6C34878D82A}">
                    <a16:rowId xmlns:a16="http://schemas.microsoft.com/office/drawing/2014/main" val="2510600281"/>
                  </a:ext>
                </a:extLst>
              </a:tr>
              <a:tr h="270535">
                <a:tc>
                  <a:txBody>
                    <a:bodyPr/>
                    <a:lstStyle/>
                    <a:p>
                      <a:pPr algn="ctr" fontAlgn="ctr"/>
                      <a:r>
                        <a:rPr lang="en-US" sz="1600" u="none" strike="noStrike" dirty="0">
                          <a:effectLst/>
                          <a:latin typeface="+mn-lt"/>
                        </a:rPr>
                        <a:t>Aroostook</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32</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31 %</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74%</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14%</a:t>
                      </a:r>
                      <a:endParaRPr lang="en-US" sz="1600" b="0" i="0" u="none" strike="noStrike" dirty="0">
                        <a:solidFill>
                          <a:srgbClr val="000000"/>
                        </a:solidFill>
                        <a:effectLst/>
                        <a:latin typeface="+mn-lt"/>
                      </a:endParaRPr>
                    </a:p>
                  </a:txBody>
                  <a:tcPr marL="2142" marR="2142" marT="2142" marB="0" anchor="ctr"/>
                </a:tc>
                <a:extLst>
                  <a:ext uri="{0D108BD9-81ED-4DB2-BD59-A6C34878D82A}">
                    <a16:rowId xmlns:a16="http://schemas.microsoft.com/office/drawing/2014/main" val="1563646079"/>
                  </a:ext>
                </a:extLst>
              </a:tr>
              <a:tr h="270535">
                <a:tc>
                  <a:txBody>
                    <a:bodyPr/>
                    <a:lstStyle/>
                    <a:p>
                      <a:pPr algn="ctr" fontAlgn="ctr"/>
                      <a:r>
                        <a:rPr lang="en-US" sz="1600" u="none" strike="noStrike" dirty="0">
                          <a:effectLst/>
                          <a:latin typeface="+mn-lt"/>
                        </a:rPr>
                        <a:t>Penobscot</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42</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84 %</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72%</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a:effectLst/>
                          <a:latin typeface="+mn-lt"/>
                        </a:rPr>
                        <a:t>14%</a:t>
                      </a:r>
                      <a:endParaRPr lang="en-US" sz="1600" b="0" i="0" u="none" strike="noStrike">
                        <a:solidFill>
                          <a:srgbClr val="000000"/>
                        </a:solidFill>
                        <a:effectLst/>
                        <a:latin typeface="+mn-lt"/>
                      </a:endParaRPr>
                    </a:p>
                  </a:txBody>
                  <a:tcPr marL="2142" marR="2142" marT="2142" marB="0" anchor="ctr"/>
                </a:tc>
                <a:extLst>
                  <a:ext uri="{0D108BD9-81ED-4DB2-BD59-A6C34878D82A}">
                    <a16:rowId xmlns:a16="http://schemas.microsoft.com/office/drawing/2014/main" val="315963778"/>
                  </a:ext>
                </a:extLst>
              </a:tr>
              <a:tr h="270535">
                <a:tc>
                  <a:txBody>
                    <a:bodyPr/>
                    <a:lstStyle/>
                    <a:p>
                      <a:pPr algn="ctr" fontAlgn="ctr"/>
                      <a:r>
                        <a:rPr lang="en-US" sz="1600" u="none" strike="noStrike">
                          <a:effectLst/>
                          <a:latin typeface="+mn-lt"/>
                        </a:rPr>
                        <a:t>Franklin</a:t>
                      </a:r>
                      <a:endParaRPr lang="en-US" sz="1600" b="0" i="0" u="none" strike="noStrike">
                        <a:solidFill>
                          <a:srgbClr val="000000"/>
                        </a:solidFill>
                        <a:effectLst/>
                        <a:latin typeface="+mn-lt"/>
                      </a:endParaRPr>
                    </a:p>
                  </a:txBody>
                  <a:tcPr marL="2142" marR="2142" marT="2142" marB="0" anchor="ctr"/>
                </a:tc>
                <a:tc>
                  <a:txBody>
                    <a:bodyPr/>
                    <a:lstStyle/>
                    <a:p>
                      <a:pPr algn="ctr" fontAlgn="ctr"/>
                      <a:r>
                        <a:rPr lang="en-US" sz="1600" u="none" strike="noStrike">
                          <a:effectLst/>
                          <a:latin typeface="+mn-lt"/>
                        </a:rPr>
                        <a:t>46</a:t>
                      </a:r>
                      <a:endParaRPr lang="en-US" sz="1600" b="0" i="0" u="none" strike="noStrike">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65 %</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a:t>
                      </a:r>
                      <a:endParaRPr lang="en-US" sz="1600" b="0" i="0" u="none" strike="noStrike" dirty="0">
                        <a:solidFill>
                          <a:srgbClr val="000000"/>
                        </a:solidFill>
                        <a:effectLst/>
                        <a:latin typeface="+mn-lt"/>
                      </a:endParaRPr>
                    </a:p>
                  </a:txBody>
                  <a:tcPr marL="2142" marR="2142" marT="2142" marB="0" anchor="ctr"/>
                </a:tc>
                <a:extLst>
                  <a:ext uri="{0D108BD9-81ED-4DB2-BD59-A6C34878D82A}">
                    <a16:rowId xmlns:a16="http://schemas.microsoft.com/office/drawing/2014/main" val="2206732509"/>
                  </a:ext>
                </a:extLst>
              </a:tr>
              <a:tr h="270535">
                <a:tc>
                  <a:txBody>
                    <a:bodyPr/>
                    <a:lstStyle/>
                    <a:p>
                      <a:pPr algn="ctr" fontAlgn="ctr"/>
                      <a:r>
                        <a:rPr lang="en-US" sz="1600" u="none" strike="noStrike">
                          <a:effectLst/>
                          <a:latin typeface="+mn-lt"/>
                        </a:rPr>
                        <a:t>York</a:t>
                      </a:r>
                      <a:endParaRPr lang="en-US" sz="1600" b="0" i="0" u="none" strike="noStrike">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48</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77 %</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82%</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40%</a:t>
                      </a:r>
                      <a:endParaRPr lang="en-US" sz="1600" b="0" i="0" u="none" strike="noStrike" dirty="0">
                        <a:solidFill>
                          <a:srgbClr val="000000"/>
                        </a:solidFill>
                        <a:effectLst/>
                        <a:latin typeface="+mn-lt"/>
                      </a:endParaRPr>
                    </a:p>
                  </a:txBody>
                  <a:tcPr marL="2142" marR="2142" marT="2142" marB="0" anchor="ctr"/>
                </a:tc>
                <a:extLst>
                  <a:ext uri="{0D108BD9-81ED-4DB2-BD59-A6C34878D82A}">
                    <a16:rowId xmlns:a16="http://schemas.microsoft.com/office/drawing/2014/main" val="4071193996"/>
                  </a:ext>
                </a:extLst>
              </a:tr>
              <a:tr h="270535">
                <a:tc>
                  <a:txBody>
                    <a:bodyPr/>
                    <a:lstStyle/>
                    <a:p>
                      <a:pPr algn="ctr" fontAlgn="ctr"/>
                      <a:r>
                        <a:rPr lang="en-US" sz="1600" u="none" strike="noStrike" dirty="0">
                          <a:effectLst/>
                          <a:latin typeface="+mn-lt"/>
                        </a:rPr>
                        <a:t>Oxford</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51</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72 %</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80%</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52%</a:t>
                      </a:r>
                      <a:endParaRPr lang="en-US" sz="1600" b="0" i="0" u="none" strike="noStrike" dirty="0">
                        <a:solidFill>
                          <a:srgbClr val="000000"/>
                        </a:solidFill>
                        <a:effectLst/>
                        <a:latin typeface="+mn-lt"/>
                      </a:endParaRPr>
                    </a:p>
                  </a:txBody>
                  <a:tcPr marL="2142" marR="2142" marT="2142" marB="0" anchor="ctr"/>
                </a:tc>
                <a:extLst>
                  <a:ext uri="{0D108BD9-81ED-4DB2-BD59-A6C34878D82A}">
                    <a16:rowId xmlns:a16="http://schemas.microsoft.com/office/drawing/2014/main" val="2073894594"/>
                  </a:ext>
                </a:extLst>
              </a:tr>
              <a:tr h="270535">
                <a:tc>
                  <a:txBody>
                    <a:bodyPr/>
                    <a:lstStyle/>
                    <a:p>
                      <a:pPr algn="ctr" fontAlgn="ctr"/>
                      <a:r>
                        <a:rPr lang="en-US" sz="1600" u="none" strike="noStrike" dirty="0">
                          <a:effectLst/>
                          <a:latin typeface="+mn-lt"/>
                        </a:rPr>
                        <a:t>Kennebec</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57</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93 %</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76%</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80%</a:t>
                      </a:r>
                      <a:endParaRPr lang="en-US" sz="1600" b="0" i="0" u="none" strike="noStrike" dirty="0">
                        <a:solidFill>
                          <a:srgbClr val="000000"/>
                        </a:solidFill>
                        <a:effectLst/>
                        <a:latin typeface="+mn-lt"/>
                      </a:endParaRPr>
                    </a:p>
                  </a:txBody>
                  <a:tcPr marL="2142" marR="2142" marT="2142" marB="0" anchor="ctr"/>
                </a:tc>
                <a:extLst>
                  <a:ext uri="{0D108BD9-81ED-4DB2-BD59-A6C34878D82A}">
                    <a16:rowId xmlns:a16="http://schemas.microsoft.com/office/drawing/2014/main" val="2729179494"/>
                  </a:ext>
                </a:extLst>
              </a:tr>
              <a:tr h="270535">
                <a:tc>
                  <a:txBody>
                    <a:bodyPr/>
                    <a:lstStyle/>
                    <a:p>
                      <a:pPr algn="ctr" fontAlgn="ctr"/>
                      <a:r>
                        <a:rPr lang="en-US" sz="1600" u="none" strike="noStrike" dirty="0">
                          <a:effectLst/>
                          <a:latin typeface="+mn-lt"/>
                        </a:rPr>
                        <a:t>Cumberland</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60</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84 %</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43%</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21%</a:t>
                      </a:r>
                      <a:endParaRPr lang="en-US" sz="1600" b="0" i="0" u="none" strike="noStrike" dirty="0">
                        <a:solidFill>
                          <a:srgbClr val="000000"/>
                        </a:solidFill>
                        <a:effectLst/>
                        <a:latin typeface="+mn-lt"/>
                      </a:endParaRPr>
                    </a:p>
                  </a:txBody>
                  <a:tcPr marL="2142" marR="2142" marT="2142" marB="0" anchor="ctr"/>
                </a:tc>
                <a:extLst>
                  <a:ext uri="{0D108BD9-81ED-4DB2-BD59-A6C34878D82A}">
                    <a16:rowId xmlns:a16="http://schemas.microsoft.com/office/drawing/2014/main" val="1390663602"/>
                  </a:ext>
                </a:extLst>
              </a:tr>
              <a:tr h="270535">
                <a:tc>
                  <a:txBody>
                    <a:bodyPr/>
                    <a:lstStyle/>
                    <a:p>
                      <a:pPr algn="ctr" fontAlgn="ctr"/>
                      <a:r>
                        <a:rPr lang="en-US" sz="1600" u="none" strike="noStrike" dirty="0">
                          <a:effectLst/>
                          <a:latin typeface="+mn-lt"/>
                        </a:rPr>
                        <a:t>Hancock</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65</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65 %</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72%</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30%</a:t>
                      </a:r>
                      <a:endParaRPr lang="en-US" sz="1600" b="0" i="0" u="none" strike="noStrike" dirty="0">
                        <a:solidFill>
                          <a:srgbClr val="000000"/>
                        </a:solidFill>
                        <a:effectLst/>
                        <a:latin typeface="+mn-lt"/>
                      </a:endParaRPr>
                    </a:p>
                  </a:txBody>
                  <a:tcPr marL="2142" marR="2142" marT="2142" marB="0" anchor="ctr"/>
                </a:tc>
                <a:extLst>
                  <a:ext uri="{0D108BD9-81ED-4DB2-BD59-A6C34878D82A}">
                    <a16:rowId xmlns:a16="http://schemas.microsoft.com/office/drawing/2014/main" val="837091836"/>
                  </a:ext>
                </a:extLst>
              </a:tr>
              <a:tr h="270535">
                <a:tc>
                  <a:txBody>
                    <a:bodyPr/>
                    <a:lstStyle/>
                    <a:p>
                      <a:pPr algn="ctr" fontAlgn="ctr"/>
                      <a:r>
                        <a:rPr lang="en-US" sz="1600" u="none" strike="noStrike">
                          <a:effectLst/>
                          <a:latin typeface="+mn-lt"/>
                        </a:rPr>
                        <a:t>Androscoggin</a:t>
                      </a:r>
                      <a:endParaRPr lang="en-US" sz="1600" b="0" i="0" u="none" strike="noStrike">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80</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68 %</a:t>
                      </a:r>
                      <a:endParaRPr lang="en-US" sz="1600" b="0" i="0" u="none" strike="noStrike" dirty="0">
                        <a:solidFill>
                          <a:srgbClr val="000000"/>
                        </a:solidFill>
                        <a:effectLst/>
                        <a:latin typeface="+mn-lt"/>
                      </a:endParaRPr>
                    </a:p>
                  </a:txBody>
                  <a:tcPr marL="2142" marR="2142" marT="2142" marB="0" anchor="ctr"/>
                </a:tc>
                <a:tc>
                  <a:txBody>
                    <a:bodyPr/>
                    <a:lstStyle/>
                    <a:p>
                      <a:pPr algn="ctr" rtl="0" fontAlgn="ctr"/>
                      <a:r>
                        <a:rPr lang="en-US" sz="1600" u="none" strike="noStrike" dirty="0">
                          <a:effectLst/>
                          <a:latin typeface="+mn-lt"/>
                        </a:rPr>
                        <a:t>71%</a:t>
                      </a:r>
                      <a:endParaRPr lang="en-US" sz="1600" b="0" i="0" u="none" strike="noStrike" dirty="0">
                        <a:solidFill>
                          <a:srgbClr val="000000"/>
                        </a:solidFill>
                        <a:effectLst/>
                        <a:latin typeface="+mn-lt"/>
                      </a:endParaRPr>
                    </a:p>
                  </a:txBody>
                  <a:tcPr marL="2142" marR="2142" marT="2142" marB="0" anchor="ctr"/>
                </a:tc>
                <a:tc>
                  <a:txBody>
                    <a:bodyPr/>
                    <a:lstStyle/>
                    <a:p>
                      <a:pPr algn="ctr" rtl="0" fontAlgn="ctr"/>
                      <a:r>
                        <a:rPr lang="en-US" sz="1600" u="none" strike="noStrike" dirty="0">
                          <a:effectLst/>
                          <a:latin typeface="+mn-lt"/>
                        </a:rPr>
                        <a:t>25%</a:t>
                      </a:r>
                      <a:endParaRPr lang="en-US" sz="1600" b="0" i="0" u="none" strike="noStrike" dirty="0">
                        <a:solidFill>
                          <a:srgbClr val="000000"/>
                        </a:solidFill>
                        <a:effectLst/>
                        <a:latin typeface="+mn-lt"/>
                      </a:endParaRPr>
                    </a:p>
                  </a:txBody>
                  <a:tcPr marL="2142" marR="2142" marT="2142" marB="0" anchor="ctr"/>
                </a:tc>
                <a:extLst>
                  <a:ext uri="{0D108BD9-81ED-4DB2-BD59-A6C34878D82A}">
                    <a16:rowId xmlns:a16="http://schemas.microsoft.com/office/drawing/2014/main" val="4292378208"/>
                  </a:ext>
                </a:extLst>
              </a:tr>
              <a:tr h="270535">
                <a:tc>
                  <a:txBody>
                    <a:bodyPr/>
                    <a:lstStyle/>
                    <a:p>
                      <a:pPr algn="ctr" fontAlgn="ctr"/>
                      <a:r>
                        <a:rPr lang="en-US" sz="1600" u="none" strike="noStrike" dirty="0">
                          <a:effectLst/>
                          <a:latin typeface="+mn-lt"/>
                        </a:rPr>
                        <a:t>Knox</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97</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87 %</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100%</a:t>
                      </a:r>
                      <a:endParaRPr lang="en-US" sz="1600" b="0" i="0" u="none" strike="noStrike" dirty="0">
                        <a:solidFill>
                          <a:srgbClr val="000000"/>
                        </a:solidFill>
                        <a:effectLst/>
                        <a:latin typeface="+mn-lt"/>
                      </a:endParaRPr>
                    </a:p>
                  </a:txBody>
                  <a:tcPr marL="2142" marR="2142" marT="2142" marB="0" anchor="ctr"/>
                </a:tc>
                <a:tc>
                  <a:txBody>
                    <a:bodyPr/>
                    <a:lstStyle/>
                    <a:p>
                      <a:pPr algn="ctr" fontAlgn="ctr"/>
                      <a:r>
                        <a:rPr lang="en-US" sz="1600" u="none" strike="noStrike" dirty="0">
                          <a:effectLst/>
                          <a:latin typeface="+mn-lt"/>
                        </a:rPr>
                        <a:t>67%</a:t>
                      </a:r>
                      <a:endParaRPr lang="en-US" sz="1600" b="0" i="0" u="none" strike="noStrike" dirty="0">
                        <a:solidFill>
                          <a:srgbClr val="000000"/>
                        </a:solidFill>
                        <a:effectLst/>
                        <a:latin typeface="+mn-lt"/>
                      </a:endParaRPr>
                    </a:p>
                  </a:txBody>
                  <a:tcPr marL="2142" marR="2142" marT="2142" marB="0" anchor="ctr"/>
                </a:tc>
                <a:extLst>
                  <a:ext uri="{0D108BD9-81ED-4DB2-BD59-A6C34878D82A}">
                    <a16:rowId xmlns:a16="http://schemas.microsoft.com/office/drawing/2014/main" val="1299323099"/>
                  </a:ext>
                </a:extLst>
              </a:tr>
            </a:tbl>
          </a:graphicData>
        </a:graphic>
      </p:graphicFrame>
      <p:sp>
        <p:nvSpPr>
          <p:cNvPr id="6" name="TextBox 5">
            <a:extLst>
              <a:ext uri="{FF2B5EF4-FFF2-40B4-BE49-F238E27FC236}">
                <a16:creationId xmlns:a16="http://schemas.microsoft.com/office/drawing/2014/main" id="{649B4F06-4EEF-4751-AE06-5669946588F2}"/>
              </a:ext>
            </a:extLst>
          </p:cNvPr>
          <p:cNvSpPr txBox="1"/>
          <p:nvPr/>
        </p:nvSpPr>
        <p:spPr>
          <a:xfrm>
            <a:off x="838200" y="5632471"/>
            <a:ext cx="11062855" cy="369332"/>
          </a:xfrm>
          <a:prstGeom prst="rect">
            <a:avLst/>
          </a:prstGeom>
          <a:noFill/>
        </p:spPr>
        <p:txBody>
          <a:bodyPr wrap="square" rtlCol="0">
            <a:spAutoFit/>
          </a:bodyPr>
          <a:lstStyle/>
          <a:p>
            <a:r>
              <a:rPr lang="en-US" dirty="0"/>
              <a:t>No data for Lincoln, Sagadahoc, Waldo, Somerset, Piscataquis or Washington</a:t>
            </a:r>
          </a:p>
        </p:txBody>
      </p:sp>
      <p:pic>
        <p:nvPicPr>
          <p:cNvPr id="7" name="Picture 6">
            <a:extLst>
              <a:ext uri="{FF2B5EF4-FFF2-40B4-BE49-F238E27FC236}">
                <a16:creationId xmlns:a16="http://schemas.microsoft.com/office/drawing/2014/main" id="{738AD844-7243-4441-A852-C23F88BA5FF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
        <p:nvSpPr>
          <p:cNvPr id="3" name="Oval 2">
            <a:extLst>
              <a:ext uri="{FF2B5EF4-FFF2-40B4-BE49-F238E27FC236}">
                <a16:creationId xmlns:a16="http://schemas.microsoft.com/office/drawing/2014/main" id="{73F09F7E-7DD2-479D-8111-A9DC8899FC74}"/>
              </a:ext>
            </a:extLst>
          </p:cNvPr>
          <p:cNvSpPr/>
          <p:nvPr/>
        </p:nvSpPr>
        <p:spPr>
          <a:xfrm>
            <a:off x="5406390" y="2731770"/>
            <a:ext cx="651510" cy="50292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8A3DF10-4CCF-46F9-B55B-C558E7A785E8}"/>
              </a:ext>
            </a:extLst>
          </p:cNvPr>
          <p:cNvSpPr/>
          <p:nvPr/>
        </p:nvSpPr>
        <p:spPr>
          <a:xfrm>
            <a:off x="7239000" y="2388870"/>
            <a:ext cx="1386840" cy="33147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DA89832-B5AF-4E06-B092-667028D62FA8}"/>
              </a:ext>
            </a:extLst>
          </p:cNvPr>
          <p:cNvSpPr/>
          <p:nvPr/>
        </p:nvSpPr>
        <p:spPr>
          <a:xfrm>
            <a:off x="9723120" y="2731770"/>
            <a:ext cx="902970" cy="69723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9A5BBE3-FE4F-4E81-8D9F-D20D37F0D0EA}"/>
              </a:ext>
            </a:extLst>
          </p:cNvPr>
          <p:cNvSpPr/>
          <p:nvPr/>
        </p:nvSpPr>
        <p:spPr>
          <a:xfrm>
            <a:off x="9875520" y="4046220"/>
            <a:ext cx="651510" cy="502920"/>
          </a:xfrm>
          <a:prstGeom prst="ellipse">
            <a:avLst/>
          </a:prstGeom>
          <a:noFill/>
          <a:ln w="190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E823F8B-6ACE-4B65-8E2E-4FCE4AE0E12E}"/>
              </a:ext>
            </a:extLst>
          </p:cNvPr>
          <p:cNvCxnSpPr/>
          <p:nvPr/>
        </p:nvCxnSpPr>
        <p:spPr>
          <a:xfrm flipH="1">
            <a:off x="8446770" y="1690688"/>
            <a:ext cx="1017270" cy="96107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CA008A5A-DE50-46D6-BC41-D5F01B4FBC1A}"/>
              </a:ext>
            </a:extLst>
          </p:cNvPr>
          <p:cNvSpPr txBox="1"/>
          <p:nvPr/>
        </p:nvSpPr>
        <p:spPr>
          <a:xfrm>
            <a:off x="9178290" y="1263560"/>
            <a:ext cx="2297430" cy="369332"/>
          </a:xfrm>
          <a:prstGeom prst="rect">
            <a:avLst/>
          </a:prstGeom>
          <a:noFill/>
        </p:spPr>
        <p:txBody>
          <a:bodyPr wrap="square" rtlCol="0">
            <a:spAutoFit/>
          </a:bodyPr>
          <a:lstStyle/>
          <a:p>
            <a:r>
              <a:rPr lang="en-US" dirty="0">
                <a:solidFill>
                  <a:srgbClr val="FF0000"/>
                </a:solidFill>
              </a:rPr>
              <a:t>Rapid Rehousing</a:t>
            </a:r>
          </a:p>
        </p:txBody>
      </p:sp>
      <p:sp>
        <p:nvSpPr>
          <p:cNvPr id="4" name="Slide Number Placeholder 3">
            <a:extLst>
              <a:ext uri="{FF2B5EF4-FFF2-40B4-BE49-F238E27FC236}">
                <a16:creationId xmlns:a16="http://schemas.microsoft.com/office/drawing/2014/main" id="{03C95395-1411-4DBD-8169-F592EBD700CB}"/>
              </a:ext>
            </a:extLst>
          </p:cNvPr>
          <p:cNvSpPr>
            <a:spLocks noGrp="1"/>
          </p:cNvSpPr>
          <p:nvPr>
            <p:ph type="sldNum" sz="quarter" idx="12"/>
          </p:nvPr>
        </p:nvSpPr>
        <p:spPr/>
        <p:txBody>
          <a:bodyPr/>
          <a:lstStyle/>
          <a:p>
            <a:fld id="{0CC1078E-BC98-4BE4-B9E7-13D3646E3195}" type="slidenum">
              <a:rPr lang="en-US" smtClean="0"/>
              <a:t>21</a:t>
            </a:fld>
            <a:endParaRPr lang="en-US"/>
          </a:p>
        </p:txBody>
      </p:sp>
    </p:spTree>
    <p:extLst>
      <p:ext uri="{BB962C8B-B14F-4D97-AF65-F5344CB8AC3E}">
        <p14:creationId xmlns:p14="http://schemas.microsoft.com/office/powerpoint/2010/main" val="2226134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P spid="10"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742C1AD-66F0-4508-8709-76386D961A16}"/>
              </a:ext>
            </a:extLst>
          </p:cNvPr>
          <p:cNvSpPr>
            <a:spLocks noGrp="1"/>
          </p:cNvSpPr>
          <p:nvPr>
            <p:ph sz="half" idx="1"/>
          </p:nvPr>
        </p:nvSpPr>
        <p:spPr>
          <a:xfrm>
            <a:off x="838200" y="1283364"/>
            <a:ext cx="4595037" cy="4351338"/>
          </a:xfrm>
        </p:spPr>
        <p:txBody>
          <a:bodyPr/>
          <a:lstStyle/>
          <a:p>
            <a:pPr marL="0" indent="0">
              <a:buNone/>
            </a:pPr>
            <a:r>
              <a:rPr lang="en-US" b="1" dirty="0"/>
              <a:t>System Performance Measure: </a:t>
            </a:r>
            <a:r>
              <a:rPr lang="en-US" dirty="0"/>
              <a:t>Average Length of Stay in Shelter</a:t>
            </a:r>
          </a:p>
          <a:p>
            <a:pPr marL="0" indent="0">
              <a:buNone/>
            </a:pPr>
            <a:endParaRPr lang="en-US" dirty="0"/>
          </a:p>
          <a:p>
            <a:pPr marL="0" indent="0">
              <a:buNone/>
            </a:pPr>
            <a:r>
              <a:rPr lang="en-US" b="1" dirty="0"/>
              <a:t>Source: </a:t>
            </a:r>
            <a:r>
              <a:rPr lang="en-US" dirty="0"/>
              <a:t>2019 ESG Report</a:t>
            </a:r>
          </a:p>
          <a:p>
            <a:pPr marL="0" indent="0">
              <a:buNone/>
            </a:pPr>
            <a:endParaRPr lang="en-US" dirty="0"/>
          </a:p>
          <a:p>
            <a:pPr marL="0" indent="0">
              <a:buNone/>
            </a:pPr>
            <a:r>
              <a:rPr lang="en-US" b="1" dirty="0"/>
              <a:t>Goal: </a:t>
            </a:r>
            <a:r>
              <a:rPr lang="en-US" dirty="0"/>
              <a:t>&lt; 30 days </a:t>
            </a:r>
          </a:p>
        </p:txBody>
      </p:sp>
      <p:sp>
        <p:nvSpPr>
          <p:cNvPr id="6" name="Content Placeholder 5">
            <a:extLst>
              <a:ext uri="{FF2B5EF4-FFF2-40B4-BE49-F238E27FC236}">
                <a16:creationId xmlns:a16="http://schemas.microsoft.com/office/drawing/2014/main" id="{79D500AF-3EC1-490D-B27A-BF800B067F7E}"/>
              </a:ext>
            </a:extLst>
          </p:cNvPr>
          <p:cNvSpPr>
            <a:spLocks noGrp="1"/>
          </p:cNvSpPr>
          <p:nvPr>
            <p:ph sz="half" idx="2"/>
          </p:nvPr>
        </p:nvSpPr>
        <p:spPr/>
        <p:txBody>
          <a:bodyPr/>
          <a:lstStyle/>
          <a:p>
            <a:endParaRPr lang="en-US"/>
          </a:p>
        </p:txBody>
      </p:sp>
      <p:sp>
        <p:nvSpPr>
          <p:cNvPr id="4" name="Slide Number Placeholder 3">
            <a:extLst>
              <a:ext uri="{FF2B5EF4-FFF2-40B4-BE49-F238E27FC236}">
                <a16:creationId xmlns:a16="http://schemas.microsoft.com/office/drawing/2014/main" id="{6332BBB1-E629-4473-9F92-F60B2B42E65C}"/>
              </a:ext>
            </a:extLst>
          </p:cNvPr>
          <p:cNvSpPr>
            <a:spLocks noGrp="1"/>
          </p:cNvSpPr>
          <p:nvPr>
            <p:ph type="sldNum" sz="quarter" idx="12"/>
          </p:nvPr>
        </p:nvSpPr>
        <p:spPr/>
        <p:txBody>
          <a:bodyPr/>
          <a:lstStyle/>
          <a:p>
            <a:fld id="{0CC1078E-BC98-4BE4-B9E7-13D3646E3195}" type="slidenum">
              <a:rPr lang="en-US" smtClean="0"/>
              <a:t>22</a:t>
            </a:fld>
            <a:endParaRPr lang="en-US"/>
          </a:p>
        </p:txBody>
      </p:sp>
      <p:pic>
        <p:nvPicPr>
          <p:cNvPr id="5" name="Picture 4">
            <a:extLst>
              <a:ext uri="{FF2B5EF4-FFF2-40B4-BE49-F238E27FC236}">
                <a16:creationId xmlns:a16="http://schemas.microsoft.com/office/drawing/2014/main" id="{85C1A958-71A2-4DB9-B82F-711F61CB31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3237" y="815199"/>
            <a:ext cx="6534501" cy="5227601"/>
          </a:xfrm>
          <a:prstGeom prst="rect">
            <a:avLst/>
          </a:prstGeom>
        </p:spPr>
      </p:pic>
      <p:pic>
        <p:nvPicPr>
          <p:cNvPr id="11" name="Picture 10">
            <a:extLst>
              <a:ext uri="{FF2B5EF4-FFF2-40B4-BE49-F238E27FC236}">
                <a16:creationId xmlns:a16="http://schemas.microsoft.com/office/drawing/2014/main" id="{3CD6D502-5C21-420E-BA79-F4539E9231D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Tree>
    <p:extLst>
      <p:ext uri="{BB962C8B-B14F-4D97-AF65-F5344CB8AC3E}">
        <p14:creationId xmlns:p14="http://schemas.microsoft.com/office/powerpoint/2010/main" val="4283446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3B53-4C8E-43DC-A58F-F7578C2645BE}"/>
              </a:ext>
            </a:extLst>
          </p:cNvPr>
          <p:cNvSpPr>
            <a:spLocks noGrp="1"/>
          </p:cNvSpPr>
          <p:nvPr>
            <p:ph sz="half" idx="1"/>
          </p:nvPr>
        </p:nvSpPr>
        <p:spPr>
          <a:xfrm>
            <a:off x="635613" y="1253331"/>
            <a:ext cx="4722628" cy="4351338"/>
          </a:xfrm>
        </p:spPr>
        <p:txBody>
          <a:bodyPr/>
          <a:lstStyle/>
          <a:p>
            <a:pPr marL="0" indent="0">
              <a:buNone/>
            </a:pPr>
            <a:r>
              <a:rPr lang="en-US" b="1" dirty="0"/>
              <a:t>System Performance Measure: </a:t>
            </a:r>
            <a:r>
              <a:rPr lang="en-US" dirty="0"/>
              <a:t>Exits to permanent housing </a:t>
            </a:r>
          </a:p>
          <a:p>
            <a:pPr marL="0" indent="0">
              <a:buNone/>
            </a:pPr>
            <a:endParaRPr lang="en-US" dirty="0"/>
          </a:p>
          <a:p>
            <a:pPr marL="0" indent="0">
              <a:buNone/>
            </a:pPr>
            <a:r>
              <a:rPr lang="en-US" b="1" dirty="0"/>
              <a:t>Source: </a:t>
            </a:r>
            <a:r>
              <a:rPr lang="en-US" dirty="0"/>
              <a:t>2018 AHAR Report</a:t>
            </a:r>
          </a:p>
          <a:p>
            <a:pPr marL="0" indent="0">
              <a:buNone/>
            </a:pPr>
            <a:endParaRPr lang="en-US" dirty="0"/>
          </a:p>
          <a:p>
            <a:pPr marL="0" indent="0">
              <a:buNone/>
            </a:pPr>
            <a:r>
              <a:rPr lang="en-US" dirty="0"/>
              <a:t>National Average: 42%</a:t>
            </a:r>
          </a:p>
          <a:p>
            <a:endParaRPr lang="en-US" dirty="0"/>
          </a:p>
          <a:p>
            <a:pPr marL="0" indent="0">
              <a:buNone/>
            </a:pPr>
            <a:r>
              <a:rPr lang="en-US" dirty="0"/>
              <a:t>Northeast Average: 46%</a:t>
            </a:r>
          </a:p>
          <a:p>
            <a:endParaRPr lang="en-US" dirty="0"/>
          </a:p>
        </p:txBody>
      </p:sp>
      <p:pic>
        <p:nvPicPr>
          <p:cNvPr id="6" name="Content Placeholder 5">
            <a:extLst>
              <a:ext uri="{FF2B5EF4-FFF2-40B4-BE49-F238E27FC236}">
                <a16:creationId xmlns:a16="http://schemas.microsoft.com/office/drawing/2014/main" id="{1E8146A6-8F3A-43F3-B4B9-F76D9C36B233}"/>
              </a:ext>
            </a:extLst>
          </p:cNvPr>
          <p:cNvPicPr>
            <a:picLocks noGrp="1" noChangeAspect="1"/>
          </p:cNvPicPr>
          <p:nvPr>
            <p:ph sz="half" idx="2"/>
          </p:nvPr>
        </p:nvPicPr>
        <p:blipFill>
          <a:blip r:embed="rId2"/>
          <a:stretch>
            <a:fillRect/>
          </a:stretch>
        </p:blipFill>
        <p:spPr>
          <a:xfrm>
            <a:off x="5560828" y="971707"/>
            <a:ext cx="6144415" cy="4914586"/>
          </a:xfrm>
          <a:prstGeom prst="rect">
            <a:avLst/>
          </a:prstGeom>
        </p:spPr>
      </p:pic>
      <p:sp>
        <p:nvSpPr>
          <p:cNvPr id="5" name="Slide Number Placeholder 4">
            <a:extLst>
              <a:ext uri="{FF2B5EF4-FFF2-40B4-BE49-F238E27FC236}">
                <a16:creationId xmlns:a16="http://schemas.microsoft.com/office/drawing/2014/main" id="{66306065-2ADE-46FF-8799-7839771D0120}"/>
              </a:ext>
            </a:extLst>
          </p:cNvPr>
          <p:cNvSpPr>
            <a:spLocks noGrp="1"/>
          </p:cNvSpPr>
          <p:nvPr>
            <p:ph type="sldNum" sz="quarter" idx="12"/>
          </p:nvPr>
        </p:nvSpPr>
        <p:spPr/>
        <p:txBody>
          <a:bodyPr/>
          <a:lstStyle/>
          <a:p>
            <a:fld id="{0CC1078E-BC98-4BE4-B9E7-13D3646E3195}" type="slidenum">
              <a:rPr lang="en-US" smtClean="0"/>
              <a:t>23</a:t>
            </a:fld>
            <a:endParaRPr lang="en-US"/>
          </a:p>
        </p:txBody>
      </p:sp>
      <p:pic>
        <p:nvPicPr>
          <p:cNvPr id="7" name="Picture 6">
            <a:extLst>
              <a:ext uri="{FF2B5EF4-FFF2-40B4-BE49-F238E27FC236}">
                <a16:creationId xmlns:a16="http://schemas.microsoft.com/office/drawing/2014/main" id="{B19E5A57-DF3B-407A-BBB3-1E729C608E8A}"/>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Tree>
    <p:extLst>
      <p:ext uri="{BB962C8B-B14F-4D97-AF65-F5344CB8AC3E}">
        <p14:creationId xmlns:p14="http://schemas.microsoft.com/office/powerpoint/2010/main" val="42575708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03DC1-BB3C-4107-8BE1-D5F9AC7161BE}"/>
              </a:ext>
            </a:extLst>
          </p:cNvPr>
          <p:cNvSpPr>
            <a:spLocks noGrp="1"/>
          </p:cNvSpPr>
          <p:nvPr>
            <p:ph type="title"/>
          </p:nvPr>
        </p:nvSpPr>
        <p:spPr>
          <a:xfrm>
            <a:off x="838200" y="365125"/>
            <a:ext cx="10034239" cy="1325563"/>
          </a:xfrm>
        </p:spPr>
        <p:txBody>
          <a:bodyPr/>
          <a:lstStyle/>
          <a:p>
            <a:r>
              <a:rPr lang="en-US" dirty="0"/>
              <a:t>Key Take-Aways Informing Re-Design</a:t>
            </a:r>
          </a:p>
        </p:txBody>
      </p:sp>
      <p:sp>
        <p:nvSpPr>
          <p:cNvPr id="3" name="Content Placeholder 2">
            <a:extLst>
              <a:ext uri="{FF2B5EF4-FFF2-40B4-BE49-F238E27FC236}">
                <a16:creationId xmlns:a16="http://schemas.microsoft.com/office/drawing/2014/main" id="{CAAED607-3555-45A9-87F2-1740B5893EFE}"/>
              </a:ext>
            </a:extLst>
          </p:cNvPr>
          <p:cNvSpPr>
            <a:spLocks noGrp="1"/>
          </p:cNvSpPr>
          <p:nvPr>
            <p:ph idx="1"/>
          </p:nvPr>
        </p:nvSpPr>
        <p:spPr>
          <a:xfrm>
            <a:off x="838200" y="1825625"/>
            <a:ext cx="9233263" cy="4351338"/>
          </a:xfrm>
        </p:spPr>
        <p:txBody>
          <a:bodyPr>
            <a:normAutofit fontScale="92500" lnSpcReduction="20000"/>
          </a:bodyPr>
          <a:lstStyle/>
          <a:p>
            <a:pPr>
              <a:buFont typeface="Wingdings" panose="05000000000000000000" pitchFamily="2" charset="2"/>
              <a:buChar char="Ø"/>
            </a:pPr>
            <a:r>
              <a:rPr lang="en-US" dirty="0"/>
              <a:t>Reliance on shelter as the initial front door</a:t>
            </a:r>
          </a:p>
          <a:p>
            <a:pPr>
              <a:buFont typeface="Wingdings" panose="05000000000000000000" pitchFamily="2" charset="2"/>
              <a:buChar char="Ø"/>
            </a:pPr>
            <a:endParaRPr lang="en-US" dirty="0"/>
          </a:p>
          <a:p>
            <a:pPr>
              <a:buFont typeface="Wingdings" panose="05000000000000000000" pitchFamily="2" charset="2"/>
              <a:buChar char="Ø"/>
            </a:pPr>
            <a:r>
              <a:rPr lang="en-US" dirty="0"/>
              <a:t>Most people enter from a setting where a short term intervention could prevent or end homelessness</a:t>
            </a:r>
          </a:p>
          <a:p>
            <a:pPr>
              <a:buFont typeface="Wingdings" panose="05000000000000000000" pitchFamily="2" charset="2"/>
              <a:buChar char="Ø"/>
            </a:pPr>
            <a:endParaRPr lang="en-US" dirty="0"/>
          </a:p>
          <a:p>
            <a:pPr>
              <a:buFont typeface="Wingdings" panose="05000000000000000000" pitchFamily="2" charset="2"/>
              <a:buChar char="Ø"/>
            </a:pPr>
            <a:r>
              <a:rPr lang="en-US" dirty="0"/>
              <a:t>Low number of long term stayers across the system</a:t>
            </a:r>
          </a:p>
          <a:p>
            <a:pPr>
              <a:buFont typeface="Wingdings" panose="05000000000000000000" pitchFamily="2" charset="2"/>
              <a:buChar char="Ø"/>
            </a:pPr>
            <a:endParaRPr lang="en-US" dirty="0"/>
          </a:p>
          <a:p>
            <a:pPr>
              <a:buFont typeface="Wingdings" panose="05000000000000000000" pitchFamily="2" charset="2"/>
              <a:buChar char="Ø"/>
            </a:pPr>
            <a:r>
              <a:rPr lang="en-US" dirty="0"/>
              <a:t>Over use of interventions with the poorest outcomes (ES and TH)</a:t>
            </a:r>
          </a:p>
          <a:p>
            <a:pPr>
              <a:buFont typeface="Wingdings" panose="05000000000000000000" pitchFamily="2" charset="2"/>
              <a:buChar char="Ø"/>
            </a:pPr>
            <a:endParaRPr lang="en-US" dirty="0"/>
          </a:p>
          <a:p>
            <a:pPr>
              <a:buFont typeface="Wingdings" panose="05000000000000000000" pitchFamily="2" charset="2"/>
              <a:buChar char="Ø"/>
            </a:pPr>
            <a:r>
              <a:rPr lang="en-US" dirty="0"/>
              <a:t>There is a lack of permanent housing options on the back end … but once in housing</a:t>
            </a:r>
            <a:r>
              <a:rPr lang="en-US" dirty="0">
                <a:solidFill>
                  <a:srgbClr val="444444"/>
                </a:solidFill>
                <a:cs typeface="Arial"/>
              </a:rPr>
              <a:t>, returns to homelessness is low </a:t>
            </a:r>
          </a:p>
        </p:txBody>
      </p:sp>
      <p:pic>
        <p:nvPicPr>
          <p:cNvPr id="4" name="Picture 3">
            <a:extLst>
              <a:ext uri="{FF2B5EF4-FFF2-40B4-BE49-F238E27FC236}">
                <a16:creationId xmlns:a16="http://schemas.microsoft.com/office/drawing/2014/main" id="{725766AB-E7A8-48D2-AF5E-C66E543FE21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
        <p:nvSpPr>
          <p:cNvPr id="5" name="Isosceles Triangle 4">
            <a:extLst>
              <a:ext uri="{FF2B5EF4-FFF2-40B4-BE49-F238E27FC236}">
                <a16:creationId xmlns:a16="http://schemas.microsoft.com/office/drawing/2014/main" id="{9E5BA976-C68E-4E54-A1AB-B491CF85091A}"/>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88740C20-7B21-4A9E-B68E-26D0665C6C04}"/>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9FDE92D1-A8BB-4BF4-B35E-E6585A5D2355}"/>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9E9793A1-8E7A-4CAE-AA74-6520562181B4}"/>
              </a:ext>
            </a:extLst>
          </p:cNvPr>
          <p:cNvSpPr>
            <a:spLocks noGrp="1"/>
          </p:cNvSpPr>
          <p:nvPr>
            <p:ph type="sldNum" sz="quarter" idx="12"/>
          </p:nvPr>
        </p:nvSpPr>
        <p:spPr/>
        <p:txBody>
          <a:bodyPr/>
          <a:lstStyle/>
          <a:p>
            <a:fld id="{0CC1078E-BC98-4BE4-B9E7-13D3646E3195}" type="slidenum">
              <a:rPr lang="en-US" smtClean="0"/>
              <a:t>24</a:t>
            </a:fld>
            <a:endParaRPr lang="en-US"/>
          </a:p>
        </p:txBody>
      </p:sp>
    </p:spTree>
    <p:extLst>
      <p:ext uri="{BB962C8B-B14F-4D97-AF65-F5344CB8AC3E}">
        <p14:creationId xmlns:p14="http://schemas.microsoft.com/office/powerpoint/2010/main" val="610552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D9170-28A5-4A43-B697-4F477CE346E2}"/>
              </a:ext>
            </a:extLst>
          </p:cNvPr>
          <p:cNvSpPr>
            <a:spLocks noGrp="1"/>
          </p:cNvSpPr>
          <p:nvPr>
            <p:ph type="title"/>
          </p:nvPr>
        </p:nvSpPr>
        <p:spPr/>
        <p:txBody>
          <a:bodyPr/>
          <a:lstStyle/>
          <a:p>
            <a:r>
              <a:rPr lang="en-US" dirty="0"/>
              <a:t>Homeless System Re-Design</a:t>
            </a:r>
          </a:p>
        </p:txBody>
      </p:sp>
      <p:sp>
        <p:nvSpPr>
          <p:cNvPr id="3" name="Text Placeholder 2">
            <a:extLst>
              <a:ext uri="{FF2B5EF4-FFF2-40B4-BE49-F238E27FC236}">
                <a16:creationId xmlns:a16="http://schemas.microsoft.com/office/drawing/2014/main" id="{F0EB38ED-4C81-404B-8134-5F45DC0A1DD2}"/>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99700E23-ACC4-4301-BDAA-46CD4A3869B2}"/>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
        <p:nvSpPr>
          <p:cNvPr id="5" name="Isosceles Triangle 4">
            <a:extLst>
              <a:ext uri="{FF2B5EF4-FFF2-40B4-BE49-F238E27FC236}">
                <a16:creationId xmlns:a16="http://schemas.microsoft.com/office/drawing/2014/main" id="{59327DE9-817E-4AF6-9043-F3892DEE0747}"/>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A041B63E-D03A-4B71-809F-B6AD6A94BFAA}"/>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1B731934-0766-4317-A92C-E311DB8061AC}"/>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25786CA7-B782-46FF-AA8A-3C57181F8D1D}"/>
              </a:ext>
            </a:extLst>
          </p:cNvPr>
          <p:cNvSpPr>
            <a:spLocks noGrp="1"/>
          </p:cNvSpPr>
          <p:nvPr>
            <p:ph type="sldNum" sz="quarter" idx="12"/>
          </p:nvPr>
        </p:nvSpPr>
        <p:spPr/>
        <p:txBody>
          <a:bodyPr/>
          <a:lstStyle/>
          <a:p>
            <a:fld id="{0CC1078E-BC98-4BE4-B9E7-13D3646E3195}" type="slidenum">
              <a:rPr lang="en-US" smtClean="0"/>
              <a:t>25</a:t>
            </a:fld>
            <a:endParaRPr lang="en-US"/>
          </a:p>
        </p:txBody>
      </p:sp>
    </p:spTree>
    <p:extLst>
      <p:ext uri="{BB962C8B-B14F-4D97-AF65-F5344CB8AC3E}">
        <p14:creationId xmlns:p14="http://schemas.microsoft.com/office/powerpoint/2010/main" val="3990679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24A29-0428-4EBA-B205-88253650958F}"/>
              </a:ext>
            </a:extLst>
          </p:cNvPr>
          <p:cNvSpPr>
            <a:spLocks noGrp="1"/>
          </p:cNvSpPr>
          <p:nvPr>
            <p:ph type="title"/>
          </p:nvPr>
        </p:nvSpPr>
        <p:spPr/>
        <p:txBody>
          <a:bodyPr/>
          <a:lstStyle/>
          <a:p>
            <a:r>
              <a:rPr lang="en-US" dirty="0"/>
              <a:t>Key Components of the Redesign</a:t>
            </a:r>
          </a:p>
        </p:txBody>
      </p:sp>
      <p:sp>
        <p:nvSpPr>
          <p:cNvPr id="3" name="Content Placeholder 2">
            <a:extLst>
              <a:ext uri="{FF2B5EF4-FFF2-40B4-BE49-F238E27FC236}">
                <a16:creationId xmlns:a16="http://schemas.microsoft.com/office/drawing/2014/main" id="{F817A1A1-9A54-4C1A-9914-784D5711D3B0}"/>
              </a:ext>
            </a:extLst>
          </p:cNvPr>
          <p:cNvSpPr>
            <a:spLocks noGrp="1"/>
          </p:cNvSpPr>
          <p:nvPr>
            <p:ph idx="1"/>
          </p:nvPr>
        </p:nvSpPr>
        <p:spPr>
          <a:xfrm>
            <a:off x="838200" y="1825625"/>
            <a:ext cx="8684623" cy="4351338"/>
          </a:xfrm>
        </p:spPr>
        <p:txBody>
          <a:bodyPr>
            <a:normAutofit fontScale="92500" lnSpcReduction="10000"/>
          </a:bodyPr>
          <a:lstStyle/>
          <a:p>
            <a:pPr>
              <a:buClr>
                <a:schemeClr val="accent2"/>
              </a:buClr>
              <a:buFont typeface="Wingdings" panose="05000000000000000000" pitchFamily="2" charset="2"/>
              <a:buChar char="ü"/>
            </a:pPr>
            <a:r>
              <a:rPr lang="en-US" dirty="0"/>
              <a:t>Data Driven and Accountable</a:t>
            </a:r>
          </a:p>
          <a:p>
            <a:pPr>
              <a:buClr>
                <a:schemeClr val="accent2"/>
              </a:buClr>
              <a:buFont typeface="Wingdings" panose="05000000000000000000" pitchFamily="2" charset="2"/>
              <a:buChar char="ü"/>
            </a:pPr>
            <a:r>
              <a:rPr lang="en-US" dirty="0"/>
              <a:t>Person Centered Design</a:t>
            </a:r>
          </a:p>
          <a:p>
            <a:pPr>
              <a:buClr>
                <a:schemeClr val="accent2"/>
              </a:buClr>
              <a:buFont typeface="Wingdings" panose="05000000000000000000" pitchFamily="2" charset="2"/>
              <a:buChar char="ü"/>
            </a:pPr>
            <a:r>
              <a:rPr lang="en-US" dirty="0"/>
              <a:t>Grounded in Housing First</a:t>
            </a:r>
          </a:p>
          <a:p>
            <a:pPr>
              <a:buClr>
                <a:schemeClr val="accent2"/>
              </a:buClr>
              <a:buFont typeface="Wingdings" panose="05000000000000000000" pitchFamily="2" charset="2"/>
              <a:buChar char="ü"/>
            </a:pPr>
            <a:r>
              <a:rPr lang="en-US" dirty="0"/>
              <a:t>Balances statewide standards with a tailored, localized response</a:t>
            </a:r>
          </a:p>
          <a:p>
            <a:pPr>
              <a:buClr>
                <a:schemeClr val="accent2"/>
              </a:buClr>
              <a:buFont typeface="Wingdings" panose="05000000000000000000" pitchFamily="2" charset="2"/>
              <a:buChar char="ü"/>
            </a:pPr>
            <a:r>
              <a:rPr lang="en-US" dirty="0"/>
              <a:t>Move from “Models” to “Systems” with the right array of interventions </a:t>
            </a:r>
          </a:p>
          <a:p>
            <a:pPr lvl="0">
              <a:buClr>
                <a:schemeClr val="accent2"/>
              </a:buClr>
              <a:buFont typeface="Wingdings" panose="05000000000000000000" pitchFamily="2" charset="2"/>
              <a:buChar char="ü"/>
            </a:pPr>
            <a:r>
              <a:rPr lang="en-US" dirty="0"/>
              <a:t>Build Thriving Communities that Foster Educational Connections, Build Career Pathways, Integrate Healthcare and Ensure Food Security</a:t>
            </a:r>
          </a:p>
          <a:p>
            <a:pPr>
              <a:buClr>
                <a:schemeClr val="accent2"/>
              </a:buClr>
              <a:buFont typeface="Wingdings" panose="05000000000000000000" pitchFamily="2" charset="2"/>
              <a:buChar char="ü"/>
            </a:pPr>
            <a:r>
              <a:rPr lang="en-US" dirty="0"/>
              <a:t>Addresses Race Equity</a:t>
            </a:r>
          </a:p>
        </p:txBody>
      </p:sp>
      <p:pic>
        <p:nvPicPr>
          <p:cNvPr id="6" name="Picture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0515600" y="5869968"/>
            <a:ext cx="1676400" cy="988032"/>
          </a:xfrm>
          <a:prstGeom prst="rect">
            <a:avLst/>
          </a:prstGeom>
        </p:spPr>
      </p:pic>
      <p:sp>
        <p:nvSpPr>
          <p:cNvPr id="5" name="Isosceles Triangle 4">
            <a:extLst>
              <a:ext uri="{FF2B5EF4-FFF2-40B4-BE49-F238E27FC236}">
                <a16:creationId xmlns:a16="http://schemas.microsoft.com/office/drawing/2014/main" id="{1C9E2E0A-56DA-47D5-B327-2EC2483057DF}"/>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1E832F74-46C5-47C5-A02A-643F5FBD508A}"/>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752C1B4E-5BEE-42BB-A94B-116D95CC2E69}"/>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A2F1B64-E26A-4D96-9726-56503FC126E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
        <p:nvSpPr>
          <p:cNvPr id="4" name="Slide Number Placeholder 3">
            <a:extLst>
              <a:ext uri="{FF2B5EF4-FFF2-40B4-BE49-F238E27FC236}">
                <a16:creationId xmlns:a16="http://schemas.microsoft.com/office/drawing/2014/main" id="{CDA06819-31F1-4CC8-8182-1A0D22F10401}"/>
              </a:ext>
            </a:extLst>
          </p:cNvPr>
          <p:cNvSpPr>
            <a:spLocks noGrp="1"/>
          </p:cNvSpPr>
          <p:nvPr>
            <p:ph type="sldNum" sz="quarter" idx="12"/>
          </p:nvPr>
        </p:nvSpPr>
        <p:spPr/>
        <p:txBody>
          <a:bodyPr/>
          <a:lstStyle/>
          <a:p>
            <a:fld id="{0CC1078E-BC98-4BE4-B9E7-13D3646E3195}" type="slidenum">
              <a:rPr lang="en-US" smtClean="0"/>
              <a:t>26</a:t>
            </a:fld>
            <a:endParaRPr lang="en-US"/>
          </a:p>
        </p:txBody>
      </p:sp>
    </p:spTree>
    <p:extLst>
      <p:ext uri="{BB962C8B-B14F-4D97-AF65-F5344CB8AC3E}">
        <p14:creationId xmlns:p14="http://schemas.microsoft.com/office/powerpoint/2010/main" val="25837020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209F7-F11D-473F-AE05-B5229B1559E2}"/>
              </a:ext>
            </a:extLst>
          </p:cNvPr>
          <p:cNvSpPr>
            <a:spLocks noGrp="1"/>
          </p:cNvSpPr>
          <p:nvPr>
            <p:ph type="title"/>
          </p:nvPr>
        </p:nvSpPr>
        <p:spPr/>
        <p:txBody>
          <a:bodyPr/>
          <a:lstStyle/>
          <a:p>
            <a:r>
              <a:rPr lang="en-US" dirty="0"/>
              <a:t>Assumptions</a:t>
            </a:r>
          </a:p>
        </p:txBody>
      </p:sp>
      <p:sp>
        <p:nvSpPr>
          <p:cNvPr id="4" name="Slide Number Placeholder 3">
            <a:extLst>
              <a:ext uri="{FF2B5EF4-FFF2-40B4-BE49-F238E27FC236}">
                <a16:creationId xmlns:a16="http://schemas.microsoft.com/office/drawing/2014/main" id="{8B8B6DBC-09F2-4F5B-8E16-9D98C02B7005}"/>
              </a:ext>
            </a:extLst>
          </p:cNvPr>
          <p:cNvSpPr>
            <a:spLocks noGrp="1"/>
          </p:cNvSpPr>
          <p:nvPr>
            <p:ph type="sldNum" sz="quarter" idx="12"/>
          </p:nvPr>
        </p:nvSpPr>
        <p:spPr/>
        <p:txBody>
          <a:bodyPr/>
          <a:lstStyle/>
          <a:p>
            <a:fld id="{0CC1078E-BC98-4BE4-B9E7-13D3646E3195}" type="slidenum">
              <a:rPr lang="en-US" smtClean="0"/>
              <a:t>27</a:t>
            </a:fld>
            <a:endParaRPr lang="en-US"/>
          </a:p>
        </p:txBody>
      </p:sp>
      <p:sp>
        <p:nvSpPr>
          <p:cNvPr id="5" name="Content Placeholder 2">
            <a:extLst>
              <a:ext uri="{FF2B5EF4-FFF2-40B4-BE49-F238E27FC236}">
                <a16:creationId xmlns:a16="http://schemas.microsoft.com/office/drawing/2014/main" id="{C12C522B-D674-481B-8830-1BCB7971C2D8}"/>
              </a:ext>
            </a:extLst>
          </p:cNvPr>
          <p:cNvSpPr txBox="1">
            <a:spLocks/>
          </p:cNvSpPr>
          <p:nvPr/>
        </p:nvSpPr>
        <p:spPr>
          <a:xfrm>
            <a:off x="838200" y="1632088"/>
            <a:ext cx="9315893" cy="4351338"/>
          </a:xfrm>
          <a:prstGeom prst="rect">
            <a:avLst/>
          </a:prstGeom>
        </p:spPr>
        <p:txBody>
          <a:bodyPr vert="horz" lIns="91440" tIns="45720" rIns="91440" bIns="45720" numCol="2"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b="1" u="sng" dirty="0"/>
              <a:t>Diversion</a:t>
            </a:r>
          </a:p>
          <a:p>
            <a:pPr lvl="1"/>
            <a:r>
              <a:rPr lang="en-US" sz="1600" dirty="0"/>
              <a:t>Target people experiencing homelessness for the first time</a:t>
            </a:r>
          </a:p>
          <a:p>
            <a:pPr lvl="1"/>
            <a:r>
              <a:rPr lang="en-US" sz="1600" dirty="0"/>
              <a:t>40%of people calling 211</a:t>
            </a:r>
          </a:p>
          <a:p>
            <a:pPr lvl="1"/>
            <a:r>
              <a:rPr lang="en-US" sz="1600" dirty="0"/>
              <a:t>60% of people who show up at shelter</a:t>
            </a:r>
          </a:p>
          <a:p>
            <a:r>
              <a:rPr lang="en-US" sz="1600" b="1" u="sng" dirty="0"/>
              <a:t>Self Resolution</a:t>
            </a:r>
          </a:p>
          <a:p>
            <a:pPr lvl="1"/>
            <a:r>
              <a:rPr lang="en-US" sz="1600" dirty="0"/>
              <a:t>20% of people served in shelter self resolve with assistance through shelter and community based services </a:t>
            </a:r>
          </a:p>
          <a:p>
            <a:pPr lvl="1"/>
            <a:r>
              <a:rPr lang="en-US" sz="1600" dirty="0"/>
              <a:t>Calculated by percent of people in shelter &lt;14 days</a:t>
            </a:r>
          </a:p>
          <a:p>
            <a:r>
              <a:rPr lang="en-US" sz="1600" b="1" u="sng" dirty="0"/>
              <a:t>Transitional Housing </a:t>
            </a:r>
          </a:p>
          <a:p>
            <a:pPr lvl="1"/>
            <a:r>
              <a:rPr lang="en-US" sz="1600" dirty="0"/>
              <a:t>Improve outcomes</a:t>
            </a:r>
          </a:p>
          <a:p>
            <a:pPr lvl="1"/>
            <a:r>
              <a:rPr lang="en-US" sz="1600" dirty="0"/>
              <a:t>Target subset of people exiting SU </a:t>
            </a:r>
            <a:r>
              <a:rPr lang="en-US" sz="1600" dirty="0" err="1"/>
              <a:t>tx</a:t>
            </a:r>
            <a:r>
              <a:rPr lang="en-US" sz="1600" dirty="0"/>
              <a:t>, prison, CW involved families and youth</a:t>
            </a:r>
          </a:p>
          <a:p>
            <a:r>
              <a:rPr lang="en-US" sz="1600" b="1" u="sng" dirty="0"/>
              <a:t>Emergency Shelter</a:t>
            </a:r>
          </a:p>
          <a:p>
            <a:pPr lvl="1"/>
            <a:r>
              <a:rPr lang="en-US" sz="1600" dirty="0"/>
              <a:t>Functioning at 50% capacity since COVID 19</a:t>
            </a:r>
          </a:p>
          <a:p>
            <a:pPr lvl="1"/>
            <a:r>
              <a:rPr lang="en-US" sz="1600" dirty="0"/>
              <a:t>Greater use of hotels ad diversion options</a:t>
            </a:r>
          </a:p>
          <a:p>
            <a:pPr lvl="1"/>
            <a:r>
              <a:rPr lang="en-US" sz="1600" dirty="0"/>
              <a:t>Need to address public health and safety needs related to congregate settings</a:t>
            </a:r>
          </a:p>
          <a:p>
            <a:r>
              <a:rPr lang="en-US" sz="1600" b="1" u="sng" dirty="0"/>
              <a:t>Rapid Rehousing</a:t>
            </a:r>
          </a:p>
          <a:p>
            <a:pPr lvl="1"/>
            <a:r>
              <a:rPr lang="en-US" sz="1600" dirty="0"/>
              <a:t>Target 80% of clients in shelter &gt; 14 days</a:t>
            </a:r>
          </a:p>
          <a:p>
            <a:r>
              <a:rPr lang="en-US" sz="1600" b="1" u="sng" dirty="0"/>
              <a:t>Supportive Housing - Homeless</a:t>
            </a:r>
          </a:p>
          <a:p>
            <a:pPr lvl="1"/>
            <a:r>
              <a:rPr lang="en-US" sz="1600" dirty="0"/>
              <a:t>90% of chronically homeless population</a:t>
            </a:r>
          </a:p>
          <a:p>
            <a:pPr lvl="1"/>
            <a:r>
              <a:rPr lang="en-US" sz="1600" dirty="0"/>
              <a:t>20% of all  people experiencing homelessness</a:t>
            </a:r>
          </a:p>
          <a:p>
            <a:pPr lvl="1"/>
            <a:r>
              <a:rPr lang="en-US" sz="1600" dirty="0"/>
              <a:t>Current turnover rate is 28%. Reduce to 9%.</a:t>
            </a:r>
          </a:p>
          <a:p>
            <a:r>
              <a:rPr lang="en-US" sz="1600" b="1" u="sng" dirty="0"/>
              <a:t>Supportive Housing – Mainstream</a:t>
            </a:r>
          </a:p>
          <a:p>
            <a:pPr lvl="1"/>
            <a:r>
              <a:rPr lang="en-US" sz="1600" dirty="0"/>
              <a:t>Not included in redesign numbers</a:t>
            </a:r>
          </a:p>
        </p:txBody>
      </p:sp>
      <p:sp>
        <p:nvSpPr>
          <p:cNvPr id="6" name="Isosceles Triangle 5">
            <a:extLst>
              <a:ext uri="{FF2B5EF4-FFF2-40B4-BE49-F238E27FC236}">
                <a16:creationId xmlns:a16="http://schemas.microsoft.com/office/drawing/2014/main" id="{913FF87A-EFE5-44ED-AF53-45F2DAC17E73}"/>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FCBF6CC5-26B5-4FDA-91A0-AA9A388D901C}"/>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938B1576-251D-4232-B6A6-E520EA597AB2}"/>
              </a:ext>
            </a:extLst>
          </p:cNvPr>
          <p:cNvSpPr/>
          <p:nvPr/>
        </p:nvSpPr>
        <p:spPr>
          <a:xfrm>
            <a:off x="9142036" y="-671703"/>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B0A41572-CB24-4EE9-8711-5FC2FCE4B24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Tree>
    <p:extLst>
      <p:ext uri="{BB962C8B-B14F-4D97-AF65-F5344CB8AC3E}">
        <p14:creationId xmlns:p14="http://schemas.microsoft.com/office/powerpoint/2010/main" val="19272752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771B2-11E0-4CFB-B9CF-683B700EF2CE}"/>
              </a:ext>
            </a:extLst>
          </p:cNvPr>
          <p:cNvSpPr>
            <a:spLocks noGrp="1"/>
          </p:cNvSpPr>
          <p:nvPr>
            <p:ph type="title"/>
          </p:nvPr>
        </p:nvSpPr>
        <p:spPr/>
        <p:txBody>
          <a:bodyPr/>
          <a:lstStyle/>
          <a:p>
            <a:r>
              <a:rPr lang="en-US" dirty="0"/>
              <a:t>Statewide Re-Design System Summary</a:t>
            </a:r>
          </a:p>
        </p:txBody>
      </p:sp>
      <p:graphicFrame>
        <p:nvGraphicFramePr>
          <p:cNvPr id="4" name="Content Placeholder 3">
            <a:extLst>
              <a:ext uri="{FF2B5EF4-FFF2-40B4-BE49-F238E27FC236}">
                <a16:creationId xmlns:a16="http://schemas.microsoft.com/office/drawing/2014/main" id="{7708D0BB-77E9-4869-AE15-D595398D422E}"/>
              </a:ext>
            </a:extLst>
          </p:cNvPr>
          <p:cNvGraphicFramePr>
            <a:graphicFrameLocks noGrp="1"/>
          </p:cNvGraphicFramePr>
          <p:nvPr>
            <p:ph idx="1"/>
            <p:extLst>
              <p:ext uri="{D42A27DB-BD31-4B8C-83A1-F6EECF244321}">
                <p14:modId xmlns:p14="http://schemas.microsoft.com/office/powerpoint/2010/main" val="3486521850"/>
              </p:ext>
            </p:extLst>
          </p:nvPr>
        </p:nvGraphicFramePr>
        <p:xfrm>
          <a:off x="838200" y="2017122"/>
          <a:ext cx="7838775" cy="4048760"/>
        </p:xfrm>
        <a:graphic>
          <a:graphicData uri="http://schemas.openxmlformats.org/drawingml/2006/table">
            <a:tbl>
              <a:tblPr firstRow="1" bandRow="1">
                <a:tableStyleId>{3B4B98B0-60AC-42C2-AFA5-B58CD77FA1E5}</a:tableStyleId>
              </a:tblPr>
              <a:tblGrid>
                <a:gridCol w="2067309">
                  <a:extLst>
                    <a:ext uri="{9D8B030D-6E8A-4147-A177-3AD203B41FA5}">
                      <a16:colId xmlns:a16="http://schemas.microsoft.com/office/drawing/2014/main" val="2422216672"/>
                    </a:ext>
                  </a:extLst>
                </a:gridCol>
                <a:gridCol w="2069303">
                  <a:extLst>
                    <a:ext uri="{9D8B030D-6E8A-4147-A177-3AD203B41FA5}">
                      <a16:colId xmlns:a16="http://schemas.microsoft.com/office/drawing/2014/main" val="2118525030"/>
                    </a:ext>
                  </a:extLst>
                </a:gridCol>
                <a:gridCol w="1913806">
                  <a:extLst>
                    <a:ext uri="{9D8B030D-6E8A-4147-A177-3AD203B41FA5}">
                      <a16:colId xmlns:a16="http://schemas.microsoft.com/office/drawing/2014/main" val="148495556"/>
                    </a:ext>
                  </a:extLst>
                </a:gridCol>
                <a:gridCol w="1788357">
                  <a:extLst>
                    <a:ext uri="{9D8B030D-6E8A-4147-A177-3AD203B41FA5}">
                      <a16:colId xmlns:a16="http://schemas.microsoft.com/office/drawing/2014/main" val="1571874542"/>
                    </a:ext>
                  </a:extLst>
                </a:gridCol>
              </a:tblGrid>
              <a:tr h="370840">
                <a:tc>
                  <a:txBody>
                    <a:bodyPr/>
                    <a:lstStyle/>
                    <a:p>
                      <a:r>
                        <a:rPr lang="en-US" dirty="0"/>
                        <a:t>Intervention</a:t>
                      </a:r>
                    </a:p>
                  </a:txBody>
                  <a:tcPr/>
                </a:tc>
                <a:tc>
                  <a:txBody>
                    <a:bodyPr/>
                    <a:lstStyle/>
                    <a:p>
                      <a:r>
                        <a:rPr lang="en-US" dirty="0"/>
                        <a:t>Current Annual Inventory (2019 HUD AHAR)</a:t>
                      </a:r>
                    </a:p>
                  </a:txBody>
                  <a:tcPr/>
                </a:tc>
                <a:tc>
                  <a:txBody>
                    <a:bodyPr/>
                    <a:lstStyle/>
                    <a:p>
                      <a:r>
                        <a:rPr lang="en-US" dirty="0"/>
                        <a:t>Re-Design</a:t>
                      </a:r>
                    </a:p>
                  </a:txBody>
                  <a:tcPr/>
                </a:tc>
                <a:tc>
                  <a:txBody>
                    <a:bodyPr/>
                    <a:lstStyle/>
                    <a:p>
                      <a:r>
                        <a:rPr lang="en-US" dirty="0"/>
                        <a:t>Change</a:t>
                      </a:r>
                    </a:p>
                  </a:txBody>
                  <a:tcPr/>
                </a:tc>
                <a:extLst>
                  <a:ext uri="{0D108BD9-81ED-4DB2-BD59-A6C34878D82A}">
                    <a16:rowId xmlns:a16="http://schemas.microsoft.com/office/drawing/2014/main" val="3978159095"/>
                  </a:ext>
                </a:extLst>
              </a:tr>
              <a:tr h="370840">
                <a:tc>
                  <a:txBody>
                    <a:bodyPr/>
                    <a:lstStyle/>
                    <a:p>
                      <a:r>
                        <a:rPr lang="en-US" dirty="0"/>
                        <a:t>Diversion</a:t>
                      </a:r>
                    </a:p>
                  </a:txBody>
                  <a:tcPr/>
                </a:tc>
                <a:tc>
                  <a:txBody>
                    <a:bodyPr/>
                    <a:lstStyle/>
                    <a:p>
                      <a:r>
                        <a:rPr lang="en-US" dirty="0"/>
                        <a:t>0</a:t>
                      </a:r>
                    </a:p>
                  </a:txBody>
                  <a:tcPr/>
                </a:tc>
                <a:tc>
                  <a:txBody>
                    <a:bodyPr/>
                    <a:lstStyle/>
                    <a:p>
                      <a:r>
                        <a:rPr lang="en-US" dirty="0"/>
                        <a:t>2,392</a:t>
                      </a:r>
                    </a:p>
                  </a:txBody>
                  <a:tcPr/>
                </a:tc>
                <a:tc>
                  <a:txBody>
                    <a:bodyPr/>
                    <a:lstStyle/>
                    <a:p>
                      <a:r>
                        <a:rPr lang="en-US" dirty="0"/>
                        <a:t>2,392</a:t>
                      </a:r>
                    </a:p>
                  </a:txBody>
                  <a:tcPr/>
                </a:tc>
                <a:extLst>
                  <a:ext uri="{0D108BD9-81ED-4DB2-BD59-A6C34878D82A}">
                    <a16:rowId xmlns:a16="http://schemas.microsoft.com/office/drawing/2014/main" val="234923078"/>
                  </a:ext>
                </a:extLst>
              </a:tr>
              <a:tr h="370840">
                <a:tc>
                  <a:txBody>
                    <a:bodyPr/>
                    <a:lstStyle/>
                    <a:p>
                      <a:r>
                        <a:rPr lang="en-US" dirty="0"/>
                        <a:t>Shelter</a:t>
                      </a:r>
                    </a:p>
                  </a:txBody>
                  <a:tcPr/>
                </a:tc>
                <a:tc>
                  <a:txBody>
                    <a:bodyPr/>
                    <a:lstStyle/>
                    <a:p>
                      <a:r>
                        <a:rPr lang="en-US" dirty="0"/>
                        <a:t>1,222</a:t>
                      </a:r>
                    </a:p>
                  </a:txBody>
                  <a:tcPr/>
                </a:tc>
                <a:tc>
                  <a:txBody>
                    <a:bodyPr/>
                    <a:lstStyle/>
                    <a:p>
                      <a:r>
                        <a:rPr lang="en-US" dirty="0"/>
                        <a:t>1,245</a:t>
                      </a:r>
                    </a:p>
                  </a:txBody>
                  <a:tcPr/>
                </a:tc>
                <a:tc>
                  <a:txBody>
                    <a:bodyPr/>
                    <a:lstStyle/>
                    <a:p>
                      <a:r>
                        <a:rPr lang="en-US" dirty="0"/>
                        <a:t>23</a:t>
                      </a:r>
                    </a:p>
                  </a:txBody>
                  <a:tcPr/>
                </a:tc>
                <a:extLst>
                  <a:ext uri="{0D108BD9-81ED-4DB2-BD59-A6C34878D82A}">
                    <a16:rowId xmlns:a16="http://schemas.microsoft.com/office/drawing/2014/main" val="2887966110"/>
                  </a:ext>
                </a:extLst>
              </a:tr>
              <a:tr h="370840">
                <a:tc>
                  <a:txBody>
                    <a:bodyPr/>
                    <a:lstStyle/>
                    <a:p>
                      <a:r>
                        <a:rPr lang="en-US" dirty="0"/>
                        <a:t>Rapid Rehousing</a:t>
                      </a:r>
                    </a:p>
                  </a:txBody>
                  <a:tcPr/>
                </a:tc>
                <a:tc>
                  <a:txBody>
                    <a:bodyPr/>
                    <a:lstStyle/>
                    <a:p>
                      <a:r>
                        <a:rPr lang="en-US" dirty="0"/>
                        <a:t>331</a:t>
                      </a:r>
                    </a:p>
                  </a:txBody>
                  <a:tcPr/>
                </a:tc>
                <a:tc>
                  <a:txBody>
                    <a:bodyPr/>
                    <a:lstStyle/>
                    <a:p>
                      <a:r>
                        <a:rPr lang="en-US" dirty="0"/>
                        <a:t>2,923</a:t>
                      </a:r>
                    </a:p>
                  </a:txBody>
                  <a:tcPr/>
                </a:tc>
                <a:tc>
                  <a:txBody>
                    <a:bodyPr/>
                    <a:lstStyle/>
                    <a:p>
                      <a:r>
                        <a:rPr lang="en-US" dirty="0"/>
                        <a:t>2,592</a:t>
                      </a:r>
                    </a:p>
                  </a:txBody>
                  <a:tcPr/>
                </a:tc>
                <a:extLst>
                  <a:ext uri="{0D108BD9-81ED-4DB2-BD59-A6C34878D82A}">
                    <a16:rowId xmlns:a16="http://schemas.microsoft.com/office/drawing/2014/main" val="2309614934"/>
                  </a:ext>
                </a:extLst>
              </a:tr>
              <a:tr h="320040">
                <a:tc>
                  <a:txBody>
                    <a:bodyPr/>
                    <a:lstStyle/>
                    <a:p>
                      <a:r>
                        <a:rPr lang="en-US" dirty="0"/>
                        <a:t>Supportive Housing- Homeless</a:t>
                      </a:r>
                    </a:p>
                  </a:txBody>
                  <a:tcPr/>
                </a:tc>
                <a:tc>
                  <a:txBody>
                    <a:bodyPr/>
                    <a:lstStyle/>
                    <a:p>
                      <a:r>
                        <a:rPr lang="en-US" dirty="0"/>
                        <a:t>593 (based on 9% turnover)</a:t>
                      </a:r>
                    </a:p>
                  </a:txBody>
                  <a:tcPr/>
                </a:tc>
                <a:tc>
                  <a:txBody>
                    <a:bodyPr/>
                    <a:lstStyle/>
                    <a:p>
                      <a:r>
                        <a:rPr lang="en-US" dirty="0"/>
                        <a:t>1,470</a:t>
                      </a:r>
                    </a:p>
                  </a:txBody>
                  <a:tcPr/>
                </a:tc>
                <a:tc>
                  <a:txBody>
                    <a:bodyPr/>
                    <a:lstStyle/>
                    <a:p>
                      <a:r>
                        <a:rPr lang="en-US" dirty="0"/>
                        <a:t>877</a:t>
                      </a:r>
                    </a:p>
                  </a:txBody>
                  <a:tcPr/>
                </a:tc>
                <a:extLst>
                  <a:ext uri="{0D108BD9-81ED-4DB2-BD59-A6C34878D82A}">
                    <a16:rowId xmlns:a16="http://schemas.microsoft.com/office/drawing/2014/main" val="1050461631"/>
                  </a:ext>
                </a:extLst>
              </a:tr>
              <a:tr h="320040">
                <a:tc>
                  <a:txBody>
                    <a:bodyPr/>
                    <a:lstStyle/>
                    <a:p>
                      <a:r>
                        <a:rPr lang="en-US" dirty="0"/>
                        <a:t>Supportive Housing - Mainstream</a:t>
                      </a:r>
                    </a:p>
                  </a:txBody>
                  <a:tcPr/>
                </a:tc>
                <a:tc>
                  <a:txBody>
                    <a:bodyPr/>
                    <a:lstStyle/>
                    <a:p>
                      <a:r>
                        <a:rPr lang="en-US" dirty="0"/>
                        <a:t>0</a:t>
                      </a:r>
                    </a:p>
                  </a:txBody>
                  <a:tcPr/>
                </a:tc>
                <a:tc>
                  <a:txBody>
                    <a:bodyPr/>
                    <a:lstStyle/>
                    <a:p>
                      <a:r>
                        <a:rPr lang="en-US" dirty="0"/>
                        <a:t>3.027</a:t>
                      </a:r>
                    </a:p>
                  </a:txBody>
                  <a:tcPr/>
                </a:tc>
                <a:tc>
                  <a:txBody>
                    <a:bodyPr/>
                    <a:lstStyle/>
                    <a:p>
                      <a:r>
                        <a:rPr lang="en-US" dirty="0"/>
                        <a:t>3,027</a:t>
                      </a:r>
                    </a:p>
                  </a:txBody>
                  <a:tcPr/>
                </a:tc>
                <a:extLst>
                  <a:ext uri="{0D108BD9-81ED-4DB2-BD59-A6C34878D82A}">
                    <a16:rowId xmlns:a16="http://schemas.microsoft.com/office/drawing/2014/main" val="875085210"/>
                  </a:ext>
                </a:extLst>
              </a:tr>
              <a:tr h="370840">
                <a:tc>
                  <a:txBody>
                    <a:bodyPr/>
                    <a:lstStyle/>
                    <a:p>
                      <a:r>
                        <a:rPr lang="en-US" dirty="0"/>
                        <a:t>Transitional Housing</a:t>
                      </a:r>
                    </a:p>
                  </a:txBody>
                  <a:tcPr/>
                </a:tc>
                <a:tc>
                  <a:txBody>
                    <a:bodyPr/>
                    <a:lstStyle/>
                    <a:p>
                      <a:r>
                        <a:rPr lang="en-US" dirty="0"/>
                        <a:t>1,013</a:t>
                      </a:r>
                    </a:p>
                  </a:txBody>
                  <a:tcPr/>
                </a:tc>
                <a:tc>
                  <a:txBody>
                    <a:bodyPr/>
                    <a:lstStyle/>
                    <a:p>
                      <a:r>
                        <a:rPr lang="en-US" dirty="0"/>
                        <a:t>684</a:t>
                      </a:r>
                    </a:p>
                  </a:txBody>
                  <a:tcPr/>
                </a:tc>
                <a:tc>
                  <a:txBody>
                    <a:bodyPr/>
                    <a:lstStyle/>
                    <a:p>
                      <a:r>
                        <a:rPr lang="en-US" dirty="0"/>
                        <a:t>-329</a:t>
                      </a:r>
                    </a:p>
                  </a:txBody>
                  <a:tcPr/>
                </a:tc>
                <a:extLst>
                  <a:ext uri="{0D108BD9-81ED-4DB2-BD59-A6C34878D82A}">
                    <a16:rowId xmlns:a16="http://schemas.microsoft.com/office/drawing/2014/main" val="3247374719"/>
                  </a:ext>
                </a:extLst>
              </a:tr>
              <a:tr h="370840">
                <a:tc>
                  <a:txBody>
                    <a:bodyPr/>
                    <a:lstStyle/>
                    <a:p>
                      <a:r>
                        <a:rPr lang="en-US" dirty="0"/>
                        <a:t>Affordable Housing</a:t>
                      </a:r>
                    </a:p>
                  </a:txBody>
                  <a:tcPr/>
                </a:tc>
                <a:tc>
                  <a:txBody>
                    <a:bodyPr/>
                    <a:lstStyle/>
                    <a:p>
                      <a:r>
                        <a:rPr lang="en-US" dirty="0"/>
                        <a:t>TBD</a:t>
                      </a:r>
                    </a:p>
                  </a:txBody>
                  <a:tcPr/>
                </a:tc>
                <a:tc>
                  <a:txBody>
                    <a:bodyPr/>
                    <a:lstStyle/>
                    <a:p>
                      <a:r>
                        <a:rPr lang="en-US" dirty="0"/>
                        <a:t>TBD</a:t>
                      </a:r>
                    </a:p>
                  </a:txBody>
                  <a:tcPr/>
                </a:tc>
                <a:tc>
                  <a:txBody>
                    <a:bodyPr/>
                    <a:lstStyle/>
                    <a:p>
                      <a:r>
                        <a:rPr lang="en-US" dirty="0"/>
                        <a:t>TBD</a:t>
                      </a:r>
                    </a:p>
                  </a:txBody>
                  <a:tcPr/>
                </a:tc>
                <a:extLst>
                  <a:ext uri="{0D108BD9-81ED-4DB2-BD59-A6C34878D82A}">
                    <a16:rowId xmlns:a16="http://schemas.microsoft.com/office/drawing/2014/main" val="631123456"/>
                  </a:ext>
                </a:extLst>
              </a:tr>
            </a:tbl>
          </a:graphicData>
        </a:graphic>
      </p:graphicFrame>
      <p:sp>
        <p:nvSpPr>
          <p:cNvPr id="5" name="Isosceles Triangle 4">
            <a:extLst>
              <a:ext uri="{FF2B5EF4-FFF2-40B4-BE49-F238E27FC236}">
                <a16:creationId xmlns:a16="http://schemas.microsoft.com/office/drawing/2014/main" id="{F273E162-4463-4214-B426-49179AC81DD0}"/>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1651A79B-EF93-4C71-B4E5-B7CAF3E218B1}"/>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711DE159-1C28-4008-8282-6E7F1D62AFAE}"/>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645A877C-4DBA-4E98-AF01-3A2B76D20C1F}"/>
              </a:ext>
            </a:extLst>
          </p:cNvPr>
          <p:cNvSpPr>
            <a:spLocks noGrp="1"/>
          </p:cNvSpPr>
          <p:nvPr>
            <p:ph type="sldNum" sz="quarter" idx="12"/>
          </p:nvPr>
        </p:nvSpPr>
        <p:spPr/>
        <p:txBody>
          <a:bodyPr/>
          <a:lstStyle/>
          <a:p>
            <a:fld id="{0CC1078E-BC98-4BE4-B9E7-13D3646E3195}" type="slidenum">
              <a:rPr lang="en-US" smtClean="0"/>
              <a:t>28</a:t>
            </a:fld>
            <a:endParaRPr lang="en-US"/>
          </a:p>
        </p:txBody>
      </p:sp>
      <p:pic>
        <p:nvPicPr>
          <p:cNvPr id="8" name="Picture 7">
            <a:extLst>
              <a:ext uri="{FF2B5EF4-FFF2-40B4-BE49-F238E27FC236}">
                <a16:creationId xmlns:a16="http://schemas.microsoft.com/office/drawing/2014/main" id="{C971AF11-49BF-4445-8E30-7B202E7043D3}"/>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Tree>
    <p:extLst>
      <p:ext uri="{BB962C8B-B14F-4D97-AF65-F5344CB8AC3E}">
        <p14:creationId xmlns:p14="http://schemas.microsoft.com/office/powerpoint/2010/main" val="687423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FF646-CFC4-450D-A751-C4C305C6086B}"/>
              </a:ext>
            </a:extLst>
          </p:cNvPr>
          <p:cNvSpPr>
            <a:spLocks noGrp="1"/>
          </p:cNvSpPr>
          <p:nvPr>
            <p:ph type="title"/>
          </p:nvPr>
        </p:nvSpPr>
        <p:spPr/>
        <p:txBody>
          <a:bodyPr/>
          <a:lstStyle/>
          <a:p>
            <a:r>
              <a:rPr lang="en-US" dirty="0"/>
              <a:t>Statewide Diversion Need</a:t>
            </a:r>
          </a:p>
        </p:txBody>
      </p:sp>
      <p:sp>
        <p:nvSpPr>
          <p:cNvPr id="6" name="Content Placeholder 5">
            <a:extLst>
              <a:ext uri="{FF2B5EF4-FFF2-40B4-BE49-F238E27FC236}">
                <a16:creationId xmlns:a16="http://schemas.microsoft.com/office/drawing/2014/main" id="{4F7BC6BA-0FAD-4C3B-BBA7-81B34F9DF812}"/>
              </a:ext>
            </a:extLst>
          </p:cNvPr>
          <p:cNvSpPr>
            <a:spLocks noGrp="1"/>
          </p:cNvSpPr>
          <p:nvPr>
            <p:ph sz="half" idx="1"/>
          </p:nvPr>
        </p:nvSpPr>
        <p:spPr/>
        <p:txBody>
          <a:bodyPr>
            <a:normAutofit fontScale="77500" lnSpcReduction="20000"/>
          </a:bodyPr>
          <a:lstStyle/>
          <a:p>
            <a:pPr marL="0" lvl="0" indent="0">
              <a:lnSpc>
                <a:spcPct val="100000"/>
              </a:lnSpc>
              <a:spcBef>
                <a:spcPts val="0"/>
              </a:spcBef>
              <a:buNone/>
              <a:defRPr/>
            </a:pPr>
            <a:r>
              <a:rPr lang="en-US" b="1" dirty="0">
                <a:solidFill>
                  <a:srgbClr val="2D2D2A"/>
                </a:solidFill>
                <a:latin typeface="Georgia"/>
              </a:rPr>
              <a:t>Target people experiencing homelessness for the first time</a:t>
            </a:r>
          </a:p>
          <a:p>
            <a:pPr marL="0" lvl="0" indent="0">
              <a:lnSpc>
                <a:spcPct val="100000"/>
              </a:lnSpc>
              <a:spcBef>
                <a:spcPts val="0"/>
              </a:spcBef>
              <a:buNone/>
              <a:defRPr/>
            </a:pPr>
            <a:endParaRPr lang="en-US" b="1" dirty="0">
              <a:solidFill>
                <a:srgbClr val="2D2D2A"/>
              </a:solidFill>
              <a:latin typeface="Georgia"/>
            </a:endParaRPr>
          </a:p>
          <a:p>
            <a:pPr marL="285750" lvl="0" indent="-285750">
              <a:lnSpc>
                <a:spcPct val="150000"/>
              </a:lnSpc>
              <a:spcBef>
                <a:spcPts val="0"/>
              </a:spcBef>
              <a:buFont typeface="Arial"/>
              <a:buChar char="•"/>
              <a:defRPr/>
            </a:pPr>
            <a:r>
              <a:rPr lang="en-US" dirty="0">
                <a:solidFill>
                  <a:srgbClr val="2D2D2A"/>
                </a:solidFill>
                <a:latin typeface="Georgia"/>
              </a:rPr>
              <a:t>70%of people calling 211</a:t>
            </a:r>
          </a:p>
          <a:p>
            <a:pPr marL="285750" lvl="0" indent="-285750">
              <a:lnSpc>
                <a:spcPct val="150000"/>
              </a:lnSpc>
              <a:spcBef>
                <a:spcPts val="0"/>
              </a:spcBef>
              <a:buFont typeface="Arial"/>
              <a:buChar char="•"/>
              <a:defRPr/>
            </a:pPr>
            <a:r>
              <a:rPr lang="en-US" dirty="0">
                <a:solidFill>
                  <a:srgbClr val="2D2D2A"/>
                </a:solidFill>
                <a:latin typeface="Georgia"/>
              </a:rPr>
              <a:t>40% of people who show up at shelter</a:t>
            </a:r>
          </a:p>
          <a:p>
            <a:pPr marL="285750" lvl="0" indent="-285750">
              <a:lnSpc>
                <a:spcPct val="150000"/>
              </a:lnSpc>
              <a:spcBef>
                <a:spcPts val="0"/>
              </a:spcBef>
              <a:buFont typeface="Arial"/>
              <a:buChar char="•"/>
              <a:defRPr/>
            </a:pPr>
            <a:r>
              <a:rPr lang="en-US" dirty="0">
                <a:solidFill>
                  <a:srgbClr val="2D2D2A"/>
                </a:solidFill>
                <a:latin typeface="Georgia"/>
              </a:rPr>
              <a:t>20% of people served in shelter self-resolve with assistance through shelter and community-based services. (Calculated by percent of people in shelter less than 14 days).</a:t>
            </a:r>
            <a:endParaRPr lang="en-US" dirty="0">
              <a:solidFill>
                <a:srgbClr val="2D2D2A"/>
              </a:solidFill>
              <a:latin typeface="Georgia"/>
              <a:ea typeface="+mn-lt"/>
              <a:cs typeface="+mn-lt"/>
            </a:endParaRPr>
          </a:p>
          <a:p>
            <a:endParaRPr lang="en-US" dirty="0"/>
          </a:p>
        </p:txBody>
      </p:sp>
      <p:graphicFrame>
        <p:nvGraphicFramePr>
          <p:cNvPr id="5" name="Table 4">
            <a:extLst>
              <a:ext uri="{FF2B5EF4-FFF2-40B4-BE49-F238E27FC236}">
                <a16:creationId xmlns:a16="http://schemas.microsoft.com/office/drawing/2014/main" id="{48AB80E5-CC78-4569-880B-9A53AB3775BA}"/>
              </a:ext>
            </a:extLst>
          </p:cNvPr>
          <p:cNvGraphicFramePr>
            <a:graphicFrameLocks noGrp="1"/>
          </p:cNvGraphicFramePr>
          <p:nvPr>
            <p:extLst>
              <p:ext uri="{D42A27DB-BD31-4B8C-83A1-F6EECF244321}">
                <p14:modId xmlns:p14="http://schemas.microsoft.com/office/powerpoint/2010/main" val="3448967187"/>
              </p:ext>
            </p:extLst>
          </p:nvPr>
        </p:nvGraphicFramePr>
        <p:xfrm>
          <a:off x="6172200" y="2769326"/>
          <a:ext cx="5455757" cy="3205361"/>
        </p:xfrm>
        <a:graphic>
          <a:graphicData uri="http://schemas.openxmlformats.org/drawingml/2006/table">
            <a:tbl>
              <a:tblPr firstRow="1" bandRow="1">
                <a:tableStyleId>{3B4B98B0-60AC-42C2-AFA5-B58CD77FA1E5}</a:tableStyleId>
              </a:tblPr>
              <a:tblGrid>
                <a:gridCol w="4446739">
                  <a:extLst>
                    <a:ext uri="{9D8B030D-6E8A-4147-A177-3AD203B41FA5}">
                      <a16:colId xmlns:a16="http://schemas.microsoft.com/office/drawing/2014/main" val="3939252454"/>
                    </a:ext>
                  </a:extLst>
                </a:gridCol>
                <a:gridCol w="1009018">
                  <a:extLst>
                    <a:ext uri="{9D8B030D-6E8A-4147-A177-3AD203B41FA5}">
                      <a16:colId xmlns:a16="http://schemas.microsoft.com/office/drawing/2014/main" val="2882571252"/>
                    </a:ext>
                  </a:extLst>
                </a:gridCol>
              </a:tblGrid>
              <a:tr h="404948">
                <a:tc>
                  <a:txBody>
                    <a:bodyPr/>
                    <a:lstStyle/>
                    <a:p>
                      <a:pPr marL="0" algn="l" rtl="0" eaLnBrk="1" latinLnBrk="0" hangingPunct="1">
                        <a:spcBef>
                          <a:spcPts val="0"/>
                        </a:spcBef>
                        <a:spcAft>
                          <a:spcPts val="0"/>
                        </a:spcAft>
                      </a:pPr>
                      <a:r>
                        <a:rPr lang="en-US" sz="1800" b="0" kern="1200" dirty="0">
                          <a:effectLst/>
                          <a:latin typeface="+mn-lt"/>
                        </a:rPr>
                        <a:t>Annualized # of First Time Homeless</a:t>
                      </a:r>
                      <a:endParaRPr lang="en-US" b="0" dirty="0">
                        <a:effectLst/>
                        <a:latin typeface="+mn-lt"/>
                      </a:endParaRPr>
                    </a:p>
                  </a:txBody>
                  <a:tcPr marL="0" marR="0" marT="0" marB="0" anchor="ctr"/>
                </a:tc>
                <a:tc>
                  <a:txBody>
                    <a:bodyPr/>
                    <a:lstStyle/>
                    <a:p>
                      <a:pPr marL="0" algn="ctr" rtl="0" eaLnBrk="1" latinLnBrk="0" hangingPunct="1">
                        <a:spcBef>
                          <a:spcPts val="0"/>
                        </a:spcBef>
                        <a:spcAft>
                          <a:spcPts val="0"/>
                        </a:spcAft>
                      </a:pPr>
                      <a:r>
                        <a:rPr lang="en-US" sz="1800" b="0" kern="1200" dirty="0">
                          <a:effectLst/>
                          <a:latin typeface="+mn-lt"/>
                        </a:rPr>
                        <a:t>3268</a:t>
                      </a:r>
                      <a:endParaRPr lang="en-US" b="0" dirty="0">
                        <a:effectLst/>
                        <a:latin typeface="+mn-lt"/>
                      </a:endParaRPr>
                    </a:p>
                  </a:txBody>
                  <a:tcPr marL="0" marR="0" marT="0" marB="0" anchor="ctr"/>
                </a:tc>
                <a:extLst>
                  <a:ext uri="{0D108BD9-81ED-4DB2-BD59-A6C34878D82A}">
                    <a16:rowId xmlns:a16="http://schemas.microsoft.com/office/drawing/2014/main" val="1912012718"/>
                  </a:ext>
                </a:extLst>
              </a:tr>
              <a:tr h="400059">
                <a:tc>
                  <a:txBody>
                    <a:bodyPr/>
                    <a:lstStyle/>
                    <a:p>
                      <a:pPr marL="0" algn="l" rtl="0" eaLnBrk="1" latinLnBrk="0" hangingPunct="1">
                        <a:spcBef>
                          <a:spcPts val="0"/>
                        </a:spcBef>
                        <a:spcAft>
                          <a:spcPts val="0"/>
                        </a:spcAft>
                      </a:pPr>
                      <a:r>
                        <a:rPr lang="en-US" sz="1800" kern="1200" dirty="0">
                          <a:effectLst/>
                          <a:latin typeface="+mn-lt"/>
                        </a:rPr>
                        <a:t>Annual housing related calls to 211</a:t>
                      </a:r>
                      <a:endParaRPr lang="en-US" dirty="0">
                        <a:effectLst/>
                        <a:latin typeface="+mn-lt"/>
                      </a:endParaRPr>
                    </a:p>
                  </a:txBody>
                  <a:tcPr marL="0" marR="0" marT="0" marB="0" anchor="ctr"/>
                </a:tc>
                <a:tc>
                  <a:txBody>
                    <a:bodyPr/>
                    <a:lstStyle/>
                    <a:p>
                      <a:pPr marL="0" algn="ctr" rtl="0" eaLnBrk="1" latinLnBrk="0" hangingPunct="1">
                        <a:spcBef>
                          <a:spcPts val="0"/>
                        </a:spcBef>
                        <a:spcAft>
                          <a:spcPts val="0"/>
                        </a:spcAft>
                      </a:pPr>
                      <a:r>
                        <a:rPr lang="en-US" sz="1800" kern="1200">
                          <a:effectLst/>
                          <a:latin typeface="+mn-lt"/>
                        </a:rPr>
                        <a:t>2584</a:t>
                      </a:r>
                      <a:endParaRPr lang="en-US">
                        <a:effectLst/>
                        <a:latin typeface="+mn-lt"/>
                      </a:endParaRPr>
                    </a:p>
                  </a:txBody>
                  <a:tcPr marL="0" marR="0" marT="0" marB="0" anchor="ctr"/>
                </a:tc>
                <a:extLst>
                  <a:ext uri="{0D108BD9-81ED-4DB2-BD59-A6C34878D82A}">
                    <a16:rowId xmlns:a16="http://schemas.microsoft.com/office/drawing/2014/main" val="3076538945"/>
                  </a:ext>
                </a:extLst>
              </a:tr>
              <a:tr h="400059">
                <a:tc>
                  <a:txBody>
                    <a:bodyPr/>
                    <a:lstStyle/>
                    <a:p>
                      <a:pPr marL="0" algn="l" rtl="0" eaLnBrk="1" latinLnBrk="0" hangingPunct="1">
                        <a:spcBef>
                          <a:spcPts val="0"/>
                        </a:spcBef>
                        <a:spcAft>
                          <a:spcPts val="0"/>
                        </a:spcAft>
                      </a:pPr>
                      <a:r>
                        <a:rPr lang="en-US" sz="1800" kern="1200" dirty="0">
                          <a:effectLst/>
                          <a:latin typeface="+mn-lt"/>
                        </a:rPr>
                        <a:t>70% of 211 calls diverted</a:t>
                      </a:r>
                      <a:endParaRPr lang="en-US" dirty="0">
                        <a:effectLst/>
                        <a:latin typeface="+mn-lt"/>
                      </a:endParaRPr>
                    </a:p>
                  </a:txBody>
                  <a:tcPr marL="0" marR="0" marT="0" marB="0" anchor="ctr"/>
                </a:tc>
                <a:tc>
                  <a:txBody>
                    <a:bodyPr/>
                    <a:lstStyle/>
                    <a:p>
                      <a:pPr marL="0" algn="ctr" rtl="0" eaLnBrk="1" latinLnBrk="0" hangingPunct="1">
                        <a:spcBef>
                          <a:spcPts val="0"/>
                        </a:spcBef>
                        <a:spcAft>
                          <a:spcPts val="0"/>
                        </a:spcAft>
                      </a:pPr>
                      <a:r>
                        <a:rPr lang="en-US" sz="1800" kern="1200">
                          <a:effectLst/>
                          <a:latin typeface="+mn-lt"/>
                        </a:rPr>
                        <a:t>1809</a:t>
                      </a:r>
                      <a:endParaRPr lang="en-US">
                        <a:effectLst/>
                        <a:latin typeface="+mn-lt"/>
                      </a:endParaRPr>
                    </a:p>
                  </a:txBody>
                  <a:tcPr marL="0" marR="0" marT="0" marB="0" anchor="ctr"/>
                </a:tc>
                <a:extLst>
                  <a:ext uri="{0D108BD9-81ED-4DB2-BD59-A6C34878D82A}">
                    <a16:rowId xmlns:a16="http://schemas.microsoft.com/office/drawing/2014/main" val="2996338161"/>
                  </a:ext>
                </a:extLst>
              </a:tr>
              <a:tr h="400059">
                <a:tc>
                  <a:txBody>
                    <a:bodyPr/>
                    <a:lstStyle/>
                    <a:p>
                      <a:pPr marL="0" algn="l" rtl="0" eaLnBrk="1" latinLnBrk="0" hangingPunct="1">
                        <a:spcBef>
                          <a:spcPts val="0"/>
                        </a:spcBef>
                        <a:spcAft>
                          <a:spcPts val="0"/>
                        </a:spcAft>
                      </a:pPr>
                      <a:r>
                        <a:rPr lang="en-US" sz="1800" kern="1200" dirty="0">
                          <a:effectLst/>
                          <a:latin typeface="+mn-lt"/>
                        </a:rPr>
                        <a:t>Show up at shelter (= FTH – 211 DIV)</a:t>
                      </a:r>
                      <a:endParaRPr lang="en-US" dirty="0">
                        <a:effectLst/>
                        <a:latin typeface="+mn-lt"/>
                      </a:endParaRPr>
                    </a:p>
                  </a:txBody>
                  <a:tcPr marL="0" marR="0" marT="0" marB="0" anchor="ctr"/>
                </a:tc>
                <a:tc>
                  <a:txBody>
                    <a:bodyPr/>
                    <a:lstStyle/>
                    <a:p>
                      <a:pPr marL="0" algn="ctr" rtl="0" eaLnBrk="1" latinLnBrk="0" hangingPunct="1">
                        <a:spcBef>
                          <a:spcPts val="0"/>
                        </a:spcBef>
                        <a:spcAft>
                          <a:spcPts val="0"/>
                        </a:spcAft>
                      </a:pPr>
                      <a:r>
                        <a:rPr lang="en-US" sz="1800" kern="1200">
                          <a:effectLst/>
                          <a:latin typeface="+mn-lt"/>
                        </a:rPr>
                        <a:t>1459</a:t>
                      </a:r>
                      <a:endParaRPr lang="en-US">
                        <a:effectLst/>
                        <a:latin typeface="+mn-lt"/>
                      </a:endParaRPr>
                    </a:p>
                  </a:txBody>
                  <a:tcPr marL="0" marR="0" marT="0" marB="0" anchor="ctr"/>
                </a:tc>
                <a:extLst>
                  <a:ext uri="{0D108BD9-81ED-4DB2-BD59-A6C34878D82A}">
                    <a16:rowId xmlns:a16="http://schemas.microsoft.com/office/drawing/2014/main" val="4246864058"/>
                  </a:ext>
                </a:extLst>
              </a:tr>
              <a:tr h="400059">
                <a:tc>
                  <a:txBody>
                    <a:bodyPr/>
                    <a:lstStyle/>
                    <a:p>
                      <a:pPr marL="0" algn="l" rtl="0" eaLnBrk="1" latinLnBrk="0" hangingPunct="1">
                        <a:spcBef>
                          <a:spcPts val="0"/>
                        </a:spcBef>
                        <a:spcAft>
                          <a:spcPts val="0"/>
                        </a:spcAft>
                      </a:pPr>
                      <a:r>
                        <a:rPr lang="en-US" sz="1800" kern="1200" dirty="0">
                          <a:effectLst/>
                          <a:latin typeface="+mn-lt"/>
                        </a:rPr>
                        <a:t>40% diverted at shelter</a:t>
                      </a:r>
                      <a:endParaRPr lang="en-US" dirty="0">
                        <a:effectLst/>
                        <a:latin typeface="+mn-lt"/>
                      </a:endParaRPr>
                    </a:p>
                  </a:txBody>
                  <a:tcPr marL="0" marR="0" marT="0" marB="0" anchor="ctr"/>
                </a:tc>
                <a:tc>
                  <a:txBody>
                    <a:bodyPr/>
                    <a:lstStyle/>
                    <a:p>
                      <a:pPr marL="0" algn="ctr" rtl="0" eaLnBrk="1" latinLnBrk="0" hangingPunct="1">
                        <a:spcBef>
                          <a:spcPts val="0"/>
                        </a:spcBef>
                        <a:spcAft>
                          <a:spcPts val="0"/>
                        </a:spcAft>
                      </a:pPr>
                      <a:r>
                        <a:rPr lang="en-US" sz="1800" kern="1200" dirty="0">
                          <a:effectLst/>
                          <a:latin typeface="+mn-lt"/>
                        </a:rPr>
                        <a:t>584</a:t>
                      </a:r>
                      <a:endParaRPr lang="en-US" dirty="0">
                        <a:effectLst/>
                        <a:latin typeface="+mn-lt"/>
                      </a:endParaRPr>
                    </a:p>
                  </a:txBody>
                  <a:tcPr marL="0" marR="0" marT="0" marB="0" anchor="ctr"/>
                </a:tc>
                <a:extLst>
                  <a:ext uri="{0D108BD9-81ED-4DB2-BD59-A6C34878D82A}">
                    <a16:rowId xmlns:a16="http://schemas.microsoft.com/office/drawing/2014/main" val="1991653365"/>
                  </a:ext>
                </a:extLst>
              </a:tr>
              <a:tr h="400059">
                <a:tc>
                  <a:txBody>
                    <a:bodyPr/>
                    <a:lstStyle/>
                    <a:p>
                      <a:pPr marL="0" algn="l" rtl="0" eaLnBrk="1" latinLnBrk="0" hangingPunct="1">
                        <a:spcBef>
                          <a:spcPts val="0"/>
                        </a:spcBef>
                        <a:spcAft>
                          <a:spcPts val="0"/>
                        </a:spcAft>
                      </a:pPr>
                      <a:r>
                        <a:rPr lang="en-US" sz="1800" b="0" kern="1200" dirty="0">
                          <a:effectLst/>
                          <a:latin typeface="+mn-lt"/>
                        </a:rPr>
                        <a:t>Total Diverted = (211 DIV) + (shelter DIV)</a:t>
                      </a:r>
                      <a:endParaRPr lang="en-US" b="0" dirty="0">
                        <a:effectLst/>
                        <a:latin typeface="+mn-lt"/>
                      </a:endParaRPr>
                    </a:p>
                  </a:txBody>
                  <a:tcPr marL="0" marR="0" marT="0" marB="0" anchor="ctr"/>
                </a:tc>
                <a:tc>
                  <a:txBody>
                    <a:bodyPr/>
                    <a:lstStyle/>
                    <a:p>
                      <a:pPr marL="0" algn="ctr" rtl="0" eaLnBrk="1" latinLnBrk="0" hangingPunct="1">
                        <a:spcBef>
                          <a:spcPts val="0"/>
                        </a:spcBef>
                        <a:spcAft>
                          <a:spcPts val="0"/>
                        </a:spcAft>
                      </a:pPr>
                      <a:r>
                        <a:rPr lang="en-US" sz="1800" b="0" kern="1200" dirty="0">
                          <a:effectLst/>
                          <a:latin typeface="+mn-lt"/>
                        </a:rPr>
                        <a:t>2392</a:t>
                      </a:r>
                      <a:endParaRPr lang="en-US" b="0" dirty="0">
                        <a:effectLst/>
                        <a:latin typeface="+mn-lt"/>
                      </a:endParaRPr>
                    </a:p>
                  </a:txBody>
                  <a:tcPr marL="0" marR="0" marT="0" marB="0" anchor="ctr"/>
                </a:tc>
                <a:extLst>
                  <a:ext uri="{0D108BD9-81ED-4DB2-BD59-A6C34878D82A}">
                    <a16:rowId xmlns:a16="http://schemas.microsoft.com/office/drawing/2014/main" val="2179494615"/>
                  </a:ext>
                </a:extLst>
              </a:tr>
              <a:tr h="400059">
                <a:tc>
                  <a:txBody>
                    <a:bodyPr/>
                    <a:lstStyle/>
                    <a:p>
                      <a:pPr marL="0" algn="l" rtl="0" eaLnBrk="1" latinLnBrk="0" hangingPunct="1">
                        <a:spcBef>
                          <a:spcPts val="0"/>
                        </a:spcBef>
                        <a:spcAft>
                          <a:spcPts val="0"/>
                        </a:spcAft>
                      </a:pPr>
                      <a:r>
                        <a:rPr lang="en-US" b="0" dirty="0">
                          <a:effectLst/>
                          <a:latin typeface="+mn-lt"/>
                        </a:rPr>
                        <a:t>Current Diversion Resources</a:t>
                      </a:r>
                    </a:p>
                  </a:txBody>
                  <a:tcPr marL="0" marR="0" marT="0" marB="0" anchor="ctr"/>
                </a:tc>
                <a:tc>
                  <a:txBody>
                    <a:bodyPr/>
                    <a:lstStyle/>
                    <a:p>
                      <a:pPr marL="0" algn="ctr" rtl="0" eaLnBrk="1" latinLnBrk="0" hangingPunct="1">
                        <a:spcBef>
                          <a:spcPts val="0"/>
                        </a:spcBef>
                        <a:spcAft>
                          <a:spcPts val="0"/>
                        </a:spcAft>
                      </a:pPr>
                      <a:r>
                        <a:rPr lang="en-US" b="0" dirty="0">
                          <a:effectLst/>
                          <a:latin typeface="+mn-lt"/>
                        </a:rPr>
                        <a:t>0</a:t>
                      </a:r>
                    </a:p>
                  </a:txBody>
                  <a:tcPr marL="0" marR="0" marT="0" marB="0" anchor="ctr"/>
                </a:tc>
                <a:extLst>
                  <a:ext uri="{0D108BD9-81ED-4DB2-BD59-A6C34878D82A}">
                    <a16:rowId xmlns:a16="http://schemas.microsoft.com/office/drawing/2014/main" val="3488796596"/>
                  </a:ext>
                </a:extLst>
              </a:tr>
              <a:tr h="400059">
                <a:tc>
                  <a:txBody>
                    <a:bodyPr/>
                    <a:lstStyle/>
                    <a:p>
                      <a:pPr marL="0" algn="l" rtl="0" eaLnBrk="1" latinLnBrk="0" hangingPunct="1">
                        <a:spcBef>
                          <a:spcPts val="0"/>
                        </a:spcBef>
                        <a:spcAft>
                          <a:spcPts val="0"/>
                        </a:spcAft>
                      </a:pPr>
                      <a:r>
                        <a:rPr lang="en-US" b="1" dirty="0">
                          <a:effectLst/>
                          <a:latin typeface="+mn-lt"/>
                        </a:rPr>
                        <a:t>New Diversion Need</a:t>
                      </a:r>
                    </a:p>
                  </a:txBody>
                  <a:tcPr marL="0" marR="0" marT="0" marB="0" anchor="ctr"/>
                </a:tc>
                <a:tc>
                  <a:txBody>
                    <a:bodyPr/>
                    <a:lstStyle/>
                    <a:p>
                      <a:pPr marL="0" algn="ctr" rtl="0" eaLnBrk="1" latinLnBrk="0" hangingPunct="1">
                        <a:spcBef>
                          <a:spcPts val="0"/>
                        </a:spcBef>
                        <a:spcAft>
                          <a:spcPts val="0"/>
                        </a:spcAft>
                      </a:pPr>
                      <a:r>
                        <a:rPr lang="en-US" b="1" dirty="0">
                          <a:effectLst/>
                          <a:latin typeface="+mn-lt"/>
                        </a:rPr>
                        <a:t>2392</a:t>
                      </a:r>
                    </a:p>
                  </a:txBody>
                  <a:tcPr marL="0" marR="0" marT="0" marB="0" anchor="ctr"/>
                </a:tc>
                <a:extLst>
                  <a:ext uri="{0D108BD9-81ED-4DB2-BD59-A6C34878D82A}">
                    <a16:rowId xmlns:a16="http://schemas.microsoft.com/office/drawing/2014/main" val="416941664"/>
                  </a:ext>
                </a:extLst>
              </a:tr>
            </a:tbl>
          </a:graphicData>
        </a:graphic>
      </p:graphicFrame>
      <p:sp>
        <p:nvSpPr>
          <p:cNvPr id="3" name="Slide Number Placeholder 2">
            <a:extLst>
              <a:ext uri="{FF2B5EF4-FFF2-40B4-BE49-F238E27FC236}">
                <a16:creationId xmlns:a16="http://schemas.microsoft.com/office/drawing/2014/main" id="{BAD637A1-6029-4E2F-A62C-2EBCCE3792A9}"/>
              </a:ext>
            </a:extLst>
          </p:cNvPr>
          <p:cNvSpPr>
            <a:spLocks noGrp="1"/>
          </p:cNvSpPr>
          <p:nvPr>
            <p:ph type="sldNum" sz="quarter" idx="12"/>
          </p:nvPr>
        </p:nvSpPr>
        <p:spPr/>
        <p:txBody>
          <a:bodyPr/>
          <a:lstStyle/>
          <a:p>
            <a:fld id="{0CC1078E-BC98-4BE4-B9E7-13D3646E3195}" type="slidenum">
              <a:rPr lang="en-US" smtClean="0"/>
              <a:t>29</a:t>
            </a:fld>
            <a:endParaRPr lang="en-US"/>
          </a:p>
        </p:txBody>
      </p:sp>
      <p:pic>
        <p:nvPicPr>
          <p:cNvPr id="7" name="Picture 6">
            <a:extLst>
              <a:ext uri="{FF2B5EF4-FFF2-40B4-BE49-F238E27FC236}">
                <a16:creationId xmlns:a16="http://schemas.microsoft.com/office/drawing/2014/main" id="{5EEC2C41-927A-4AE6-B19B-736CEB322A0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Tree>
    <p:extLst>
      <p:ext uri="{BB962C8B-B14F-4D97-AF65-F5344CB8AC3E}">
        <p14:creationId xmlns:p14="http://schemas.microsoft.com/office/powerpoint/2010/main" val="3073231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784AB-3355-485B-A99B-2F83B5DAF399}"/>
              </a:ext>
            </a:extLst>
          </p:cNvPr>
          <p:cNvSpPr>
            <a:spLocks noGrp="1"/>
          </p:cNvSpPr>
          <p:nvPr>
            <p:ph type="title"/>
          </p:nvPr>
        </p:nvSpPr>
        <p:spPr/>
        <p:txBody>
          <a:bodyPr/>
          <a:lstStyle/>
          <a:p>
            <a:r>
              <a:rPr lang="en-US" dirty="0"/>
              <a:t>Before we get started…</a:t>
            </a:r>
          </a:p>
        </p:txBody>
      </p:sp>
      <p:sp>
        <p:nvSpPr>
          <p:cNvPr id="3" name="Content Placeholder 2">
            <a:extLst>
              <a:ext uri="{FF2B5EF4-FFF2-40B4-BE49-F238E27FC236}">
                <a16:creationId xmlns:a16="http://schemas.microsoft.com/office/drawing/2014/main" id="{09AA9BBB-48D4-4EF0-BB0B-B11E5A057F87}"/>
              </a:ext>
            </a:extLst>
          </p:cNvPr>
          <p:cNvSpPr>
            <a:spLocks noGrp="1"/>
          </p:cNvSpPr>
          <p:nvPr>
            <p:ph idx="1"/>
          </p:nvPr>
        </p:nvSpPr>
        <p:spPr/>
        <p:txBody>
          <a:bodyPr>
            <a:normAutofit/>
          </a:bodyPr>
          <a:lstStyle/>
          <a:p>
            <a:r>
              <a:rPr lang="en-US" dirty="0"/>
              <a:t>This is preliminary data… numbers may change.</a:t>
            </a:r>
          </a:p>
          <a:p>
            <a:endParaRPr lang="en-US" dirty="0"/>
          </a:p>
          <a:p>
            <a:r>
              <a:rPr lang="en-US" dirty="0"/>
              <a:t>Goal is to test data assumptions, sources and results with you.</a:t>
            </a:r>
          </a:p>
          <a:p>
            <a:endParaRPr lang="en-US" dirty="0"/>
          </a:p>
          <a:p>
            <a:r>
              <a:rPr lang="en-US" dirty="0"/>
              <a:t>Needs and costs are based on current available data… </a:t>
            </a:r>
          </a:p>
          <a:p>
            <a:pPr lvl="1"/>
            <a:r>
              <a:rPr lang="en-US" dirty="0"/>
              <a:t>they can and should be refined over time. </a:t>
            </a:r>
          </a:p>
          <a:p>
            <a:endParaRPr lang="en-US" dirty="0"/>
          </a:p>
          <a:p>
            <a:r>
              <a:rPr lang="en-US" dirty="0"/>
              <a:t>Do not quote numbers until the are finalized in the report.</a:t>
            </a:r>
          </a:p>
        </p:txBody>
      </p:sp>
      <p:sp>
        <p:nvSpPr>
          <p:cNvPr id="4" name="Isosceles Triangle 3">
            <a:extLst>
              <a:ext uri="{FF2B5EF4-FFF2-40B4-BE49-F238E27FC236}">
                <a16:creationId xmlns:a16="http://schemas.microsoft.com/office/drawing/2014/main" id="{88BF419F-E0D3-488D-BA7A-D0DFC8668C71}"/>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965AFB66-31BA-4A55-88DA-AA87C3284ABD}"/>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340AAB2D-BCFE-4F40-9516-8D4BDE75E772}"/>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A9269F7-6980-4EDE-A76D-95EC7610E4D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5796959"/>
            <a:ext cx="1748803" cy="886416"/>
          </a:xfrm>
          <a:prstGeom prst="rect">
            <a:avLst/>
          </a:prstGeom>
        </p:spPr>
      </p:pic>
      <p:sp>
        <p:nvSpPr>
          <p:cNvPr id="8" name="Slide Number Placeholder 7">
            <a:extLst>
              <a:ext uri="{FF2B5EF4-FFF2-40B4-BE49-F238E27FC236}">
                <a16:creationId xmlns:a16="http://schemas.microsoft.com/office/drawing/2014/main" id="{D1923AD8-8EA8-4492-A982-A0DF4BAA9C67}"/>
              </a:ext>
            </a:extLst>
          </p:cNvPr>
          <p:cNvSpPr>
            <a:spLocks noGrp="1"/>
          </p:cNvSpPr>
          <p:nvPr>
            <p:ph type="sldNum" sz="quarter" idx="12"/>
          </p:nvPr>
        </p:nvSpPr>
        <p:spPr/>
        <p:txBody>
          <a:bodyPr/>
          <a:lstStyle/>
          <a:p>
            <a:fld id="{0CC1078E-BC98-4BE4-B9E7-13D3646E3195}" type="slidenum">
              <a:rPr lang="en-US" smtClean="0"/>
              <a:t>3</a:t>
            </a:fld>
            <a:endParaRPr lang="en-US"/>
          </a:p>
        </p:txBody>
      </p:sp>
    </p:spTree>
    <p:extLst>
      <p:ext uri="{BB962C8B-B14F-4D97-AF65-F5344CB8AC3E}">
        <p14:creationId xmlns:p14="http://schemas.microsoft.com/office/powerpoint/2010/main" val="2376990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57B96-784A-4B11-9096-38D167AF1A09}"/>
              </a:ext>
            </a:extLst>
          </p:cNvPr>
          <p:cNvSpPr>
            <a:spLocks noGrp="1"/>
          </p:cNvSpPr>
          <p:nvPr>
            <p:ph type="title"/>
          </p:nvPr>
        </p:nvSpPr>
        <p:spPr/>
        <p:txBody>
          <a:bodyPr/>
          <a:lstStyle/>
          <a:p>
            <a:r>
              <a:rPr lang="en-US" dirty="0"/>
              <a:t>Statewide Crisis Services Need</a:t>
            </a:r>
          </a:p>
        </p:txBody>
      </p:sp>
      <p:graphicFrame>
        <p:nvGraphicFramePr>
          <p:cNvPr id="7" name="Content Placeholder 6">
            <a:extLst>
              <a:ext uri="{FF2B5EF4-FFF2-40B4-BE49-F238E27FC236}">
                <a16:creationId xmlns:a16="http://schemas.microsoft.com/office/drawing/2014/main" id="{B82D8C52-084A-4469-BBE1-13BDE961C2C5}"/>
              </a:ext>
            </a:extLst>
          </p:cNvPr>
          <p:cNvGraphicFramePr>
            <a:graphicFrameLocks noGrp="1"/>
          </p:cNvGraphicFramePr>
          <p:nvPr>
            <p:ph idx="1"/>
            <p:extLst>
              <p:ext uri="{D42A27DB-BD31-4B8C-83A1-F6EECF244321}">
                <p14:modId xmlns:p14="http://schemas.microsoft.com/office/powerpoint/2010/main" val="2291576555"/>
              </p:ext>
            </p:extLst>
          </p:nvPr>
        </p:nvGraphicFramePr>
        <p:xfrm>
          <a:off x="574769" y="2216658"/>
          <a:ext cx="10779031" cy="2424683"/>
        </p:xfrm>
        <a:graphic>
          <a:graphicData uri="http://schemas.openxmlformats.org/drawingml/2006/table">
            <a:tbl>
              <a:tblPr>
                <a:tableStyleId>{3B4B98B0-60AC-42C2-AFA5-B58CD77FA1E5}</a:tableStyleId>
              </a:tblPr>
              <a:tblGrid>
                <a:gridCol w="1267097">
                  <a:extLst>
                    <a:ext uri="{9D8B030D-6E8A-4147-A177-3AD203B41FA5}">
                      <a16:colId xmlns:a16="http://schemas.microsoft.com/office/drawing/2014/main" val="2174229887"/>
                    </a:ext>
                  </a:extLst>
                </a:gridCol>
                <a:gridCol w="1058091">
                  <a:extLst>
                    <a:ext uri="{9D8B030D-6E8A-4147-A177-3AD203B41FA5}">
                      <a16:colId xmlns:a16="http://schemas.microsoft.com/office/drawing/2014/main" val="639972"/>
                    </a:ext>
                  </a:extLst>
                </a:gridCol>
                <a:gridCol w="1227909">
                  <a:extLst>
                    <a:ext uri="{9D8B030D-6E8A-4147-A177-3AD203B41FA5}">
                      <a16:colId xmlns:a16="http://schemas.microsoft.com/office/drawing/2014/main" val="1738536641"/>
                    </a:ext>
                  </a:extLst>
                </a:gridCol>
                <a:gridCol w="1267097">
                  <a:extLst>
                    <a:ext uri="{9D8B030D-6E8A-4147-A177-3AD203B41FA5}">
                      <a16:colId xmlns:a16="http://schemas.microsoft.com/office/drawing/2014/main" val="3826072763"/>
                    </a:ext>
                  </a:extLst>
                </a:gridCol>
                <a:gridCol w="1528354">
                  <a:extLst>
                    <a:ext uri="{9D8B030D-6E8A-4147-A177-3AD203B41FA5}">
                      <a16:colId xmlns:a16="http://schemas.microsoft.com/office/drawing/2014/main" val="2831010508"/>
                    </a:ext>
                  </a:extLst>
                </a:gridCol>
                <a:gridCol w="1293223">
                  <a:extLst>
                    <a:ext uri="{9D8B030D-6E8A-4147-A177-3AD203B41FA5}">
                      <a16:colId xmlns:a16="http://schemas.microsoft.com/office/drawing/2014/main" val="816506615"/>
                    </a:ext>
                  </a:extLst>
                </a:gridCol>
                <a:gridCol w="1084217">
                  <a:extLst>
                    <a:ext uri="{9D8B030D-6E8A-4147-A177-3AD203B41FA5}">
                      <a16:colId xmlns:a16="http://schemas.microsoft.com/office/drawing/2014/main" val="3732688481"/>
                    </a:ext>
                  </a:extLst>
                </a:gridCol>
                <a:gridCol w="927463">
                  <a:extLst>
                    <a:ext uri="{9D8B030D-6E8A-4147-A177-3AD203B41FA5}">
                      <a16:colId xmlns:a16="http://schemas.microsoft.com/office/drawing/2014/main" val="548971129"/>
                    </a:ext>
                  </a:extLst>
                </a:gridCol>
                <a:gridCol w="1125580">
                  <a:extLst>
                    <a:ext uri="{9D8B030D-6E8A-4147-A177-3AD203B41FA5}">
                      <a16:colId xmlns:a16="http://schemas.microsoft.com/office/drawing/2014/main" val="3149834549"/>
                    </a:ext>
                  </a:extLst>
                </a:gridCol>
              </a:tblGrid>
              <a:tr h="1086993">
                <a:tc>
                  <a:txBody>
                    <a:bodyPr/>
                    <a:lstStyle/>
                    <a:p>
                      <a:pPr algn="ctr" fontAlgn="ctr"/>
                      <a:r>
                        <a:rPr lang="en-US" sz="1600" b="1" u="none" strike="noStrike" dirty="0">
                          <a:effectLst/>
                        </a:rPr>
                        <a:t>Population</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b="1" u="none" strike="noStrike" dirty="0">
                          <a:effectLst/>
                        </a:rPr>
                        <a:t>Existing Stock</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b="1" u="none" strike="noStrike" dirty="0">
                          <a:effectLst/>
                        </a:rPr>
                        <a:t>Average Turnover Rate</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b="1" u="none" strike="noStrike" dirty="0">
                          <a:effectLst/>
                        </a:rPr>
                        <a:t>#  Available Annually</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b="1" u="none" strike="noStrike" dirty="0">
                          <a:effectLst/>
                        </a:rPr>
                        <a:t>Annual Need</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b="1" u="none" strike="noStrike" dirty="0">
                          <a:effectLst/>
                        </a:rPr>
                        <a:t>Unsheltered 2019 PIT</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b="1" u="none" strike="noStrike" dirty="0">
                          <a:effectLst/>
                        </a:rPr>
                        <a:t>Diversion</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b="1" u="none" strike="noStrike" dirty="0">
                          <a:effectLst/>
                        </a:rPr>
                        <a:t>50% RRH</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b="1" u="none" strike="noStrike" dirty="0">
                          <a:effectLst/>
                        </a:rPr>
                        <a:t>Total New Need</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623345663"/>
                  </a:ext>
                </a:extLst>
              </a:tr>
              <a:tr h="362330">
                <a:tc>
                  <a:txBody>
                    <a:bodyPr/>
                    <a:lstStyle/>
                    <a:p>
                      <a:pPr algn="ctr" fontAlgn="b"/>
                      <a:r>
                        <a:rPr lang="en-US" sz="1600" u="none" strike="noStrike" dirty="0">
                          <a:effectLst/>
                        </a:rPr>
                        <a:t>Families (</a:t>
                      </a:r>
                      <a:r>
                        <a:rPr lang="en-US" sz="1600" u="none" strike="noStrike" dirty="0" err="1">
                          <a:effectLst/>
                        </a:rPr>
                        <a:t>inc.</a:t>
                      </a:r>
                      <a:r>
                        <a:rPr lang="en-US" sz="1600" u="none" strike="noStrike" dirty="0">
                          <a:effectLst/>
                        </a:rPr>
                        <a:t> children only)</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572</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                                     1.30 </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744</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502</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u="none" strike="noStrike" dirty="0">
                          <a:effectLst/>
                        </a:rPr>
                        <a:t>3</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u="none" strike="noStrike">
                          <a:effectLst/>
                        </a:rPr>
                        <a:t> </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b"/>
                      <a:r>
                        <a:rPr lang="en-US" sz="1600" b="1" u="none" strike="noStrike" dirty="0">
                          <a:effectLst/>
                        </a:rPr>
                        <a:t> </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734329286"/>
                  </a:ext>
                </a:extLst>
              </a:tr>
              <a:tr h="362330">
                <a:tc>
                  <a:txBody>
                    <a:bodyPr/>
                    <a:lstStyle/>
                    <a:p>
                      <a:pPr algn="ctr" fontAlgn="b"/>
                      <a:r>
                        <a:rPr lang="en-US" sz="1600" u="none" strike="noStrike" dirty="0">
                          <a:effectLst/>
                        </a:rPr>
                        <a:t>Individuals</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650</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a:effectLst/>
                        </a:rPr>
                        <a:t>                                     2.89 </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1,879</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6,028</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u="none" strike="noStrike" dirty="0">
                          <a:effectLst/>
                        </a:rPr>
                        <a:t>92</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u="none" strike="noStrike" dirty="0">
                          <a:effectLst/>
                        </a:rPr>
                        <a:t> </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b="1" u="none" strike="noStrike" dirty="0">
                          <a:effectLst/>
                        </a:rPr>
                        <a:t> </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923650845"/>
                  </a:ext>
                </a:extLst>
              </a:tr>
              <a:tr h="362330">
                <a:tc>
                  <a:txBody>
                    <a:bodyPr/>
                    <a:lstStyle/>
                    <a:p>
                      <a:pPr algn="ctr" fontAlgn="b"/>
                      <a:r>
                        <a:rPr lang="en-US" sz="1600" b="0" i="0" u="none" strike="noStrike" dirty="0">
                          <a:solidFill>
                            <a:srgbClr val="000000"/>
                          </a:solidFill>
                          <a:effectLst/>
                          <a:latin typeface="Calibri" panose="020F0502020204030204" pitchFamily="34" charset="0"/>
                        </a:rPr>
                        <a:t>Total</a:t>
                      </a: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1,222</a:t>
                      </a:r>
                    </a:p>
                  </a:txBody>
                  <a:tcPr marL="0" marR="0" marT="0" marB="0" anchor="ctr"/>
                </a:tc>
                <a:tc>
                  <a:txBody>
                    <a:bodyPr/>
                    <a:lstStyle/>
                    <a:p>
                      <a:pPr algn="ctr" fontAlgn="ct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2,622</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dirty="0">
                          <a:effectLst/>
                        </a:rPr>
                        <a:t>6,530</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u="none" strike="noStrike" dirty="0">
                          <a:effectLst/>
                        </a:rPr>
                        <a:t>95</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u="none" strike="noStrike" dirty="0">
                          <a:effectLst/>
                        </a:rPr>
                        <a:t>2,684</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u="none" strike="noStrike" dirty="0">
                          <a:effectLst/>
                        </a:rPr>
                        <a:t>1,296</a:t>
                      </a:r>
                      <a:endParaRPr lang="en-US"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b="1" i="0" u="none" strike="noStrike" dirty="0">
                          <a:solidFill>
                            <a:srgbClr val="000000"/>
                          </a:solidFill>
                          <a:effectLst/>
                          <a:latin typeface="Calibri" panose="020F0502020204030204" pitchFamily="34" charset="0"/>
                        </a:rPr>
                        <a:t>23</a:t>
                      </a:r>
                    </a:p>
                  </a:txBody>
                  <a:tcPr marL="0" marR="0" marT="0" marB="0" anchor="ctr"/>
                </a:tc>
                <a:extLst>
                  <a:ext uri="{0D108BD9-81ED-4DB2-BD59-A6C34878D82A}">
                    <a16:rowId xmlns:a16="http://schemas.microsoft.com/office/drawing/2014/main" val="1449578669"/>
                  </a:ext>
                </a:extLst>
              </a:tr>
            </a:tbl>
          </a:graphicData>
        </a:graphic>
      </p:graphicFrame>
      <p:sp>
        <p:nvSpPr>
          <p:cNvPr id="3" name="Slide Number Placeholder 2">
            <a:extLst>
              <a:ext uri="{FF2B5EF4-FFF2-40B4-BE49-F238E27FC236}">
                <a16:creationId xmlns:a16="http://schemas.microsoft.com/office/drawing/2014/main" id="{88798C49-C0CD-47BA-B842-CDE0C6AB6874}"/>
              </a:ext>
            </a:extLst>
          </p:cNvPr>
          <p:cNvSpPr>
            <a:spLocks noGrp="1"/>
          </p:cNvSpPr>
          <p:nvPr>
            <p:ph type="sldNum" sz="quarter" idx="12"/>
          </p:nvPr>
        </p:nvSpPr>
        <p:spPr/>
        <p:txBody>
          <a:bodyPr/>
          <a:lstStyle/>
          <a:p>
            <a:fld id="{0CC1078E-BC98-4BE4-B9E7-13D3646E3195}" type="slidenum">
              <a:rPr lang="en-US" smtClean="0"/>
              <a:t>30</a:t>
            </a:fld>
            <a:endParaRPr lang="en-US"/>
          </a:p>
        </p:txBody>
      </p:sp>
      <p:pic>
        <p:nvPicPr>
          <p:cNvPr id="5" name="Picture 4">
            <a:extLst>
              <a:ext uri="{FF2B5EF4-FFF2-40B4-BE49-F238E27FC236}">
                <a16:creationId xmlns:a16="http://schemas.microsoft.com/office/drawing/2014/main" id="{5024FA84-E4C7-467C-A647-260C79285F6F}"/>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Tree>
    <p:extLst>
      <p:ext uri="{BB962C8B-B14F-4D97-AF65-F5344CB8AC3E}">
        <p14:creationId xmlns:p14="http://schemas.microsoft.com/office/powerpoint/2010/main" val="1443041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EACF7B-D4A1-431E-97E9-0EE82194CB83}"/>
              </a:ext>
            </a:extLst>
          </p:cNvPr>
          <p:cNvSpPr>
            <a:spLocks noGrp="1"/>
          </p:cNvSpPr>
          <p:nvPr>
            <p:ph type="title"/>
          </p:nvPr>
        </p:nvSpPr>
        <p:spPr/>
        <p:txBody>
          <a:bodyPr/>
          <a:lstStyle/>
          <a:p>
            <a:r>
              <a:rPr lang="en-US" dirty="0"/>
              <a:t>Statewide Rapid Rehousing Need</a:t>
            </a:r>
          </a:p>
        </p:txBody>
      </p:sp>
      <p:graphicFrame>
        <p:nvGraphicFramePr>
          <p:cNvPr id="4" name="Content Placeholder 3">
            <a:extLst>
              <a:ext uri="{FF2B5EF4-FFF2-40B4-BE49-F238E27FC236}">
                <a16:creationId xmlns:a16="http://schemas.microsoft.com/office/drawing/2014/main" id="{6F8A8550-E1E0-4BD5-851C-D5C67C744114}"/>
              </a:ext>
            </a:extLst>
          </p:cNvPr>
          <p:cNvGraphicFramePr>
            <a:graphicFrameLocks noGrp="1"/>
          </p:cNvGraphicFramePr>
          <p:nvPr>
            <p:ph idx="1"/>
            <p:extLst>
              <p:ext uri="{D42A27DB-BD31-4B8C-83A1-F6EECF244321}">
                <p14:modId xmlns:p14="http://schemas.microsoft.com/office/powerpoint/2010/main" val="3432476767"/>
              </p:ext>
            </p:extLst>
          </p:nvPr>
        </p:nvGraphicFramePr>
        <p:xfrm>
          <a:off x="838200" y="2623457"/>
          <a:ext cx="8412480" cy="2468880"/>
        </p:xfrm>
        <a:graphic>
          <a:graphicData uri="http://schemas.openxmlformats.org/drawingml/2006/table">
            <a:tbl>
              <a:tblPr firstRow="1" bandRow="1">
                <a:tableStyleId>{3B4B98B0-60AC-42C2-AFA5-B58CD77FA1E5}</a:tableStyleId>
              </a:tblPr>
              <a:tblGrid>
                <a:gridCol w="2103120">
                  <a:extLst>
                    <a:ext uri="{9D8B030D-6E8A-4147-A177-3AD203B41FA5}">
                      <a16:colId xmlns:a16="http://schemas.microsoft.com/office/drawing/2014/main" val="3487773638"/>
                    </a:ext>
                  </a:extLst>
                </a:gridCol>
                <a:gridCol w="2103120">
                  <a:extLst>
                    <a:ext uri="{9D8B030D-6E8A-4147-A177-3AD203B41FA5}">
                      <a16:colId xmlns:a16="http://schemas.microsoft.com/office/drawing/2014/main" val="1224973676"/>
                    </a:ext>
                  </a:extLst>
                </a:gridCol>
                <a:gridCol w="2103120">
                  <a:extLst>
                    <a:ext uri="{9D8B030D-6E8A-4147-A177-3AD203B41FA5}">
                      <a16:colId xmlns:a16="http://schemas.microsoft.com/office/drawing/2014/main" val="298635636"/>
                    </a:ext>
                  </a:extLst>
                </a:gridCol>
                <a:gridCol w="2103120">
                  <a:extLst>
                    <a:ext uri="{9D8B030D-6E8A-4147-A177-3AD203B41FA5}">
                      <a16:colId xmlns:a16="http://schemas.microsoft.com/office/drawing/2014/main" val="403590412"/>
                    </a:ext>
                  </a:extLst>
                </a:gridCol>
              </a:tblGrid>
              <a:tr h="370840">
                <a:tc>
                  <a:txBody>
                    <a:bodyPr/>
                    <a:lstStyle/>
                    <a:p>
                      <a:pPr algn="ctr"/>
                      <a:r>
                        <a:rPr lang="en-US" sz="1800" dirty="0"/>
                        <a:t>Annual Number of Clients  in Shelter (2019)</a:t>
                      </a:r>
                      <a:endParaRPr lang="en-US" sz="1800" dirty="0">
                        <a:latin typeface="+mn-lt"/>
                      </a:endParaRPr>
                    </a:p>
                  </a:txBody>
                  <a:tcPr anchor="ctr"/>
                </a:tc>
                <a:tc>
                  <a:txBody>
                    <a:bodyPr/>
                    <a:lstStyle/>
                    <a:p>
                      <a:pPr algn="ctr"/>
                      <a:r>
                        <a:rPr lang="en-US" sz="1800" dirty="0"/>
                        <a:t>6,530</a:t>
                      </a:r>
                      <a:endParaRPr lang="en-US" sz="1800" dirty="0">
                        <a:latin typeface="+mn-lt"/>
                      </a:endParaRPr>
                    </a:p>
                  </a:txBody>
                  <a:tcPr anchor="ctr"/>
                </a:tc>
                <a:tc>
                  <a:txBody>
                    <a:bodyPr/>
                    <a:lstStyle/>
                    <a:p>
                      <a:pPr algn="ctr"/>
                      <a:r>
                        <a:rPr lang="en-US" sz="1800" dirty="0"/>
                        <a:t>Current RRH Portfolio</a:t>
                      </a:r>
                      <a:endParaRPr lang="en-US" sz="1800" dirty="0">
                        <a:latin typeface="+mn-lt"/>
                      </a:endParaRPr>
                    </a:p>
                  </a:txBody>
                  <a:tcPr anchor="ctr"/>
                </a:tc>
                <a:tc>
                  <a:txBody>
                    <a:bodyPr/>
                    <a:lstStyle/>
                    <a:p>
                      <a:pPr algn="ctr"/>
                      <a:r>
                        <a:rPr lang="en-US" sz="1800" dirty="0"/>
                        <a:t>New RRH Need</a:t>
                      </a:r>
                      <a:endParaRPr lang="en-US" sz="1800" dirty="0">
                        <a:latin typeface="+mn-lt"/>
                      </a:endParaRPr>
                    </a:p>
                  </a:txBody>
                  <a:tcPr anchor="ctr"/>
                </a:tc>
                <a:extLst>
                  <a:ext uri="{0D108BD9-81ED-4DB2-BD59-A6C34878D82A}">
                    <a16:rowId xmlns:a16="http://schemas.microsoft.com/office/drawing/2014/main" val="2907590616"/>
                  </a:ext>
                </a:extLst>
              </a:tr>
              <a:tr h="370840">
                <a:tc>
                  <a:txBody>
                    <a:bodyPr/>
                    <a:lstStyle/>
                    <a:p>
                      <a:pPr algn="ctr"/>
                      <a:r>
                        <a:rPr lang="en-US" sz="1800" dirty="0"/>
                        <a:t>In shelter 14 days or more</a:t>
                      </a:r>
                      <a:endParaRPr lang="en-US" sz="1800" dirty="0">
                        <a:latin typeface="+mn-lt"/>
                      </a:endParaRPr>
                    </a:p>
                  </a:txBody>
                  <a:tcPr anchor="ctr"/>
                </a:tc>
                <a:tc>
                  <a:txBody>
                    <a:bodyPr/>
                    <a:lstStyle/>
                    <a:p>
                      <a:pPr algn="ctr"/>
                      <a:r>
                        <a:rPr lang="en-US" sz="1800" dirty="0"/>
                        <a:t>3,654</a:t>
                      </a:r>
                      <a:endParaRPr lang="en-US" sz="1800" dirty="0">
                        <a:latin typeface="+mn-lt"/>
                      </a:endParaRPr>
                    </a:p>
                  </a:txBody>
                  <a:tcPr anchor="ctr"/>
                </a:tc>
                <a:tc>
                  <a:txBody>
                    <a:bodyPr/>
                    <a:lstStyle/>
                    <a:p>
                      <a:pPr algn="ctr"/>
                      <a:endParaRPr lang="en-US" sz="1800" dirty="0">
                        <a:latin typeface="+mn-lt"/>
                      </a:endParaRPr>
                    </a:p>
                  </a:txBody>
                  <a:tcPr anchor="ctr"/>
                </a:tc>
                <a:tc>
                  <a:txBody>
                    <a:bodyPr/>
                    <a:lstStyle/>
                    <a:p>
                      <a:pPr algn="ctr"/>
                      <a:endParaRPr lang="en-US" sz="1800" dirty="0">
                        <a:latin typeface="+mn-lt"/>
                      </a:endParaRPr>
                    </a:p>
                  </a:txBody>
                  <a:tcPr anchor="ctr"/>
                </a:tc>
                <a:extLst>
                  <a:ext uri="{0D108BD9-81ED-4DB2-BD59-A6C34878D82A}">
                    <a16:rowId xmlns:a16="http://schemas.microsoft.com/office/drawing/2014/main" val="1351180973"/>
                  </a:ext>
                </a:extLst>
              </a:tr>
              <a:tr h="370840">
                <a:tc>
                  <a:txBody>
                    <a:bodyPr/>
                    <a:lstStyle/>
                    <a:p>
                      <a:pPr algn="ctr"/>
                      <a:r>
                        <a:rPr lang="en-US" sz="1800" dirty="0"/>
                        <a:t>80% of those in shelter 14 days or more</a:t>
                      </a:r>
                      <a:endParaRPr lang="en-US" sz="1800" dirty="0">
                        <a:latin typeface="+mn-lt"/>
                      </a:endParaRPr>
                    </a:p>
                  </a:txBody>
                  <a:tcPr anchor="ctr"/>
                </a:tc>
                <a:tc>
                  <a:txBody>
                    <a:bodyPr/>
                    <a:lstStyle/>
                    <a:p>
                      <a:pPr algn="ctr"/>
                      <a:r>
                        <a:rPr lang="en-US" sz="1800" dirty="0"/>
                        <a:t>2,923</a:t>
                      </a:r>
                      <a:endParaRPr lang="en-US" sz="1800" dirty="0">
                        <a:latin typeface="+mn-lt"/>
                      </a:endParaRPr>
                    </a:p>
                  </a:txBody>
                  <a:tcPr anchor="ctr"/>
                </a:tc>
                <a:tc>
                  <a:txBody>
                    <a:bodyPr/>
                    <a:lstStyle/>
                    <a:p>
                      <a:pPr algn="ctr"/>
                      <a:r>
                        <a:rPr lang="en-US" sz="1800" dirty="0">
                          <a:latin typeface="+mn-lt"/>
                        </a:rPr>
                        <a:t>331</a:t>
                      </a:r>
                    </a:p>
                  </a:txBody>
                  <a:tcPr anchor="ctr"/>
                </a:tc>
                <a:tc>
                  <a:txBody>
                    <a:bodyPr/>
                    <a:lstStyle/>
                    <a:p>
                      <a:pPr algn="ctr"/>
                      <a:r>
                        <a:rPr lang="en-US" sz="1800" b="1" dirty="0">
                          <a:latin typeface="+mn-lt"/>
                        </a:rPr>
                        <a:t>2,592</a:t>
                      </a:r>
                    </a:p>
                  </a:txBody>
                  <a:tcPr anchor="ctr"/>
                </a:tc>
                <a:extLst>
                  <a:ext uri="{0D108BD9-81ED-4DB2-BD59-A6C34878D82A}">
                    <a16:rowId xmlns:a16="http://schemas.microsoft.com/office/drawing/2014/main" val="916397350"/>
                  </a:ext>
                </a:extLst>
              </a:tr>
            </a:tbl>
          </a:graphicData>
        </a:graphic>
      </p:graphicFrame>
      <p:sp>
        <p:nvSpPr>
          <p:cNvPr id="5" name="Isosceles Triangle 4">
            <a:extLst>
              <a:ext uri="{FF2B5EF4-FFF2-40B4-BE49-F238E27FC236}">
                <a16:creationId xmlns:a16="http://schemas.microsoft.com/office/drawing/2014/main" id="{4AEFB2E3-39E4-4804-8934-FA7E91CB3BBF}"/>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C2A8033C-26F1-44FD-90B1-20EAE027F4EF}"/>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D23D523F-53D2-4FDD-9213-86AF1B6C4BDC}"/>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FC86DD3C-A31C-4CD8-B881-A9103E57F90D}"/>
              </a:ext>
            </a:extLst>
          </p:cNvPr>
          <p:cNvSpPr>
            <a:spLocks noGrp="1"/>
          </p:cNvSpPr>
          <p:nvPr>
            <p:ph type="sldNum" sz="quarter" idx="12"/>
          </p:nvPr>
        </p:nvSpPr>
        <p:spPr/>
        <p:txBody>
          <a:bodyPr/>
          <a:lstStyle/>
          <a:p>
            <a:fld id="{0CC1078E-BC98-4BE4-B9E7-13D3646E3195}" type="slidenum">
              <a:rPr lang="en-US" smtClean="0"/>
              <a:t>31</a:t>
            </a:fld>
            <a:endParaRPr lang="en-US"/>
          </a:p>
        </p:txBody>
      </p:sp>
      <p:pic>
        <p:nvPicPr>
          <p:cNvPr id="8" name="Picture 7">
            <a:extLst>
              <a:ext uri="{FF2B5EF4-FFF2-40B4-BE49-F238E27FC236}">
                <a16:creationId xmlns:a16="http://schemas.microsoft.com/office/drawing/2014/main" id="{BA6F1376-3E25-4E66-9B1A-855396F4D9A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Tree>
    <p:extLst>
      <p:ext uri="{BB962C8B-B14F-4D97-AF65-F5344CB8AC3E}">
        <p14:creationId xmlns:p14="http://schemas.microsoft.com/office/powerpoint/2010/main" val="31245147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9AE9C-1114-4C94-9D56-49DE8DFE583D}"/>
              </a:ext>
            </a:extLst>
          </p:cNvPr>
          <p:cNvSpPr>
            <a:spLocks noGrp="1"/>
          </p:cNvSpPr>
          <p:nvPr>
            <p:ph type="title"/>
          </p:nvPr>
        </p:nvSpPr>
        <p:spPr/>
        <p:txBody>
          <a:bodyPr/>
          <a:lstStyle/>
          <a:p>
            <a:r>
              <a:rPr lang="en-US" dirty="0"/>
              <a:t>New Need for Supportive Housing</a:t>
            </a:r>
          </a:p>
        </p:txBody>
      </p:sp>
      <p:graphicFrame>
        <p:nvGraphicFramePr>
          <p:cNvPr id="5" name="Content Placeholder 4">
            <a:extLst>
              <a:ext uri="{FF2B5EF4-FFF2-40B4-BE49-F238E27FC236}">
                <a16:creationId xmlns:a16="http://schemas.microsoft.com/office/drawing/2014/main" id="{3ABF74DA-548A-4584-AB04-74D1A2FB5076}"/>
              </a:ext>
            </a:extLst>
          </p:cNvPr>
          <p:cNvGraphicFramePr>
            <a:graphicFrameLocks noGrp="1"/>
          </p:cNvGraphicFramePr>
          <p:nvPr>
            <p:ph idx="1"/>
            <p:extLst>
              <p:ext uri="{D42A27DB-BD31-4B8C-83A1-F6EECF244321}">
                <p14:modId xmlns:p14="http://schemas.microsoft.com/office/powerpoint/2010/main" val="355932628"/>
              </p:ext>
            </p:extLst>
          </p:nvPr>
        </p:nvGraphicFramePr>
        <p:xfrm>
          <a:off x="838200" y="2497873"/>
          <a:ext cx="8662639" cy="2365666"/>
        </p:xfrm>
        <a:graphic>
          <a:graphicData uri="http://schemas.openxmlformats.org/drawingml/2006/table">
            <a:tbl>
              <a:tblPr>
                <a:tableStyleId>{3B4B98B0-60AC-42C2-AFA5-B58CD77FA1E5}</a:tableStyleId>
              </a:tblPr>
              <a:tblGrid>
                <a:gridCol w="1414346">
                  <a:extLst>
                    <a:ext uri="{9D8B030D-6E8A-4147-A177-3AD203B41FA5}">
                      <a16:colId xmlns:a16="http://schemas.microsoft.com/office/drawing/2014/main" val="2742413091"/>
                    </a:ext>
                  </a:extLst>
                </a:gridCol>
                <a:gridCol w="1025913">
                  <a:extLst>
                    <a:ext uri="{9D8B030D-6E8A-4147-A177-3AD203B41FA5}">
                      <a16:colId xmlns:a16="http://schemas.microsoft.com/office/drawing/2014/main" val="302992304"/>
                    </a:ext>
                  </a:extLst>
                </a:gridCol>
                <a:gridCol w="1193180">
                  <a:extLst>
                    <a:ext uri="{9D8B030D-6E8A-4147-A177-3AD203B41FA5}">
                      <a16:colId xmlns:a16="http://schemas.microsoft.com/office/drawing/2014/main" val="382397670"/>
                    </a:ext>
                  </a:extLst>
                </a:gridCol>
                <a:gridCol w="1070517">
                  <a:extLst>
                    <a:ext uri="{9D8B030D-6E8A-4147-A177-3AD203B41FA5}">
                      <a16:colId xmlns:a16="http://schemas.microsoft.com/office/drawing/2014/main" val="959900259"/>
                    </a:ext>
                  </a:extLst>
                </a:gridCol>
                <a:gridCol w="936703">
                  <a:extLst>
                    <a:ext uri="{9D8B030D-6E8A-4147-A177-3AD203B41FA5}">
                      <a16:colId xmlns:a16="http://schemas.microsoft.com/office/drawing/2014/main" val="2234102353"/>
                    </a:ext>
                  </a:extLst>
                </a:gridCol>
                <a:gridCol w="959004">
                  <a:extLst>
                    <a:ext uri="{9D8B030D-6E8A-4147-A177-3AD203B41FA5}">
                      <a16:colId xmlns:a16="http://schemas.microsoft.com/office/drawing/2014/main" val="2576595797"/>
                    </a:ext>
                  </a:extLst>
                </a:gridCol>
                <a:gridCol w="1039634">
                  <a:extLst>
                    <a:ext uri="{9D8B030D-6E8A-4147-A177-3AD203B41FA5}">
                      <a16:colId xmlns:a16="http://schemas.microsoft.com/office/drawing/2014/main" val="3857512996"/>
                    </a:ext>
                  </a:extLst>
                </a:gridCol>
                <a:gridCol w="1023342">
                  <a:extLst>
                    <a:ext uri="{9D8B030D-6E8A-4147-A177-3AD203B41FA5}">
                      <a16:colId xmlns:a16="http://schemas.microsoft.com/office/drawing/2014/main" val="3598410544"/>
                    </a:ext>
                  </a:extLst>
                </a:gridCol>
              </a:tblGrid>
              <a:tr h="1182833">
                <a:tc>
                  <a:txBody>
                    <a:bodyPr/>
                    <a:lstStyle/>
                    <a:p>
                      <a:pPr algn="ctr" fontAlgn="ctr"/>
                      <a:r>
                        <a:rPr lang="en-US" sz="1400" b="1" u="none" strike="noStrike" dirty="0">
                          <a:effectLst/>
                          <a:latin typeface="+mn-lt"/>
                        </a:rPr>
                        <a:t>Housing Intervention</a:t>
                      </a:r>
                      <a:endParaRPr lang="en-US" sz="1400" b="1" i="0" u="none" strike="noStrike" dirty="0">
                        <a:solidFill>
                          <a:srgbClr val="000000"/>
                        </a:solidFill>
                        <a:effectLst/>
                        <a:latin typeface="+mn-lt"/>
                      </a:endParaRPr>
                    </a:p>
                  </a:txBody>
                  <a:tcPr marL="0" marR="0" marT="0" marB="0" anchor="ctr"/>
                </a:tc>
                <a:tc>
                  <a:txBody>
                    <a:bodyPr/>
                    <a:lstStyle/>
                    <a:p>
                      <a:pPr algn="ctr" fontAlgn="ctr"/>
                      <a:r>
                        <a:rPr lang="en-US" sz="1400" b="1" u="none" strike="noStrike" dirty="0">
                          <a:effectLst/>
                          <a:latin typeface="+mn-lt"/>
                        </a:rPr>
                        <a:t>Existing Stock</a:t>
                      </a:r>
                      <a:endParaRPr lang="en-US" sz="1400" b="1" i="0" u="none" strike="noStrike" dirty="0">
                        <a:solidFill>
                          <a:srgbClr val="000000"/>
                        </a:solidFill>
                        <a:effectLst/>
                        <a:latin typeface="+mn-lt"/>
                      </a:endParaRPr>
                    </a:p>
                  </a:txBody>
                  <a:tcPr marL="0" marR="0" marT="0" marB="0" anchor="ctr"/>
                </a:tc>
                <a:tc>
                  <a:txBody>
                    <a:bodyPr/>
                    <a:lstStyle/>
                    <a:p>
                      <a:pPr algn="ctr" fontAlgn="ctr"/>
                      <a:r>
                        <a:rPr lang="en-US" sz="1400" b="1" u="none" strike="noStrike" dirty="0">
                          <a:effectLst/>
                          <a:latin typeface="+mn-lt"/>
                        </a:rPr>
                        <a:t>Annual Turnover Rate</a:t>
                      </a:r>
                      <a:endParaRPr lang="en-US" sz="1400" b="1" i="0" u="none" strike="noStrike" dirty="0">
                        <a:solidFill>
                          <a:srgbClr val="000000"/>
                        </a:solidFill>
                        <a:effectLst/>
                        <a:latin typeface="+mn-lt"/>
                      </a:endParaRPr>
                    </a:p>
                  </a:txBody>
                  <a:tcPr marL="0" marR="0" marT="0" marB="0" anchor="ctr"/>
                </a:tc>
                <a:tc>
                  <a:txBody>
                    <a:bodyPr/>
                    <a:lstStyle/>
                    <a:p>
                      <a:pPr algn="ctr" fontAlgn="ctr"/>
                      <a:r>
                        <a:rPr lang="en-US" sz="1400" b="1" u="none" strike="noStrike" dirty="0">
                          <a:effectLst/>
                          <a:latin typeface="+mn-lt"/>
                        </a:rPr>
                        <a:t>#  Available Annually</a:t>
                      </a:r>
                      <a:endParaRPr lang="en-US" sz="1400" b="1" i="0" u="none" strike="noStrike" dirty="0">
                        <a:solidFill>
                          <a:srgbClr val="000000"/>
                        </a:solidFill>
                        <a:effectLst/>
                        <a:latin typeface="+mn-lt"/>
                      </a:endParaRPr>
                    </a:p>
                  </a:txBody>
                  <a:tcPr marL="0" marR="0" marT="0" marB="0" anchor="ctr"/>
                </a:tc>
                <a:tc>
                  <a:txBody>
                    <a:bodyPr/>
                    <a:lstStyle/>
                    <a:p>
                      <a:pPr algn="ctr" fontAlgn="ctr"/>
                      <a:r>
                        <a:rPr lang="en-US" sz="1400" b="1" u="none" strike="noStrike" dirty="0">
                          <a:effectLst/>
                          <a:latin typeface="+mn-lt"/>
                        </a:rPr>
                        <a:t>Annual Need</a:t>
                      </a:r>
                      <a:endParaRPr lang="en-US" sz="1400" b="1" i="0" u="none" strike="noStrike" dirty="0">
                        <a:solidFill>
                          <a:srgbClr val="000000"/>
                        </a:solidFill>
                        <a:effectLst/>
                        <a:latin typeface="+mn-lt"/>
                      </a:endParaRPr>
                    </a:p>
                  </a:txBody>
                  <a:tcPr marL="0" marR="0" marT="0" marB="0" anchor="ctr"/>
                </a:tc>
                <a:tc>
                  <a:txBody>
                    <a:bodyPr/>
                    <a:lstStyle/>
                    <a:p>
                      <a:pPr algn="ctr" fontAlgn="b"/>
                      <a:r>
                        <a:rPr lang="en-US" sz="1400" b="1" u="none" strike="noStrike">
                          <a:effectLst/>
                          <a:latin typeface="+mn-lt"/>
                        </a:rPr>
                        <a:t>Homeless New Need</a:t>
                      </a:r>
                      <a:endParaRPr lang="en-US" sz="1400" b="1" i="0" u="none" strike="noStrike">
                        <a:solidFill>
                          <a:srgbClr val="000000"/>
                        </a:solidFill>
                        <a:effectLst/>
                        <a:latin typeface="+mn-lt"/>
                      </a:endParaRPr>
                    </a:p>
                  </a:txBody>
                  <a:tcPr marL="0" marR="0" marT="0" marB="0" anchor="ctr"/>
                </a:tc>
                <a:tc>
                  <a:txBody>
                    <a:bodyPr/>
                    <a:lstStyle/>
                    <a:p>
                      <a:pPr algn="ctr" fontAlgn="b"/>
                      <a:r>
                        <a:rPr lang="en-US" sz="1400" b="1" u="none" strike="noStrike">
                          <a:effectLst/>
                          <a:latin typeface="+mn-lt"/>
                        </a:rPr>
                        <a:t>Mainstream New Need</a:t>
                      </a:r>
                      <a:endParaRPr lang="en-US" sz="1400" b="1" i="0" u="none" strike="noStrike">
                        <a:solidFill>
                          <a:srgbClr val="000000"/>
                        </a:solidFill>
                        <a:effectLst/>
                        <a:latin typeface="+mn-lt"/>
                      </a:endParaRPr>
                    </a:p>
                  </a:txBody>
                  <a:tcPr marL="0" marR="0" marT="0" marB="0" anchor="ctr"/>
                </a:tc>
                <a:tc>
                  <a:txBody>
                    <a:bodyPr/>
                    <a:lstStyle/>
                    <a:p>
                      <a:pPr algn="ctr" fontAlgn="b"/>
                      <a:r>
                        <a:rPr lang="en-US" sz="1400" b="1" u="none" strike="noStrike" dirty="0">
                          <a:effectLst/>
                          <a:latin typeface="+mn-lt"/>
                        </a:rPr>
                        <a:t>Total New Need</a:t>
                      </a:r>
                      <a:endParaRPr lang="en-US" sz="14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2982195693"/>
                  </a:ext>
                </a:extLst>
              </a:tr>
              <a:tr h="473133">
                <a:tc>
                  <a:txBody>
                    <a:bodyPr/>
                    <a:lstStyle/>
                    <a:p>
                      <a:pPr algn="ctr" fontAlgn="b"/>
                      <a:r>
                        <a:rPr lang="en-US" sz="1400" u="none" strike="noStrike" dirty="0">
                          <a:effectLst/>
                          <a:latin typeface="+mn-lt"/>
                        </a:rPr>
                        <a:t>PSH (Families)</a:t>
                      </a:r>
                      <a:endParaRPr lang="en-US" sz="1400" b="0" i="0" u="none" strike="noStrike" dirty="0">
                        <a:solidFill>
                          <a:srgbClr val="000000"/>
                        </a:solidFill>
                        <a:effectLst/>
                        <a:latin typeface="+mn-lt"/>
                      </a:endParaRPr>
                    </a:p>
                  </a:txBody>
                  <a:tcPr marL="0" marR="0" marT="0" marB="0" anchor="ctr"/>
                </a:tc>
                <a:tc>
                  <a:txBody>
                    <a:bodyPr/>
                    <a:lstStyle/>
                    <a:p>
                      <a:pPr algn="ctr" fontAlgn="ctr"/>
                      <a:r>
                        <a:rPr lang="en-US" sz="1400" u="none" strike="noStrike" dirty="0">
                          <a:effectLst/>
                          <a:latin typeface="+mn-lt"/>
                        </a:rPr>
                        <a:t>1029</a:t>
                      </a:r>
                      <a:endParaRPr lang="en-US" sz="1400" b="0" i="0" u="none" strike="noStrike" dirty="0">
                        <a:solidFill>
                          <a:srgbClr val="000000"/>
                        </a:solidFill>
                        <a:effectLst/>
                        <a:latin typeface="+mn-lt"/>
                      </a:endParaRPr>
                    </a:p>
                  </a:txBody>
                  <a:tcPr marL="0" marR="0" marT="0" marB="0" anchor="ctr"/>
                </a:tc>
                <a:tc>
                  <a:txBody>
                    <a:bodyPr/>
                    <a:lstStyle/>
                    <a:p>
                      <a:pPr algn="ctr" fontAlgn="ctr"/>
                      <a:r>
                        <a:rPr lang="en-US" sz="1400" u="none" strike="noStrike" dirty="0">
                          <a:effectLst/>
                          <a:latin typeface="+mn-lt"/>
                        </a:rPr>
                        <a:t>                                     0.07 </a:t>
                      </a:r>
                      <a:endParaRPr lang="en-US" sz="1400" b="0" i="0" u="none" strike="noStrike" dirty="0">
                        <a:solidFill>
                          <a:srgbClr val="000000"/>
                        </a:solidFill>
                        <a:effectLst/>
                        <a:latin typeface="+mn-lt"/>
                      </a:endParaRPr>
                    </a:p>
                  </a:txBody>
                  <a:tcPr marL="0" marR="0" marT="0" marB="0" anchor="ctr"/>
                </a:tc>
                <a:tc>
                  <a:txBody>
                    <a:bodyPr/>
                    <a:lstStyle/>
                    <a:p>
                      <a:pPr algn="ctr" fontAlgn="ctr"/>
                      <a:r>
                        <a:rPr lang="en-US" sz="1400" u="none" strike="noStrike">
                          <a:effectLst/>
                          <a:latin typeface="+mn-lt"/>
                        </a:rPr>
                        <a:t>141</a:t>
                      </a:r>
                      <a:endParaRPr lang="en-US" sz="1400" b="0" i="0" u="none" strike="noStrike">
                        <a:solidFill>
                          <a:srgbClr val="000000"/>
                        </a:solidFill>
                        <a:effectLst/>
                        <a:latin typeface="+mn-lt"/>
                      </a:endParaRPr>
                    </a:p>
                  </a:txBody>
                  <a:tcPr marL="0" marR="0" marT="0" marB="0" anchor="ctr"/>
                </a:tc>
                <a:tc>
                  <a:txBody>
                    <a:bodyPr/>
                    <a:lstStyle/>
                    <a:p>
                      <a:pPr algn="ctr" fontAlgn="ctr"/>
                      <a:r>
                        <a:rPr lang="en-US" sz="1400" u="none" strike="noStrike" dirty="0">
                          <a:effectLst/>
                          <a:latin typeface="+mn-lt"/>
                        </a:rPr>
                        <a:t>987</a:t>
                      </a:r>
                      <a:endParaRPr lang="en-US" sz="1400" b="0" i="0" u="none" strike="noStrike" dirty="0">
                        <a:solidFill>
                          <a:srgbClr val="000000"/>
                        </a:solidFill>
                        <a:effectLst/>
                        <a:latin typeface="+mn-lt"/>
                      </a:endParaRPr>
                    </a:p>
                  </a:txBody>
                  <a:tcPr marL="0" marR="0" marT="0" marB="0" anchor="ctr"/>
                </a:tc>
                <a:tc>
                  <a:txBody>
                    <a:bodyPr/>
                    <a:lstStyle/>
                    <a:p>
                      <a:pPr algn="ctr" fontAlgn="b"/>
                      <a:r>
                        <a:rPr lang="en-US" sz="1400" u="none" strike="noStrike" dirty="0">
                          <a:effectLst/>
                          <a:latin typeface="+mn-lt"/>
                        </a:rPr>
                        <a:t>846</a:t>
                      </a:r>
                      <a:endParaRPr lang="en-US" sz="1400" b="0" i="0" u="none" strike="noStrike" dirty="0">
                        <a:solidFill>
                          <a:srgbClr val="000000"/>
                        </a:solidFill>
                        <a:effectLst/>
                        <a:latin typeface="+mn-lt"/>
                      </a:endParaRPr>
                    </a:p>
                  </a:txBody>
                  <a:tcPr marL="0" marR="0" marT="0" marB="0" anchor="ctr"/>
                </a:tc>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tc>
                <a:tc>
                  <a:txBody>
                    <a:bodyPr/>
                    <a:lstStyle/>
                    <a:p>
                      <a:pPr algn="ctr" fontAlgn="b"/>
                      <a:r>
                        <a:rPr lang="en-US" sz="1400" u="none" strike="noStrike">
                          <a:effectLst/>
                          <a:latin typeface="+mn-lt"/>
                        </a:rPr>
                        <a:t>846</a:t>
                      </a:r>
                      <a:endParaRPr lang="en-US" sz="1400" b="1" i="0" u="none" strike="noStrike">
                        <a:solidFill>
                          <a:srgbClr val="000000"/>
                        </a:solidFill>
                        <a:effectLst/>
                        <a:latin typeface="+mn-lt"/>
                      </a:endParaRPr>
                    </a:p>
                  </a:txBody>
                  <a:tcPr marL="0" marR="0" marT="0" marB="0" anchor="ctr"/>
                </a:tc>
                <a:extLst>
                  <a:ext uri="{0D108BD9-81ED-4DB2-BD59-A6C34878D82A}">
                    <a16:rowId xmlns:a16="http://schemas.microsoft.com/office/drawing/2014/main" val="28876320"/>
                  </a:ext>
                </a:extLst>
              </a:tr>
              <a:tr h="473133">
                <a:tc>
                  <a:txBody>
                    <a:bodyPr/>
                    <a:lstStyle/>
                    <a:p>
                      <a:pPr algn="ctr" fontAlgn="b"/>
                      <a:r>
                        <a:rPr lang="en-US" sz="1400" u="none" strike="noStrike" dirty="0">
                          <a:effectLst/>
                          <a:latin typeface="+mn-lt"/>
                        </a:rPr>
                        <a:t>PSH (Individuals)</a:t>
                      </a:r>
                      <a:endParaRPr lang="en-US" sz="1400" b="0" i="0" u="none" strike="noStrike" dirty="0">
                        <a:solidFill>
                          <a:srgbClr val="000000"/>
                        </a:solidFill>
                        <a:effectLst/>
                        <a:latin typeface="+mn-lt"/>
                      </a:endParaRPr>
                    </a:p>
                  </a:txBody>
                  <a:tcPr marL="0" marR="0" marT="0" marB="0" anchor="ctr"/>
                </a:tc>
                <a:tc>
                  <a:txBody>
                    <a:bodyPr/>
                    <a:lstStyle/>
                    <a:p>
                      <a:pPr algn="ctr" fontAlgn="ctr"/>
                      <a:r>
                        <a:rPr lang="en-US" sz="1400" u="none" strike="noStrike" dirty="0">
                          <a:effectLst/>
                          <a:latin typeface="+mn-lt"/>
                        </a:rPr>
                        <a:t>1507</a:t>
                      </a:r>
                      <a:endParaRPr lang="en-US" sz="1400" b="0" i="0" u="none" strike="noStrike" dirty="0">
                        <a:solidFill>
                          <a:srgbClr val="000000"/>
                        </a:solidFill>
                        <a:effectLst/>
                        <a:latin typeface="+mn-lt"/>
                      </a:endParaRPr>
                    </a:p>
                  </a:txBody>
                  <a:tcPr marL="0" marR="0" marT="0" marB="0" anchor="ctr"/>
                </a:tc>
                <a:tc>
                  <a:txBody>
                    <a:bodyPr/>
                    <a:lstStyle/>
                    <a:p>
                      <a:pPr algn="ctr" fontAlgn="ctr"/>
                      <a:r>
                        <a:rPr lang="en-US" sz="1400" u="none" strike="noStrike" dirty="0">
                          <a:effectLst/>
                          <a:latin typeface="+mn-lt"/>
                        </a:rPr>
                        <a:t>0.09</a:t>
                      </a:r>
                    </a:p>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tc>
                <a:tc>
                  <a:txBody>
                    <a:bodyPr/>
                    <a:lstStyle/>
                    <a:p>
                      <a:pPr algn="ctr" fontAlgn="ctr"/>
                      <a:r>
                        <a:rPr lang="en-US" sz="1400" u="none" strike="noStrike" dirty="0">
                          <a:effectLst/>
                          <a:latin typeface="+mn-lt"/>
                        </a:rPr>
                        <a:t>452</a:t>
                      </a:r>
                      <a:endParaRPr lang="en-US" sz="1400" b="0" i="0" u="none" strike="noStrike" dirty="0">
                        <a:solidFill>
                          <a:srgbClr val="000000"/>
                        </a:solidFill>
                        <a:effectLst/>
                        <a:latin typeface="+mn-lt"/>
                      </a:endParaRPr>
                    </a:p>
                  </a:txBody>
                  <a:tcPr marL="0" marR="0" marT="0" marB="0" anchor="ctr"/>
                </a:tc>
                <a:tc>
                  <a:txBody>
                    <a:bodyPr/>
                    <a:lstStyle/>
                    <a:p>
                      <a:pPr algn="ctr" fontAlgn="ctr"/>
                      <a:r>
                        <a:rPr lang="en-US" sz="1400" u="none" strike="noStrike">
                          <a:effectLst/>
                          <a:latin typeface="+mn-lt"/>
                        </a:rPr>
                        <a:t>3510</a:t>
                      </a:r>
                      <a:endParaRPr lang="en-US" sz="1400" b="0" i="0" u="none" strike="noStrike">
                        <a:solidFill>
                          <a:srgbClr val="000000"/>
                        </a:solidFill>
                        <a:effectLst/>
                        <a:latin typeface="+mn-lt"/>
                      </a:endParaRPr>
                    </a:p>
                  </a:txBody>
                  <a:tcPr marL="0" marR="0" marT="0" marB="0" anchor="ctr"/>
                </a:tc>
                <a:tc>
                  <a:txBody>
                    <a:bodyPr/>
                    <a:lstStyle/>
                    <a:p>
                      <a:pPr algn="ctr" fontAlgn="b"/>
                      <a:r>
                        <a:rPr lang="en-US" sz="1400" u="none" strike="noStrike" dirty="0">
                          <a:effectLst/>
                          <a:latin typeface="+mn-lt"/>
                        </a:rPr>
                        <a:t>31</a:t>
                      </a:r>
                      <a:endParaRPr lang="en-US" sz="1400" b="0" i="0" u="none" strike="noStrike" dirty="0">
                        <a:solidFill>
                          <a:srgbClr val="000000"/>
                        </a:solidFill>
                        <a:effectLst/>
                        <a:latin typeface="+mn-lt"/>
                      </a:endParaRPr>
                    </a:p>
                  </a:txBody>
                  <a:tcPr marL="0" marR="0" marT="0" marB="0" anchor="ctr"/>
                </a:tc>
                <a:tc>
                  <a:txBody>
                    <a:bodyPr/>
                    <a:lstStyle/>
                    <a:p>
                      <a:pPr algn="ctr" fontAlgn="b"/>
                      <a:r>
                        <a:rPr lang="en-US" sz="1400" u="none" strike="noStrike" dirty="0">
                          <a:effectLst/>
                          <a:latin typeface="+mn-lt"/>
                        </a:rPr>
                        <a:t>3027</a:t>
                      </a:r>
                      <a:endParaRPr lang="en-US" sz="1400" b="0" i="0" u="none" strike="noStrike" dirty="0">
                        <a:solidFill>
                          <a:srgbClr val="000000"/>
                        </a:solidFill>
                        <a:effectLst/>
                        <a:latin typeface="+mn-lt"/>
                      </a:endParaRPr>
                    </a:p>
                  </a:txBody>
                  <a:tcPr marL="0" marR="0" marT="0" marB="0" anchor="ctr"/>
                </a:tc>
                <a:tc>
                  <a:txBody>
                    <a:bodyPr/>
                    <a:lstStyle/>
                    <a:p>
                      <a:pPr algn="ctr" fontAlgn="b"/>
                      <a:r>
                        <a:rPr lang="en-US" sz="1400" u="none" strike="noStrike" dirty="0">
                          <a:effectLst/>
                          <a:latin typeface="+mn-lt"/>
                        </a:rPr>
                        <a:t>3058</a:t>
                      </a:r>
                      <a:endParaRPr lang="en-US" sz="14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1556597960"/>
                  </a:ext>
                </a:extLst>
              </a:tr>
              <a:tr h="236567">
                <a:tc>
                  <a:txBody>
                    <a:bodyPr/>
                    <a:lstStyle/>
                    <a:p>
                      <a:pPr algn="ctr" fontAlgn="b"/>
                      <a:endParaRPr lang="en-US" sz="1400" b="0" i="0" u="none" strike="noStrike" dirty="0">
                        <a:solidFill>
                          <a:srgbClr val="000000"/>
                        </a:solidFill>
                        <a:effectLst/>
                        <a:latin typeface="+mn-lt"/>
                      </a:endParaRPr>
                    </a:p>
                  </a:txBody>
                  <a:tcPr marL="0" marR="0" marT="0" marB="0" anchor="ctr"/>
                </a:tc>
                <a:tc>
                  <a:txBody>
                    <a:bodyPr/>
                    <a:lstStyle/>
                    <a:p>
                      <a:pPr algn="ctr" fontAlgn="ctr"/>
                      <a:endParaRPr lang="en-US" sz="1400" b="0" i="0" u="none" strike="noStrike" dirty="0">
                        <a:solidFill>
                          <a:srgbClr val="000000"/>
                        </a:solidFill>
                        <a:effectLst/>
                        <a:latin typeface="+mn-lt"/>
                      </a:endParaRPr>
                    </a:p>
                  </a:txBody>
                  <a:tcPr marL="0" marR="0" marT="0" marB="0" anchor="ctr"/>
                </a:tc>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0" marR="0" marT="0" marB="0" anchor="ctr"/>
                </a:tc>
                <a:tc>
                  <a:txBody>
                    <a:bodyPr/>
                    <a:lstStyle/>
                    <a:p>
                      <a:pPr algn="ctr" fontAlgn="ctr"/>
                      <a:endParaRPr lang="en-US" sz="1400" b="0" i="0" u="none" strike="noStrike" dirty="0">
                        <a:solidFill>
                          <a:srgbClr val="000000"/>
                        </a:solidFill>
                        <a:effectLst/>
                        <a:latin typeface="+mn-lt"/>
                      </a:endParaRPr>
                    </a:p>
                  </a:txBody>
                  <a:tcPr marL="0" marR="0" marT="0" marB="0" anchor="ctr"/>
                </a:tc>
                <a:tc>
                  <a:txBody>
                    <a:bodyPr/>
                    <a:lstStyle/>
                    <a:p>
                      <a:pPr algn="ctr" fontAlgn="ctr"/>
                      <a:endParaRPr lang="en-US" sz="1400" b="0" i="0" u="none" strike="noStrike" dirty="0">
                        <a:solidFill>
                          <a:srgbClr val="000000"/>
                        </a:solidFill>
                        <a:effectLst/>
                        <a:latin typeface="+mn-lt"/>
                      </a:endParaRPr>
                    </a:p>
                  </a:txBody>
                  <a:tcPr marL="0" marR="0" marT="0" marB="0" anchor="ctr"/>
                </a:tc>
                <a:tc>
                  <a:txBody>
                    <a:bodyPr/>
                    <a:lstStyle/>
                    <a:p>
                      <a:pPr algn="ctr" fontAlgn="b"/>
                      <a:r>
                        <a:rPr lang="en-US" sz="1400" u="none" strike="noStrike" dirty="0">
                          <a:effectLst/>
                          <a:latin typeface="+mn-lt"/>
                        </a:rPr>
                        <a:t>877</a:t>
                      </a:r>
                      <a:endParaRPr lang="en-US" sz="1400" b="0" i="0" u="none" strike="noStrike" dirty="0">
                        <a:solidFill>
                          <a:srgbClr val="000000"/>
                        </a:solidFill>
                        <a:effectLst/>
                        <a:latin typeface="+mn-lt"/>
                      </a:endParaRPr>
                    </a:p>
                  </a:txBody>
                  <a:tcPr marL="0" marR="0" marT="0" marB="0" anchor="ctr"/>
                </a:tc>
                <a:tc>
                  <a:txBody>
                    <a:bodyPr/>
                    <a:lstStyle/>
                    <a:p>
                      <a:pPr algn="ctr" fontAlgn="b"/>
                      <a:r>
                        <a:rPr lang="en-US" sz="1400" u="none" strike="noStrike" dirty="0">
                          <a:effectLst/>
                          <a:latin typeface="+mn-lt"/>
                        </a:rPr>
                        <a:t>3027</a:t>
                      </a:r>
                      <a:endParaRPr lang="en-US" sz="1400" b="0" i="0" u="none" strike="noStrike" dirty="0">
                        <a:solidFill>
                          <a:srgbClr val="000000"/>
                        </a:solidFill>
                        <a:effectLst/>
                        <a:latin typeface="+mn-lt"/>
                      </a:endParaRPr>
                    </a:p>
                  </a:txBody>
                  <a:tcPr marL="0" marR="0" marT="0" marB="0" anchor="ctr"/>
                </a:tc>
                <a:tc>
                  <a:txBody>
                    <a:bodyPr/>
                    <a:lstStyle/>
                    <a:p>
                      <a:pPr algn="ctr" fontAlgn="b"/>
                      <a:r>
                        <a:rPr lang="en-US" sz="1400" u="none" strike="noStrike" dirty="0">
                          <a:effectLst/>
                          <a:latin typeface="+mn-lt"/>
                        </a:rPr>
                        <a:t>3904</a:t>
                      </a:r>
                      <a:endParaRPr lang="en-US" sz="1400" b="1" i="0" u="none" strike="noStrike" dirty="0">
                        <a:solidFill>
                          <a:srgbClr val="000000"/>
                        </a:solidFill>
                        <a:effectLst/>
                        <a:latin typeface="+mn-lt"/>
                      </a:endParaRPr>
                    </a:p>
                  </a:txBody>
                  <a:tcPr marL="0" marR="0" marT="0" marB="0" anchor="ctr"/>
                </a:tc>
                <a:extLst>
                  <a:ext uri="{0D108BD9-81ED-4DB2-BD59-A6C34878D82A}">
                    <a16:rowId xmlns:a16="http://schemas.microsoft.com/office/drawing/2014/main" val="874039079"/>
                  </a:ext>
                </a:extLst>
              </a:tr>
            </a:tbl>
          </a:graphicData>
        </a:graphic>
      </p:graphicFrame>
      <p:sp>
        <p:nvSpPr>
          <p:cNvPr id="4" name="Slide Number Placeholder 3">
            <a:extLst>
              <a:ext uri="{FF2B5EF4-FFF2-40B4-BE49-F238E27FC236}">
                <a16:creationId xmlns:a16="http://schemas.microsoft.com/office/drawing/2014/main" id="{B7F3AB0C-49EC-47FC-9B5B-558B78A98CBA}"/>
              </a:ext>
            </a:extLst>
          </p:cNvPr>
          <p:cNvSpPr>
            <a:spLocks noGrp="1"/>
          </p:cNvSpPr>
          <p:nvPr>
            <p:ph type="sldNum" sz="quarter" idx="12"/>
          </p:nvPr>
        </p:nvSpPr>
        <p:spPr/>
        <p:txBody>
          <a:bodyPr/>
          <a:lstStyle/>
          <a:p>
            <a:fld id="{0CC1078E-BC98-4BE4-B9E7-13D3646E3195}" type="slidenum">
              <a:rPr lang="en-US" smtClean="0"/>
              <a:t>32</a:t>
            </a:fld>
            <a:endParaRPr lang="en-US"/>
          </a:p>
        </p:txBody>
      </p:sp>
      <p:sp>
        <p:nvSpPr>
          <p:cNvPr id="6" name="Isosceles Triangle 5">
            <a:extLst>
              <a:ext uri="{FF2B5EF4-FFF2-40B4-BE49-F238E27FC236}">
                <a16:creationId xmlns:a16="http://schemas.microsoft.com/office/drawing/2014/main" id="{3535E572-83DA-4D17-89A6-81DCCBE19D13}"/>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A0519813-8FA7-4F36-A5E2-53D2FD3D14A6}"/>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6297F4CB-7D4B-44D1-89DF-C446F3FEF05F}"/>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F77E8AD-EBE3-4921-9238-62D461D5D480}"/>
              </a:ext>
            </a:extLst>
          </p:cNvPr>
          <p:cNvSpPr/>
          <p:nvPr/>
        </p:nvSpPr>
        <p:spPr>
          <a:xfrm>
            <a:off x="6082008" y="2382344"/>
            <a:ext cx="1951464" cy="27878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F5238BB-EA6B-4904-8085-FF51ABD15D25}"/>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Tree>
    <p:extLst>
      <p:ext uri="{BB962C8B-B14F-4D97-AF65-F5344CB8AC3E}">
        <p14:creationId xmlns:p14="http://schemas.microsoft.com/office/powerpoint/2010/main" val="3447623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73B10-E83B-40AA-80EE-986E6D947A7F}"/>
              </a:ext>
            </a:extLst>
          </p:cNvPr>
          <p:cNvSpPr>
            <a:spLocks noGrp="1"/>
          </p:cNvSpPr>
          <p:nvPr>
            <p:ph type="title"/>
          </p:nvPr>
        </p:nvSpPr>
        <p:spPr/>
        <p:txBody>
          <a:bodyPr/>
          <a:lstStyle/>
          <a:p>
            <a:r>
              <a:rPr lang="en-US" dirty="0"/>
              <a:t>Quantifying Cross System SH Need:</a:t>
            </a:r>
            <a:br>
              <a:rPr lang="en-US" dirty="0"/>
            </a:br>
            <a:r>
              <a:rPr lang="en-US" dirty="0"/>
              <a:t>Total Need = 4497</a:t>
            </a:r>
          </a:p>
        </p:txBody>
      </p:sp>
      <p:sp>
        <p:nvSpPr>
          <p:cNvPr id="3" name="Slide Number Placeholder 2">
            <a:extLst>
              <a:ext uri="{FF2B5EF4-FFF2-40B4-BE49-F238E27FC236}">
                <a16:creationId xmlns:a16="http://schemas.microsoft.com/office/drawing/2014/main" id="{E2888513-62E7-4DED-8387-B2EBF40F4DD4}"/>
              </a:ext>
            </a:extLst>
          </p:cNvPr>
          <p:cNvSpPr>
            <a:spLocks noGrp="1"/>
          </p:cNvSpPr>
          <p:nvPr>
            <p:ph type="sldNum" sz="quarter" idx="12"/>
          </p:nvPr>
        </p:nvSpPr>
        <p:spPr/>
        <p:txBody>
          <a:bodyPr/>
          <a:lstStyle/>
          <a:p>
            <a:fld id="{0CC1078E-BC98-4BE4-B9E7-13D3646E3195}" type="slidenum">
              <a:rPr lang="en-US" smtClean="0"/>
              <a:t>33</a:t>
            </a:fld>
            <a:endParaRPr lang="en-US"/>
          </a:p>
        </p:txBody>
      </p:sp>
      <p:pic>
        <p:nvPicPr>
          <p:cNvPr id="6" name="Content Placeholder 5">
            <a:extLst>
              <a:ext uri="{FF2B5EF4-FFF2-40B4-BE49-F238E27FC236}">
                <a16:creationId xmlns:a16="http://schemas.microsoft.com/office/drawing/2014/main" id="{B1EC173D-2CCB-4899-8CB3-675A8B1FAF4F}"/>
              </a:ext>
            </a:extLst>
          </p:cNvPr>
          <p:cNvPicPr>
            <a:picLocks noGrp="1" noChangeAspect="1"/>
          </p:cNvPicPr>
          <p:nvPr>
            <p:ph idx="1"/>
          </p:nvPr>
        </p:nvPicPr>
        <p:blipFill>
          <a:blip r:embed="rId3"/>
          <a:stretch>
            <a:fillRect/>
          </a:stretch>
        </p:blipFill>
        <p:spPr>
          <a:xfrm>
            <a:off x="2126205" y="1825625"/>
            <a:ext cx="7939589" cy="4351338"/>
          </a:xfrm>
          <a:prstGeom prst="rect">
            <a:avLst/>
          </a:prstGeom>
        </p:spPr>
      </p:pic>
      <p:pic>
        <p:nvPicPr>
          <p:cNvPr id="5" name="Picture 4">
            <a:extLst>
              <a:ext uri="{FF2B5EF4-FFF2-40B4-BE49-F238E27FC236}">
                <a16:creationId xmlns:a16="http://schemas.microsoft.com/office/drawing/2014/main" id="{1E4D7A68-C9A9-4BBB-9053-803FB33A6A6D}"/>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2397" y="6070232"/>
            <a:ext cx="1230643" cy="623776"/>
          </a:xfrm>
          <a:prstGeom prst="rect">
            <a:avLst/>
          </a:prstGeom>
        </p:spPr>
      </p:pic>
    </p:spTree>
    <p:extLst>
      <p:ext uri="{BB962C8B-B14F-4D97-AF65-F5344CB8AC3E}">
        <p14:creationId xmlns:p14="http://schemas.microsoft.com/office/powerpoint/2010/main" val="3536220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8839C-3578-44F5-9CA0-48330D7B063E}"/>
              </a:ext>
            </a:extLst>
          </p:cNvPr>
          <p:cNvSpPr>
            <a:spLocks noGrp="1"/>
          </p:cNvSpPr>
          <p:nvPr>
            <p:ph type="title"/>
          </p:nvPr>
        </p:nvSpPr>
        <p:spPr/>
        <p:txBody>
          <a:bodyPr/>
          <a:lstStyle/>
          <a:p>
            <a:r>
              <a:rPr lang="en-US" dirty="0"/>
              <a:t>Statewide Transitional Housing Need</a:t>
            </a:r>
          </a:p>
        </p:txBody>
      </p:sp>
      <p:graphicFrame>
        <p:nvGraphicFramePr>
          <p:cNvPr id="4" name="Content Placeholder 3">
            <a:extLst>
              <a:ext uri="{FF2B5EF4-FFF2-40B4-BE49-F238E27FC236}">
                <a16:creationId xmlns:a16="http://schemas.microsoft.com/office/drawing/2014/main" id="{53180BE3-8E56-4547-829D-ED58EA7F9450}"/>
              </a:ext>
            </a:extLst>
          </p:cNvPr>
          <p:cNvGraphicFramePr>
            <a:graphicFrameLocks noGrp="1"/>
          </p:cNvGraphicFramePr>
          <p:nvPr>
            <p:ph idx="1"/>
            <p:extLst>
              <p:ext uri="{D42A27DB-BD31-4B8C-83A1-F6EECF244321}">
                <p14:modId xmlns:p14="http://schemas.microsoft.com/office/powerpoint/2010/main" val="2458591040"/>
              </p:ext>
            </p:extLst>
          </p:nvPr>
        </p:nvGraphicFramePr>
        <p:xfrm>
          <a:off x="1576501" y="2096589"/>
          <a:ext cx="6677296" cy="2664822"/>
        </p:xfrm>
        <a:graphic>
          <a:graphicData uri="http://schemas.openxmlformats.org/drawingml/2006/table">
            <a:tbl>
              <a:tblPr>
                <a:tableStyleId>{3B4B98B0-60AC-42C2-AFA5-B58CD77FA1E5}</a:tableStyleId>
              </a:tblPr>
              <a:tblGrid>
                <a:gridCol w="1298363">
                  <a:extLst>
                    <a:ext uri="{9D8B030D-6E8A-4147-A177-3AD203B41FA5}">
                      <a16:colId xmlns:a16="http://schemas.microsoft.com/office/drawing/2014/main" val="337518839"/>
                    </a:ext>
                  </a:extLst>
                </a:gridCol>
                <a:gridCol w="1009838">
                  <a:extLst>
                    <a:ext uri="{9D8B030D-6E8A-4147-A177-3AD203B41FA5}">
                      <a16:colId xmlns:a16="http://schemas.microsoft.com/office/drawing/2014/main" val="755338572"/>
                    </a:ext>
                  </a:extLst>
                </a:gridCol>
                <a:gridCol w="1030447">
                  <a:extLst>
                    <a:ext uri="{9D8B030D-6E8A-4147-A177-3AD203B41FA5}">
                      <a16:colId xmlns:a16="http://schemas.microsoft.com/office/drawing/2014/main" val="824854482"/>
                    </a:ext>
                  </a:extLst>
                </a:gridCol>
                <a:gridCol w="1360190">
                  <a:extLst>
                    <a:ext uri="{9D8B030D-6E8A-4147-A177-3AD203B41FA5}">
                      <a16:colId xmlns:a16="http://schemas.microsoft.com/office/drawing/2014/main" val="1896883754"/>
                    </a:ext>
                  </a:extLst>
                </a:gridCol>
                <a:gridCol w="1978458">
                  <a:extLst>
                    <a:ext uri="{9D8B030D-6E8A-4147-A177-3AD203B41FA5}">
                      <a16:colId xmlns:a16="http://schemas.microsoft.com/office/drawing/2014/main" val="71183498"/>
                    </a:ext>
                  </a:extLst>
                </a:gridCol>
              </a:tblGrid>
              <a:tr h="1332411">
                <a:tc>
                  <a:txBody>
                    <a:bodyPr/>
                    <a:lstStyle/>
                    <a:p>
                      <a:pPr algn="ctr" fontAlgn="ctr"/>
                      <a:r>
                        <a:rPr lang="en-US" sz="1600" b="1" u="none" strike="noStrike" dirty="0">
                          <a:effectLst/>
                        </a:rPr>
                        <a:t>Population</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b="1" u="none" strike="noStrike" dirty="0">
                          <a:effectLst/>
                        </a:rPr>
                        <a:t>Existing Stock</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b="1" u="none" strike="noStrike" dirty="0">
                          <a:effectLst/>
                        </a:rPr>
                        <a:t>#  Available Annually</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n-US" sz="1600" b="1" u="none" strike="noStrike" dirty="0">
                          <a:effectLst/>
                        </a:rPr>
                        <a:t>Annual Need </a:t>
                      </a:r>
                      <a:endParaRPr lang="en-US" sz="1600" b="1" i="0" u="none" strike="noStrike" dirty="0">
                        <a:solidFill>
                          <a:srgbClr val="000000"/>
                        </a:solidFill>
                        <a:effectLst/>
                        <a:latin typeface="Calibri" panose="020F0502020204030204" pitchFamily="34" charset="0"/>
                      </a:endParaRPr>
                    </a:p>
                  </a:txBody>
                  <a:tcPr marL="0" marR="0" marT="0" marB="0" anchor="ctr"/>
                </a:tc>
                <a:tc>
                  <a:txBody>
                    <a:bodyPr/>
                    <a:lstStyle/>
                    <a:p>
                      <a:pPr algn="ctr" fontAlgn="b"/>
                      <a:r>
                        <a:rPr lang="en-US" sz="1600" b="1" u="none" strike="noStrike" dirty="0">
                          <a:effectLst/>
                        </a:rPr>
                        <a:t>New Need</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8130048"/>
                  </a:ext>
                </a:extLst>
              </a:tr>
              <a:tr h="444137">
                <a:tc>
                  <a:txBody>
                    <a:bodyPr/>
                    <a:lstStyle/>
                    <a:p>
                      <a:pPr algn="ctr" fontAlgn="b"/>
                      <a:r>
                        <a:rPr lang="en-US" sz="1600" u="none" strike="noStrike">
                          <a:effectLst/>
                        </a:rPr>
                        <a:t>Families</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a:effectLst/>
                        </a:rPr>
                        <a:t>536</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a:effectLst/>
                        </a:rPr>
                        <a:t>536</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372</a:t>
                      </a:r>
                    </a:p>
                  </a:txBody>
                  <a:tcPr marL="0" marR="0" marT="0" marB="0" anchor="ctr"/>
                </a:tc>
                <a:tc>
                  <a:txBody>
                    <a:bodyPr/>
                    <a:lstStyle/>
                    <a:p>
                      <a:pPr algn="ctr" fontAlgn="b"/>
                      <a:r>
                        <a:rPr lang="en-US" sz="1600" b="1" u="none" strike="noStrike" dirty="0">
                          <a:effectLst/>
                        </a:rPr>
                        <a:t>-164</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84410597"/>
                  </a:ext>
                </a:extLst>
              </a:tr>
              <a:tr h="444137">
                <a:tc>
                  <a:txBody>
                    <a:bodyPr/>
                    <a:lstStyle/>
                    <a:p>
                      <a:pPr algn="ctr" fontAlgn="b"/>
                      <a:r>
                        <a:rPr lang="en-US" sz="1600" u="none" strike="noStrike">
                          <a:effectLst/>
                        </a:rPr>
                        <a:t>Individuals</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a:effectLst/>
                        </a:rPr>
                        <a:t>477</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a:effectLst/>
                        </a:rPr>
                        <a:t>477</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312</a:t>
                      </a:r>
                    </a:p>
                  </a:txBody>
                  <a:tcPr marL="0" marR="0" marT="0" marB="0" anchor="ctr"/>
                </a:tc>
                <a:tc>
                  <a:txBody>
                    <a:bodyPr/>
                    <a:lstStyle/>
                    <a:p>
                      <a:pPr algn="ctr" fontAlgn="b"/>
                      <a:r>
                        <a:rPr lang="en-US" sz="1600" b="1" u="none" strike="noStrike" dirty="0">
                          <a:effectLst/>
                        </a:rPr>
                        <a:t>-165</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587496185"/>
                  </a:ext>
                </a:extLst>
              </a:tr>
              <a:tr h="444137">
                <a:tc>
                  <a:txBody>
                    <a:bodyPr/>
                    <a:lstStyle/>
                    <a:p>
                      <a:pPr algn="ctr" fontAlgn="b"/>
                      <a:r>
                        <a:rPr lang="en-US" sz="1600" u="none" strike="noStrike">
                          <a:effectLst/>
                        </a:rPr>
                        <a:t>Total</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a:effectLst/>
                        </a:rPr>
                        <a:t>1013</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u="none" strike="noStrike">
                          <a:effectLst/>
                        </a:rPr>
                        <a:t>1013</a:t>
                      </a:r>
                      <a:endParaRPr lang="en-US"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n-US" sz="1600" b="0" i="0" u="none" strike="noStrike" dirty="0">
                          <a:solidFill>
                            <a:srgbClr val="000000"/>
                          </a:solidFill>
                          <a:effectLst/>
                          <a:latin typeface="Calibri" panose="020F0502020204030204" pitchFamily="34" charset="0"/>
                        </a:rPr>
                        <a:t>684</a:t>
                      </a:r>
                    </a:p>
                  </a:txBody>
                  <a:tcPr marL="0" marR="0" marT="0" marB="0" anchor="ctr"/>
                </a:tc>
                <a:tc>
                  <a:txBody>
                    <a:bodyPr/>
                    <a:lstStyle/>
                    <a:p>
                      <a:pPr algn="ctr" fontAlgn="b"/>
                      <a:r>
                        <a:rPr lang="en-US" sz="1600" b="1" u="none" strike="noStrike" dirty="0">
                          <a:effectLst/>
                        </a:rPr>
                        <a:t>-329</a:t>
                      </a:r>
                      <a:endParaRPr lang="en-US" sz="16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06972581"/>
                  </a:ext>
                </a:extLst>
              </a:tr>
            </a:tbl>
          </a:graphicData>
        </a:graphic>
      </p:graphicFrame>
      <p:sp>
        <p:nvSpPr>
          <p:cNvPr id="5" name="Isosceles Triangle 4">
            <a:extLst>
              <a:ext uri="{FF2B5EF4-FFF2-40B4-BE49-F238E27FC236}">
                <a16:creationId xmlns:a16="http://schemas.microsoft.com/office/drawing/2014/main" id="{54ECFE12-3978-4E98-8227-99DCCBFE008B}"/>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24ED9CD3-B90D-457F-8C1E-A3DDDC29322B}"/>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EFD34187-82EF-4935-9F43-B11405C68DD5}"/>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7E0B3999-CB48-499E-B4ED-A1A655F762BD}"/>
              </a:ext>
            </a:extLst>
          </p:cNvPr>
          <p:cNvSpPr>
            <a:spLocks noGrp="1"/>
          </p:cNvSpPr>
          <p:nvPr>
            <p:ph type="sldNum" sz="quarter" idx="12"/>
          </p:nvPr>
        </p:nvSpPr>
        <p:spPr/>
        <p:txBody>
          <a:bodyPr/>
          <a:lstStyle/>
          <a:p>
            <a:fld id="{0CC1078E-BC98-4BE4-B9E7-13D3646E3195}" type="slidenum">
              <a:rPr lang="en-US" smtClean="0"/>
              <a:t>34</a:t>
            </a:fld>
            <a:endParaRPr lang="en-US"/>
          </a:p>
        </p:txBody>
      </p:sp>
      <p:pic>
        <p:nvPicPr>
          <p:cNvPr id="8" name="Picture 7">
            <a:extLst>
              <a:ext uri="{FF2B5EF4-FFF2-40B4-BE49-F238E27FC236}">
                <a16:creationId xmlns:a16="http://schemas.microsoft.com/office/drawing/2014/main" id="{EA330489-E04E-4D39-BC8F-6556CDDEEB0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Tree>
    <p:extLst>
      <p:ext uri="{BB962C8B-B14F-4D97-AF65-F5344CB8AC3E}">
        <p14:creationId xmlns:p14="http://schemas.microsoft.com/office/powerpoint/2010/main" val="21383058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B5667-7940-4C7F-9901-A0CF273DDEE2}"/>
              </a:ext>
            </a:extLst>
          </p:cNvPr>
          <p:cNvSpPr>
            <a:spLocks noGrp="1"/>
          </p:cNvSpPr>
          <p:nvPr>
            <p:ph type="title"/>
          </p:nvPr>
        </p:nvSpPr>
        <p:spPr/>
        <p:txBody>
          <a:bodyPr/>
          <a:lstStyle/>
          <a:p>
            <a:r>
              <a:rPr lang="en-US" dirty="0"/>
              <a:t>Re-Design Ramp Up</a:t>
            </a:r>
          </a:p>
        </p:txBody>
      </p:sp>
      <p:graphicFrame>
        <p:nvGraphicFramePr>
          <p:cNvPr id="5" name="Content Placeholder 4">
            <a:extLst>
              <a:ext uri="{FF2B5EF4-FFF2-40B4-BE49-F238E27FC236}">
                <a16:creationId xmlns:a16="http://schemas.microsoft.com/office/drawing/2014/main" id="{D7CA5D9D-CA61-4AD8-8B89-3566E0D58908}"/>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8C3357FE-FAF6-4C04-8CC2-167C67A38328}"/>
              </a:ext>
            </a:extLst>
          </p:cNvPr>
          <p:cNvSpPr>
            <a:spLocks noGrp="1"/>
          </p:cNvSpPr>
          <p:nvPr>
            <p:ph type="sldNum" sz="quarter" idx="12"/>
          </p:nvPr>
        </p:nvSpPr>
        <p:spPr/>
        <p:txBody>
          <a:bodyPr/>
          <a:lstStyle/>
          <a:p>
            <a:fld id="{0CC1078E-BC98-4BE4-B9E7-13D3646E3195}" type="slidenum">
              <a:rPr lang="en-US" smtClean="0"/>
              <a:t>35</a:t>
            </a:fld>
            <a:endParaRPr lang="en-US"/>
          </a:p>
        </p:txBody>
      </p:sp>
      <p:pic>
        <p:nvPicPr>
          <p:cNvPr id="6" name="Picture 5">
            <a:extLst>
              <a:ext uri="{FF2B5EF4-FFF2-40B4-BE49-F238E27FC236}">
                <a16:creationId xmlns:a16="http://schemas.microsoft.com/office/drawing/2014/main" id="{8B3CF8A2-6B4E-473C-BE7A-1B12160A937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Tree>
    <p:extLst>
      <p:ext uri="{BB962C8B-B14F-4D97-AF65-F5344CB8AC3E}">
        <p14:creationId xmlns:p14="http://schemas.microsoft.com/office/powerpoint/2010/main" val="28947083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91A9A-C093-43E3-9268-6C6F82D1186C}"/>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B2C0147D-B5AD-4D5E-9328-9E2FE0C5B2C6}"/>
              </a:ext>
            </a:extLst>
          </p:cNvPr>
          <p:cNvSpPr>
            <a:spLocks noGrp="1"/>
          </p:cNvSpPr>
          <p:nvPr>
            <p:ph idx="1"/>
          </p:nvPr>
        </p:nvSpPr>
        <p:spPr>
          <a:xfrm>
            <a:off x="838200" y="1825625"/>
            <a:ext cx="8462554" cy="4351338"/>
          </a:xfrm>
        </p:spPr>
        <p:txBody>
          <a:bodyPr>
            <a:normAutofit lnSpcReduction="10000"/>
          </a:bodyPr>
          <a:lstStyle/>
          <a:p>
            <a:r>
              <a:rPr lang="en-US" dirty="0"/>
              <a:t>Confirm assumptions and refine and finalize model</a:t>
            </a:r>
          </a:p>
          <a:p>
            <a:endParaRPr lang="en-US" dirty="0"/>
          </a:p>
          <a:p>
            <a:r>
              <a:rPr lang="en-US" dirty="0"/>
              <a:t>Begin design and launch of local Service Hubs</a:t>
            </a:r>
          </a:p>
          <a:p>
            <a:endParaRPr lang="en-US" dirty="0"/>
          </a:p>
          <a:p>
            <a:r>
              <a:rPr lang="en-US" dirty="0"/>
              <a:t>Identify strategies to leverage existing and/or acquiring new resources</a:t>
            </a:r>
          </a:p>
          <a:p>
            <a:endParaRPr lang="en-US" dirty="0"/>
          </a:p>
          <a:p>
            <a:r>
              <a:rPr lang="en-US" dirty="0"/>
              <a:t>Work with Leadership Committee to develop strategies to address mainstream supportive housing need = 3027 units</a:t>
            </a:r>
          </a:p>
          <a:p>
            <a:endParaRPr lang="en-US" dirty="0"/>
          </a:p>
        </p:txBody>
      </p:sp>
      <p:sp>
        <p:nvSpPr>
          <p:cNvPr id="5" name="Isosceles Triangle 4">
            <a:extLst>
              <a:ext uri="{FF2B5EF4-FFF2-40B4-BE49-F238E27FC236}">
                <a16:creationId xmlns:a16="http://schemas.microsoft.com/office/drawing/2014/main" id="{9650E679-A331-4476-8B20-0F2A7C1B6AD1}"/>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E51BFFCD-E19D-4C31-9689-94E8D0279675}"/>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E1BA6BA2-A823-4E2A-805E-A95543AE77D5}"/>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2B598631-7891-4B7C-B25F-2C215AFDA2AD}"/>
              </a:ext>
            </a:extLst>
          </p:cNvPr>
          <p:cNvSpPr>
            <a:spLocks noGrp="1"/>
          </p:cNvSpPr>
          <p:nvPr>
            <p:ph type="sldNum" sz="quarter" idx="12"/>
          </p:nvPr>
        </p:nvSpPr>
        <p:spPr/>
        <p:txBody>
          <a:bodyPr/>
          <a:lstStyle/>
          <a:p>
            <a:fld id="{0CC1078E-BC98-4BE4-B9E7-13D3646E3195}" type="slidenum">
              <a:rPr lang="en-US" smtClean="0"/>
              <a:t>36</a:t>
            </a:fld>
            <a:endParaRPr lang="en-US"/>
          </a:p>
        </p:txBody>
      </p:sp>
      <p:pic>
        <p:nvPicPr>
          <p:cNvPr id="8" name="Picture 7">
            <a:extLst>
              <a:ext uri="{FF2B5EF4-FFF2-40B4-BE49-F238E27FC236}">
                <a16:creationId xmlns:a16="http://schemas.microsoft.com/office/drawing/2014/main" id="{91B8C264-6620-45A9-8D38-6B34FD13EB05}"/>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Tree>
    <p:extLst>
      <p:ext uri="{BB962C8B-B14F-4D97-AF65-F5344CB8AC3E}">
        <p14:creationId xmlns:p14="http://schemas.microsoft.com/office/powerpoint/2010/main" val="31427297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A5F45-4385-4DE6-A727-65C30910A20B}"/>
              </a:ext>
            </a:extLst>
          </p:cNvPr>
          <p:cNvSpPr>
            <a:spLocks noGrp="1"/>
          </p:cNvSpPr>
          <p:nvPr>
            <p:ph type="title"/>
          </p:nvPr>
        </p:nvSpPr>
        <p:spPr/>
        <p:txBody>
          <a:bodyPr/>
          <a:lstStyle/>
          <a:p>
            <a:r>
              <a:rPr lang="en-US" dirty="0"/>
              <a:t>Opportunities to Enhance Housing Placements</a:t>
            </a:r>
          </a:p>
        </p:txBody>
      </p:sp>
      <p:sp>
        <p:nvSpPr>
          <p:cNvPr id="3" name="Text Placeholder 2">
            <a:extLst>
              <a:ext uri="{FF2B5EF4-FFF2-40B4-BE49-F238E27FC236}">
                <a16:creationId xmlns:a16="http://schemas.microsoft.com/office/drawing/2014/main" id="{3AB76608-2AC9-47B8-BBE9-D02614D75216}"/>
              </a:ext>
            </a:extLst>
          </p:cNvPr>
          <p:cNvSpPr>
            <a:spLocks noGrp="1"/>
          </p:cNvSpPr>
          <p:nvPr>
            <p:ph type="body" idx="1"/>
          </p:nvPr>
        </p:nvSpPr>
        <p:spPr/>
        <p:txBody>
          <a:bodyPr/>
          <a:lstStyle/>
          <a:p>
            <a:r>
              <a:rPr lang="en-US" dirty="0"/>
              <a:t>Open Discussion</a:t>
            </a:r>
          </a:p>
        </p:txBody>
      </p:sp>
      <p:sp>
        <p:nvSpPr>
          <p:cNvPr id="4" name="Slide Number Placeholder 3">
            <a:extLst>
              <a:ext uri="{FF2B5EF4-FFF2-40B4-BE49-F238E27FC236}">
                <a16:creationId xmlns:a16="http://schemas.microsoft.com/office/drawing/2014/main" id="{D22D0164-801F-4E0B-92C9-F832FB0D7C7D}"/>
              </a:ext>
            </a:extLst>
          </p:cNvPr>
          <p:cNvSpPr>
            <a:spLocks noGrp="1"/>
          </p:cNvSpPr>
          <p:nvPr>
            <p:ph type="sldNum" sz="quarter" idx="12"/>
          </p:nvPr>
        </p:nvSpPr>
        <p:spPr/>
        <p:txBody>
          <a:bodyPr/>
          <a:lstStyle/>
          <a:p>
            <a:fld id="{0CC1078E-BC98-4BE4-B9E7-13D3646E3195}" type="slidenum">
              <a:rPr lang="en-US" smtClean="0"/>
              <a:t>37</a:t>
            </a:fld>
            <a:endParaRPr lang="en-US"/>
          </a:p>
        </p:txBody>
      </p:sp>
      <p:pic>
        <p:nvPicPr>
          <p:cNvPr id="5" name="Picture 4">
            <a:extLst>
              <a:ext uri="{FF2B5EF4-FFF2-40B4-BE49-F238E27FC236}">
                <a16:creationId xmlns:a16="http://schemas.microsoft.com/office/drawing/2014/main" id="{808DD543-D36A-4F39-91CC-C44275CD1C9B}"/>
              </a:ext>
            </a:extLst>
          </p:cNvPr>
          <p:cNvPicPr>
            <a:picLocks noChangeAspect="1"/>
          </p:cNvPicPr>
          <p:nvPr/>
        </p:nvPicPr>
        <p:blipFill>
          <a:blip r:embed="rId2"/>
          <a:stretch>
            <a:fillRect/>
          </a:stretch>
        </p:blipFill>
        <p:spPr>
          <a:xfrm>
            <a:off x="9100503" y="450179"/>
            <a:ext cx="2465142" cy="2465142"/>
          </a:xfrm>
          <a:prstGeom prst="rect">
            <a:avLst/>
          </a:prstGeom>
        </p:spPr>
      </p:pic>
      <p:pic>
        <p:nvPicPr>
          <p:cNvPr id="7" name="Picture 6">
            <a:extLst>
              <a:ext uri="{FF2B5EF4-FFF2-40B4-BE49-F238E27FC236}">
                <a16:creationId xmlns:a16="http://schemas.microsoft.com/office/drawing/2014/main" id="{83D49009-D6C8-4AE5-A3A5-27E29AF457DC}"/>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pic>
        <p:nvPicPr>
          <p:cNvPr id="8" name="Picture 7">
            <a:extLst>
              <a:ext uri="{FF2B5EF4-FFF2-40B4-BE49-F238E27FC236}">
                <a16:creationId xmlns:a16="http://schemas.microsoft.com/office/drawing/2014/main" id="{053645B1-A30C-4A35-BC8D-6D29EB528C37}"/>
              </a:ext>
            </a:extLst>
          </p:cNvPr>
          <p:cNvPicPr>
            <a:picLocks noChangeAspect="1"/>
          </p:cNvPicPr>
          <p:nvPr/>
        </p:nvPicPr>
        <p:blipFill>
          <a:blip r:embed="rId4"/>
          <a:stretch>
            <a:fillRect/>
          </a:stretch>
        </p:blipFill>
        <p:spPr>
          <a:xfrm>
            <a:off x="7161581" y="725823"/>
            <a:ext cx="2143125" cy="2143125"/>
          </a:xfrm>
          <a:prstGeom prst="rect">
            <a:avLst/>
          </a:prstGeom>
        </p:spPr>
      </p:pic>
    </p:spTree>
    <p:extLst>
      <p:ext uri="{BB962C8B-B14F-4D97-AF65-F5344CB8AC3E}">
        <p14:creationId xmlns:p14="http://schemas.microsoft.com/office/powerpoint/2010/main" val="256087622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87111-E3E5-4FC9-A40A-BECC9CE44C43}"/>
              </a:ext>
            </a:extLst>
          </p:cNvPr>
          <p:cNvSpPr>
            <a:spLocks noGrp="1"/>
          </p:cNvSpPr>
          <p:nvPr>
            <p:ph type="title"/>
          </p:nvPr>
        </p:nvSpPr>
        <p:spPr/>
        <p:txBody>
          <a:bodyPr/>
          <a:lstStyle/>
          <a:p>
            <a:r>
              <a:rPr lang="en-US" dirty="0"/>
              <a:t>Exits to Permanent Housing</a:t>
            </a:r>
          </a:p>
        </p:txBody>
      </p:sp>
      <p:graphicFrame>
        <p:nvGraphicFramePr>
          <p:cNvPr id="5" name="Content Placeholder 4">
            <a:extLst>
              <a:ext uri="{FF2B5EF4-FFF2-40B4-BE49-F238E27FC236}">
                <a16:creationId xmlns:a16="http://schemas.microsoft.com/office/drawing/2014/main" id="{15E8373D-ACA0-4193-801E-5B2E04EACA70}"/>
              </a:ext>
            </a:extLst>
          </p:cNvPr>
          <p:cNvGraphicFramePr>
            <a:graphicFrameLocks noGrp="1"/>
          </p:cNvGraphicFramePr>
          <p:nvPr>
            <p:ph idx="1"/>
            <p:extLst>
              <p:ext uri="{D42A27DB-BD31-4B8C-83A1-F6EECF244321}">
                <p14:modId xmlns:p14="http://schemas.microsoft.com/office/powerpoint/2010/main" val="2947692432"/>
              </p:ext>
            </p:extLst>
          </p:nvPr>
        </p:nvGraphicFramePr>
        <p:xfrm>
          <a:off x="847718" y="1770903"/>
          <a:ext cx="6827875" cy="2170798"/>
        </p:xfrm>
        <a:graphic>
          <a:graphicData uri="http://schemas.openxmlformats.org/drawingml/2006/table">
            <a:tbl>
              <a:tblPr>
                <a:tableStyleId>{74C1A8A3-306A-4EB7-A6B1-4F7E0EB9C5D6}</a:tableStyleId>
              </a:tblPr>
              <a:tblGrid>
                <a:gridCol w="1299802">
                  <a:extLst>
                    <a:ext uri="{9D8B030D-6E8A-4147-A177-3AD203B41FA5}">
                      <a16:colId xmlns:a16="http://schemas.microsoft.com/office/drawing/2014/main" val="2497402481"/>
                    </a:ext>
                  </a:extLst>
                </a:gridCol>
                <a:gridCol w="876975">
                  <a:extLst>
                    <a:ext uri="{9D8B030D-6E8A-4147-A177-3AD203B41FA5}">
                      <a16:colId xmlns:a16="http://schemas.microsoft.com/office/drawing/2014/main" val="893605018"/>
                    </a:ext>
                  </a:extLst>
                </a:gridCol>
                <a:gridCol w="751693">
                  <a:extLst>
                    <a:ext uri="{9D8B030D-6E8A-4147-A177-3AD203B41FA5}">
                      <a16:colId xmlns:a16="http://schemas.microsoft.com/office/drawing/2014/main" val="1064499499"/>
                    </a:ext>
                  </a:extLst>
                </a:gridCol>
                <a:gridCol w="876975">
                  <a:extLst>
                    <a:ext uri="{9D8B030D-6E8A-4147-A177-3AD203B41FA5}">
                      <a16:colId xmlns:a16="http://schemas.microsoft.com/office/drawing/2014/main" val="2812097415"/>
                    </a:ext>
                  </a:extLst>
                </a:gridCol>
                <a:gridCol w="908295">
                  <a:extLst>
                    <a:ext uri="{9D8B030D-6E8A-4147-A177-3AD203B41FA5}">
                      <a16:colId xmlns:a16="http://schemas.microsoft.com/office/drawing/2014/main" val="4125205524"/>
                    </a:ext>
                  </a:extLst>
                </a:gridCol>
                <a:gridCol w="1158859">
                  <a:extLst>
                    <a:ext uri="{9D8B030D-6E8A-4147-A177-3AD203B41FA5}">
                      <a16:colId xmlns:a16="http://schemas.microsoft.com/office/drawing/2014/main" val="1802605063"/>
                    </a:ext>
                  </a:extLst>
                </a:gridCol>
                <a:gridCol w="955276">
                  <a:extLst>
                    <a:ext uri="{9D8B030D-6E8A-4147-A177-3AD203B41FA5}">
                      <a16:colId xmlns:a16="http://schemas.microsoft.com/office/drawing/2014/main" val="544386205"/>
                    </a:ext>
                  </a:extLst>
                </a:gridCol>
              </a:tblGrid>
              <a:tr h="824206">
                <a:tc>
                  <a:txBody>
                    <a:bodyPr/>
                    <a:lstStyle/>
                    <a:p>
                      <a:pPr algn="l" fontAlgn="b"/>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b="1" u="none" strike="noStrike">
                          <a:effectLst/>
                        </a:rPr>
                        <a:t>Total Heads of Household</a:t>
                      </a:r>
                      <a:endParaRPr lang="en-US" sz="1400" b="1" i="0" u="none" strike="noStrike">
                        <a:solidFill>
                          <a:srgbClr val="FFFFFF"/>
                        </a:solidFill>
                        <a:effectLst/>
                        <a:latin typeface="+mj-lt"/>
                      </a:endParaRPr>
                    </a:p>
                  </a:txBody>
                  <a:tcPr marL="6350" marR="6350" marT="6350" marB="0" anchor="b"/>
                </a:tc>
                <a:tc>
                  <a:txBody>
                    <a:bodyPr/>
                    <a:lstStyle/>
                    <a:p>
                      <a:pPr algn="ctr" fontAlgn="b"/>
                      <a:r>
                        <a:rPr lang="en-US" sz="1400" b="1" u="none" strike="noStrike">
                          <a:effectLst/>
                        </a:rPr>
                        <a:t>HH Groups</a:t>
                      </a:r>
                      <a:endParaRPr lang="en-US" sz="1400" b="1" i="0" u="none" strike="noStrike">
                        <a:solidFill>
                          <a:srgbClr val="FFFFFF"/>
                        </a:solidFill>
                        <a:effectLst/>
                        <a:latin typeface="+mj-lt"/>
                      </a:endParaRPr>
                    </a:p>
                  </a:txBody>
                  <a:tcPr marL="6350" marR="6350" marT="6350" marB="0" anchor="b"/>
                </a:tc>
                <a:tc>
                  <a:txBody>
                    <a:bodyPr/>
                    <a:lstStyle/>
                    <a:p>
                      <a:pPr algn="ctr" fontAlgn="b"/>
                      <a:r>
                        <a:rPr lang="en-US" sz="1400" b="1" u="none" strike="noStrike">
                          <a:effectLst/>
                        </a:rPr>
                        <a:t>Individuals HOH</a:t>
                      </a:r>
                      <a:endParaRPr lang="en-US" sz="1400" b="1" i="0" u="none" strike="noStrike">
                        <a:solidFill>
                          <a:srgbClr val="FFFFFF"/>
                        </a:solidFill>
                        <a:effectLst/>
                        <a:latin typeface="+mj-lt"/>
                      </a:endParaRPr>
                    </a:p>
                  </a:txBody>
                  <a:tcPr marL="6350" marR="6350" marT="6350" marB="0" anchor="b"/>
                </a:tc>
                <a:tc>
                  <a:txBody>
                    <a:bodyPr/>
                    <a:lstStyle/>
                    <a:p>
                      <a:pPr algn="ctr" fontAlgn="b"/>
                      <a:r>
                        <a:rPr lang="en-US" sz="1400" b="1" u="none" strike="noStrike">
                          <a:effectLst/>
                        </a:rPr>
                        <a:t># exit to Permanent Housing</a:t>
                      </a:r>
                      <a:endParaRPr lang="en-US" sz="1400" b="1" i="0" u="none" strike="noStrike">
                        <a:solidFill>
                          <a:srgbClr val="FFFFFF"/>
                        </a:solidFill>
                        <a:effectLst/>
                        <a:latin typeface="+mj-lt"/>
                      </a:endParaRPr>
                    </a:p>
                  </a:txBody>
                  <a:tcPr marL="6350" marR="6350" marT="6350" marB="0" anchor="b"/>
                </a:tc>
                <a:tc>
                  <a:txBody>
                    <a:bodyPr/>
                    <a:lstStyle/>
                    <a:p>
                      <a:pPr algn="ctr" fontAlgn="b"/>
                      <a:r>
                        <a:rPr lang="en-US" sz="1400" b="1" u="none" strike="noStrike">
                          <a:effectLst/>
                        </a:rPr>
                        <a:t># Exit to NonPermanent Setting</a:t>
                      </a:r>
                      <a:endParaRPr lang="en-US" sz="1400" b="1" i="0" u="none" strike="noStrike">
                        <a:solidFill>
                          <a:srgbClr val="FFFFFF"/>
                        </a:solidFill>
                        <a:effectLst/>
                        <a:latin typeface="+mj-lt"/>
                      </a:endParaRPr>
                    </a:p>
                  </a:txBody>
                  <a:tcPr marL="6350" marR="6350" marT="6350" marB="0" anchor="b"/>
                </a:tc>
                <a:tc>
                  <a:txBody>
                    <a:bodyPr/>
                    <a:lstStyle/>
                    <a:p>
                      <a:pPr algn="ctr" fontAlgn="b"/>
                      <a:r>
                        <a:rPr lang="en-US" sz="1400" b="1" u="none" strike="noStrike" dirty="0">
                          <a:effectLst/>
                        </a:rPr>
                        <a:t>% exit to Permanent Housing</a:t>
                      </a:r>
                      <a:endParaRPr lang="en-US" sz="1400" b="1" i="0" u="none" strike="noStrike" dirty="0">
                        <a:solidFill>
                          <a:srgbClr val="FFFFFF"/>
                        </a:solidFill>
                        <a:effectLst/>
                        <a:latin typeface="+mj-lt"/>
                      </a:endParaRPr>
                    </a:p>
                  </a:txBody>
                  <a:tcPr marL="6350" marR="6350" marT="6350" marB="0" anchor="b"/>
                </a:tc>
                <a:extLst>
                  <a:ext uri="{0D108BD9-81ED-4DB2-BD59-A6C34878D82A}">
                    <a16:rowId xmlns:a16="http://schemas.microsoft.com/office/drawing/2014/main" val="2458690830"/>
                  </a:ext>
                </a:extLst>
              </a:tr>
              <a:tr h="336648">
                <a:tc>
                  <a:txBody>
                    <a:bodyPr/>
                    <a:lstStyle/>
                    <a:p>
                      <a:pPr algn="r" fontAlgn="b"/>
                      <a:r>
                        <a:rPr lang="en-US" sz="1400" b="1" u="none" strike="noStrike">
                          <a:effectLst/>
                        </a:rPr>
                        <a:t>Jan-20</a:t>
                      </a:r>
                      <a:endParaRPr lang="en-US" sz="1400" b="1"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1174</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123</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1060</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267</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931</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22.68%</a:t>
                      </a:r>
                      <a:endParaRPr lang="en-US" sz="14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3044424871"/>
                  </a:ext>
                </a:extLst>
              </a:tr>
              <a:tr h="336648">
                <a:tc>
                  <a:txBody>
                    <a:bodyPr/>
                    <a:lstStyle/>
                    <a:p>
                      <a:pPr algn="r" fontAlgn="b"/>
                      <a:r>
                        <a:rPr lang="en-US" sz="1400" b="1" u="none" strike="noStrike">
                          <a:effectLst/>
                        </a:rPr>
                        <a:t>Feb-20</a:t>
                      </a:r>
                      <a:endParaRPr lang="en-US" sz="1400" b="1"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1130</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116</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1017</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dirty="0">
                          <a:effectLst/>
                        </a:rPr>
                        <a:t>262</a:t>
                      </a:r>
                      <a:endParaRPr lang="en-US" sz="1400" b="0" i="0" u="none" strike="noStrike" dirty="0">
                        <a:solidFill>
                          <a:srgbClr val="000000"/>
                        </a:solidFill>
                        <a:effectLst/>
                        <a:latin typeface="+mj-lt"/>
                      </a:endParaRPr>
                    </a:p>
                  </a:txBody>
                  <a:tcPr marL="6350" marR="6350" marT="6350" marB="0" anchor="b"/>
                </a:tc>
                <a:tc>
                  <a:txBody>
                    <a:bodyPr/>
                    <a:lstStyle/>
                    <a:p>
                      <a:pPr algn="ctr" fontAlgn="b"/>
                      <a:r>
                        <a:rPr lang="en-US" sz="1400" u="none" strike="noStrike">
                          <a:effectLst/>
                        </a:rPr>
                        <a:t>893</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dirty="0">
                          <a:effectLst/>
                        </a:rPr>
                        <a:t>23.12%</a:t>
                      </a:r>
                      <a:endParaRPr lang="en-US" sz="1400" b="0"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709940010"/>
                  </a:ext>
                </a:extLst>
              </a:tr>
              <a:tr h="336648">
                <a:tc>
                  <a:txBody>
                    <a:bodyPr/>
                    <a:lstStyle/>
                    <a:p>
                      <a:pPr algn="r" fontAlgn="b"/>
                      <a:r>
                        <a:rPr lang="en-US" sz="1400" b="1" u="none" strike="noStrike">
                          <a:effectLst/>
                        </a:rPr>
                        <a:t>Jan-21</a:t>
                      </a:r>
                      <a:endParaRPr lang="en-US" sz="1400" b="1"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819</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90</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730</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48</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782</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5.85%</a:t>
                      </a:r>
                      <a:endParaRPr lang="en-US" sz="1400" b="0" i="0" u="none" strike="noStrike">
                        <a:solidFill>
                          <a:srgbClr val="000000"/>
                        </a:solidFill>
                        <a:effectLst/>
                        <a:latin typeface="+mj-lt"/>
                      </a:endParaRPr>
                    </a:p>
                  </a:txBody>
                  <a:tcPr marL="6350" marR="6350" marT="6350" marB="0" anchor="b"/>
                </a:tc>
                <a:extLst>
                  <a:ext uri="{0D108BD9-81ED-4DB2-BD59-A6C34878D82A}">
                    <a16:rowId xmlns:a16="http://schemas.microsoft.com/office/drawing/2014/main" val="3404958969"/>
                  </a:ext>
                </a:extLst>
              </a:tr>
              <a:tr h="336648">
                <a:tc>
                  <a:txBody>
                    <a:bodyPr/>
                    <a:lstStyle/>
                    <a:p>
                      <a:pPr algn="r" fontAlgn="b"/>
                      <a:r>
                        <a:rPr lang="en-US" sz="1400" b="1" u="none" strike="noStrike" dirty="0">
                          <a:effectLst/>
                        </a:rPr>
                        <a:t>Feb-21</a:t>
                      </a:r>
                      <a:endParaRPr lang="en-US" sz="1400" b="1" i="0" u="none" strike="noStrike" dirty="0">
                        <a:solidFill>
                          <a:srgbClr val="000000"/>
                        </a:solidFill>
                        <a:effectLst/>
                        <a:latin typeface="+mj-lt"/>
                      </a:endParaRPr>
                    </a:p>
                  </a:txBody>
                  <a:tcPr marL="6350" marR="6350" marT="6350" marB="0" anchor="b"/>
                </a:tc>
                <a:tc>
                  <a:txBody>
                    <a:bodyPr/>
                    <a:lstStyle/>
                    <a:p>
                      <a:pPr algn="ctr" fontAlgn="b"/>
                      <a:r>
                        <a:rPr lang="en-US" sz="1400" u="none" strike="noStrike">
                          <a:effectLst/>
                        </a:rPr>
                        <a:t>607</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74</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532</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45</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a:effectLst/>
                        </a:rPr>
                        <a:t>569</a:t>
                      </a:r>
                      <a:endParaRPr lang="en-US" sz="1400" b="0" i="0" u="none" strike="noStrike">
                        <a:solidFill>
                          <a:srgbClr val="000000"/>
                        </a:solidFill>
                        <a:effectLst/>
                        <a:latin typeface="+mj-lt"/>
                      </a:endParaRPr>
                    </a:p>
                  </a:txBody>
                  <a:tcPr marL="6350" marR="6350" marT="6350" marB="0" anchor="b"/>
                </a:tc>
                <a:tc>
                  <a:txBody>
                    <a:bodyPr/>
                    <a:lstStyle/>
                    <a:p>
                      <a:pPr algn="ctr" fontAlgn="b"/>
                      <a:r>
                        <a:rPr lang="en-US" sz="1400" u="none" strike="noStrike" dirty="0">
                          <a:effectLst/>
                        </a:rPr>
                        <a:t>7.40%</a:t>
                      </a:r>
                      <a:endParaRPr lang="en-US" sz="1400" b="0" i="0" u="none" strike="noStrike" dirty="0">
                        <a:solidFill>
                          <a:srgbClr val="000000"/>
                        </a:solidFill>
                        <a:effectLst/>
                        <a:latin typeface="+mj-lt"/>
                      </a:endParaRPr>
                    </a:p>
                  </a:txBody>
                  <a:tcPr marL="6350" marR="6350" marT="6350" marB="0" anchor="b"/>
                </a:tc>
                <a:extLst>
                  <a:ext uri="{0D108BD9-81ED-4DB2-BD59-A6C34878D82A}">
                    <a16:rowId xmlns:a16="http://schemas.microsoft.com/office/drawing/2014/main" val="3136776590"/>
                  </a:ext>
                </a:extLst>
              </a:tr>
            </a:tbl>
          </a:graphicData>
        </a:graphic>
      </p:graphicFrame>
      <p:sp>
        <p:nvSpPr>
          <p:cNvPr id="4" name="Slide Number Placeholder 3">
            <a:extLst>
              <a:ext uri="{FF2B5EF4-FFF2-40B4-BE49-F238E27FC236}">
                <a16:creationId xmlns:a16="http://schemas.microsoft.com/office/drawing/2014/main" id="{E8C1CA48-7B5C-4316-9D45-DD3229676C68}"/>
              </a:ext>
            </a:extLst>
          </p:cNvPr>
          <p:cNvSpPr>
            <a:spLocks noGrp="1"/>
          </p:cNvSpPr>
          <p:nvPr>
            <p:ph type="sldNum" sz="quarter" idx="12"/>
          </p:nvPr>
        </p:nvSpPr>
        <p:spPr/>
        <p:txBody>
          <a:bodyPr/>
          <a:lstStyle/>
          <a:p>
            <a:fld id="{0CC1078E-BC98-4BE4-B9E7-13D3646E3195}" type="slidenum">
              <a:rPr lang="en-US" smtClean="0"/>
              <a:t>38</a:t>
            </a:fld>
            <a:endParaRPr lang="en-US"/>
          </a:p>
        </p:txBody>
      </p:sp>
      <p:pic>
        <p:nvPicPr>
          <p:cNvPr id="6" name="Picture 5">
            <a:extLst>
              <a:ext uri="{FF2B5EF4-FFF2-40B4-BE49-F238E27FC236}">
                <a16:creationId xmlns:a16="http://schemas.microsoft.com/office/drawing/2014/main" id="{9566C6B7-B142-47F7-BBCF-3E6C9E17907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sp>
        <p:nvSpPr>
          <p:cNvPr id="8" name="Isosceles Triangle 7">
            <a:extLst>
              <a:ext uri="{FF2B5EF4-FFF2-40B4-BE49-F238E27FC236}">
                <a16:creationId xmlns:a16="http://schemas.microsoft.com/office/drawing/2014/main" id="{E7ED2B7A-00BA-4392-8B0B-71BC5B1A6FD3}"/>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1306FA7E-1505-4F41-901F-2A3B43875F42}"/>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E465176F-4EB5-4BE3-A791-816A9DE4C2E5}"/>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40A3F401-FFDE-43F5-9BF9-F964E9B9DB13}"/>
              </a:ext>
            </a:extLst>
          </p:cNvPr>
          <p:cNvSpPr txBox="1"/>
          <p:nvPr/>
        </p:nvSpPr>
        <p:spPr>
          <a:xfrm>
            <a:off x="838200" y="4254078"/>
            <a:ext cx="8303836" cy="1708160"/>
          </a:xfrm>
          <a:prstGeom prst="rect">
            <a:avLst/>
          </a:prstGeom>
          <a:noFill/>
        </p:spPr>
        <p:txBody>
          <a:bodyPr wrap="square" rtlCol="0">
            <a:spAutoFit/>
          </a:bodyPr>
          <a:lstStyle/>
          <a:p>
            <a:pPr marL="285750" indent="-285750">
              <a:buFont typeface="Arial" panose="020B0604020202020204" pitchFamily="34" charset="0"/>
              <a:buChar char="•"/>
            </a:pPr>
            <a:r>
              <a:rPr lang="en-US" dirty="0"/>
              <a:t>Could we developed shared goals to increase placement into permanent housing?</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dirty="0"/>
              <a:t>What would be a appropriate timeframe (90, 120 days)?</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dirty="0"/>
              <a:t>How could the Service Hubs support these goals?</a:t>
            </a:r>
          </a:p>
          <a:p>
            <a:pPr marL="285750" indent="-285750">
              <a:buFont typeface="Arial" panose="020B0604020202020204" pitchFamily="34" charset="0"/>
              <a:buChar char="•"/>
            </a:pPr>
            <a:endParaRPr lang="en-US" sz="1100" dirty="0"/>
          </a:p>
          <a:p>
            <a:pPr marL="285750" indent="-285750">
              <a:buFont typeface="Arial" panose="020B0604020202020204" pitchFamily="34" charset="0"/>
              <a:buChar char="•"/>
            </a:pPr>
            <a:r>
              <a:rPr lang="en-US" dirty="0"/>
              <a:t>What resources can be leveraged to support housing placements?</a:t>
            </a:r>
          </a:p>
        </p:txBody>
      </p:sp>
    </p:spTree>
    <p:extLst>
      <p:ext uri="{BB962C8B-B14F-4D97-AF65-F5344CB8AC3E}">
        <p14:creationId xmlns:p14="http://schemas.microsoft.com/office/powerpoint/2010/main" val="38700881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A5F8-1ACF-427B-9578-FFA298D844D2}"/>
              </a:ext>
            </a:extLst>
          </p:cNvPr>
          <p:cNvSpPr>
            <a:spLocks noGrp="1"/>
          </p:cNvSpPr>
          <p:nvPr>
            <p:ph type="title"/>
          </p:nvPr>
        </p:nvSpPr>
        <p:spPr/>
        <p:txBody>
          <a:bodyPr/>
          <a:lstStyle/>
          <a:p>
            <a:r>
              <a:rPr lang="en-US" dirty="0"/>
              <a:t>Service Hub Design Planning Session</a:t>
            </a:r>
          </a:p>
        </p:txBody>
      </p:sp>
      <p:sp>
        <p:nvSpPr>
          <p:cNvPr id="3" name="Content Placeholder 2">
            <a:extLst>
              <a:ext uri="{FF2B5EF4-FFF2-40B4-BE49-F238E27FC236}">
                <a16:creationId xmlns:a16="http://schemas.microsoft.com/office/drawing/2014/main" id="{13EB2ADE-615E-4F6A-A085-E4E3750285E5}"/>
              </a:ext>
            </a:extLst>
          </p:cNvPr>
          <p:cNvSpPr>
            <a:spLocks noGrp="1"/>
          </p:cNvSpPr>
          <p:nvPr>
            <p:ph idx="1"/>
          </p:nvPr>
        </p:nvSpPr>
        <p:spPr>
          <a:xfrm>
            <a:off x="838201" y="1825625"/>
            <a:ext cx="6516424" cy="4351338"/>
          </a:xfrm>
        </p:spPr>
        <p:txBody>
          <a:bodyPr/>
          <a:lstStyle/>
          <a:p>
            <a:r>
              <a:rPr lang="en-US" dirty="0"/>
              <a:t>Planning meeting on March 31, 2021</a:t>
            </a:r>
          </a:p>
          <a:p>
            <a:endParaRPr lang="en-US" dirty="0"/>
          </a:p>
          <a:p>
            <a:r>
              <a:rPr lang="en-US" dirty="0"/>
              <a:t>Goal is to set agenda for local Service Hub planning</a:t>
            </a:r>
          </a:p>
          <a:p>
            <a:pPr lvl="1"/>
            <a:r>
              <a:rPr lang="en-US" dirty="0"/>
              <a:t>Development of BNL</a:t>
            </a:r>
          </a:p>
          <a:p>
            <a:pPr lvl="1"/>
            <a:r>
              <a:rPr lang="en-US" dirty="0"/>
              <a:t>Local coordination and leadership</a:t>
            </a:r>
          </a:p>
          <a:p>
            <a:pPr lvl="1"/>
            <a:endParaRPr lang="en-US" dirty="0"/>
          </a:p>
          <a:p>
            <a:r>
              <a:rPr lang="en-US" dirty="0"/>
              <a:t>Explore Opportunities to Enhance Housing Placements</a:t>
            </a:r>
          </a:p>
          <a:p>
            <a:pPr lvl="1"/>
            <a:endParaRPr lang="en-US" dirty="0"/>
          </a:p>
          <a:p>
            <a:pPr marL="457200" lvl="1" indent="0">
              <a:buNone/>
            </a:pPr>
            <a:endParaRPr lang="en-US" dirty="0"/>
          </a:p>
        </p:txBody>
      </p:sp>
      <p:sp>
        <p:nvSpPr>
          <p:cNvPr id="4" name="Slide Number Placeholder 3">
            <a:extLst>
              <a:ext uri="{FF2B5EF4-FFF2-40B4-BE49-F238E27FC236}">
                <a16:creationId xmlns:a16="http://schemas.microsoft.com/office/drawing/2014/main" id="{1E1BBFDB-63C2-49C0-9103-F79F40EF80AB}"/>
              </a:ext>
            </a:extLst>
          </p:cNvPr>
          <p:cNvSpPr>
            <a:spLocks noGrp="1"/>
          </p:cNvSpPr>
          <p:nvPr>
            <p:ph type="sldNum" sz="quarter" idx="12"/>
          </p:nvPr>
        </p:nvSpPr>
        <p:spPr/>
        <p:txBody>
          <a:bodyPr/>
          <a:lstStyle/>
          <a:p>
            <a:fld id="{0CC1078E-BC98-4BE4-B9E7-13D3646E3195}" type="slidenum">
              <a:rPr lang="en-US" smtClean="0"/>
              <a:t>39</a:t>
            </a:fld>
            <a:endParaRPr lang="en-US"/>
          </a:p>
        </p:txBody>
      </p:sp>
      <p:pic>
        <p:nvPicPr>
          <p:cNvPr id="6" name="Picture 5">
            <a:extLst>
              <a:ext uri="{FF2B5EF4-FFF2-40B4-BE49-F238E27FC236}">
                <a16:creationId xmlns:a16="http://schemas.microsoft.com/office/drawing/2014/main" id="{E1B2FA58-9F59-4E25-8D9F-441C71C1802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pic>
        <p:nvPicPr>
          <p:cNvPr id="13" name="Picture 12">
            <a:extLst>
              <a:ext uri="{FF2B5EF4-FFF2-40B4-BE49-F238E27FC236}">
                <a16:creationId xmlns:a16="http://schemas.microsoft.com/office/drawing/2014/main" id="{5404CC6F-0640-4E42-809F-05A968A7CCC6}"/>
              </a:ext>
            </a:extLst>
          </p:cNvPr>
          <p:cNvPicPr>
            <a:picLocks noChangeAspect="1"/>
          </p:cNvPicPr>
          <p:nvPr/>
        </p:nvPicPr>
        <p:blipFill>
          <a:blip r:embed="rId3"/>
          <a:stretch>
            <a:fillRect/>
          </a:stretch>
        </p:blipFill>
        <p:spPr>
          <a:xfrm>
            <a:off x="7354624" y="2227918"/>
            <a:ext cx="4837376" cy="3546752"/>
          </a:xfrm>
          <a:prstGeom prst="rect">
            <a:avLst/>
          </a:prstGeom>
        </p:spPr>
      </p:pic>
    </p:spTree>
    <p:extLst>
      <p:ext uri="{BB962C8B-B14F-4D97-AF65-F5344CB8AC3E}">
        <p14:creationId xmlns:p14="http://schemas.microsoft.com/office/powerpoint/2010/main" val="2143848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FC48F00-0845-4901-B232-494689BD3332}"/>
              </a:ext>
            </a:extLst>
          </p:cNvPr>
          <p:cNvSpPr>
            <a:spLocks noGrp="1"/>
          </p:cNvSpPr>
          <p:nvPr>
            <p:ph type="title"/>
          </p:nvPr>
        </p:nvSpPr>
        <p:spPr/>
        <p:txBody>
          <a:bodyPr/>
          <a:lstStyle/>
          <a:p>
            <a:r>
              <a:rPr lang="en-US" dirty="0"/>
              <a:t>Contents of this Presentation</a:t>
            </a:r>
          </a:p>
        </p:txBody>
      </p:sp>
      <p:sp>
        <p:nvSpPr>
          <p:cNvPr id="10" name="Content Placeholder 9">
            <a:extLst>
              <a:ext uri="{FF2B5EF4-FFF2-40B4-BE49-F238E27FC236}">
                <a16:creationId xmlns:a16="http://schemas.microsoft.com/office/drawing/2014/main" id="{40190C4B-4AA3-4C27-AE6C-C7A66AA964FF}"/>
              </a:ext>
            </a:extLst>
          </p:cNvPr>
          <p:cNvSpPr>
            <a:spLocks noGrp="1"/>
          </p:cNvSpPr>
          <p:nvPr>
            <p:ph idx="1"/>
          </p:nvPr>
        </p:nvSpPr>
        <p:spPr/>
        <p:txBody>
          <a:bodyPr/>
          <a:lstStyle/>
          <a:p>
            <a:pPr marL="571500" indent="-571500">
              <a:buFont typeface="+mj-lt"/>
              <a:buAutoNum type="romanUcPeriod"/>
            </a:pPr>
            <a:r>
              <a:rPr lang="en-US" dirty="0"/>
              <a:t>Assessment Questions and Goals</a:t>
            </a:r>
          </a:p>
          <a:p>
            <a:pPr marL="571500" indent="-571500">
              <a:buFont typeface="+mj-lt"/>
              <a:buAutoNum type="romanUcPeriod"/>
            </a:pPr>
            <a:r>
              <a:rPr lang="en-US" dirty="0"/>
              <a:t>Background and Overview of Maine Homeless System</a:t>
            </a:r>
          </a:p>
          <a:p>
            <a:pPr marL="1028700" lvl="1" indent="-571500">
              <a:buFont typeface="+mj-lt"/>
              <a:buAutoNum type="romanUcPeriod"/>
            </a:pPr>
            <a:r>
              <a:rPr lang="en-US" dirty="0"/>
              <a:t>Understanding the needs of people experiencing homelessness</a:t>
            </a:r>
          </a:p>
          <a:p>
            <a:pPr marL="1028700" lvl="1" indent="-571500">
              <a:buFont typeface="+mj-lt"/>
              <a:buAutoNum type="romanUcPeriod"/>
            </a:pPr>
            <a:r>
              <a:rPr lang="en-US" dirty="0"/>
              <a:t>Inventory of current interventions</a:t>
            </a:r>
          </a:p>
          <a:p>
            <a:pPr marL="571500" indent="-571500">
              <a:buFont typeface="+mj-lt"/>
              <a:buAutoNum type="romanUcPeriod"/>
            </a:pPr>
            <a:r>
              <a:rPr lang="en-US" dirty="0"/>
              <a:t>Current System Performance Assessment</a:t>
            </a:r>
          </a:p>
          <a:p>
            <a:pPr marL="571500" indent="-571500">
              <a:buFont typeface="+mj-lt"/>
              <a:buAutoNum type="romanUcPeriod"/>
            </a:pPr>
            <a:r>
              <a:rPr lang="en-US" dirty="0"/>
              <a:t>Recommendations for the System Redesign</a:t>
            </a:r>
          </a:p>
          <a:p>
            <a:pPr marL="571500" indent="-571500">
              <a:buFont typeface="+mj-lt"/>
              <a:buAutoNum type="romanUcPeriod"/>
            </a:pPr>
            <a:r>
              <a:rPr lang="en-US" dirty="0"/>
              <a:t>Financial Model and Timeline</a:t>
            </a:r>
          </a:p>
          <a:p>
            <a:pPr marL="571500" indent="-571500">
              <a:buFont typeface="+mj-lt"/>
              <a:buAutoNum type="romanUcPeriod"/>
            </a:pPr>
            <a:endParaRPr lang="en-US" dirty="0"/>
          </a:p>
          <a:p>
            <a:pPr marL="571500" indent="-571500">
              <a:buFont typeface="+mj-lt"/>
              <a:buAutoNum type="romanUcPeriod"/>
            </a:pPr>
            <a:endParaRPr lang="en-US" dirty="0"/>
          </a:p>
        </p:txBody>
      </p:sp>
      <p:sp>
        <p:nvSpPr>
          <p:cNvPr id="6" name="Isosceles Triangle 5">
            <a:extLst>
              <a:ext uri="{FF2B5EF4-FFF2-40B4-BE49-F238E27FC236}">
                <a16:creationId xmlns:a16="http://schemas.microsoft.com/office/drawing/2014/main" id="{EBB49A50-F843-44E9-881C-DB4BCB56B1CB}"/>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2DBB931E-1820-44C8-9533-9E992E68AF0C}"/>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9E73221D-BC6F-4C97-ABAC-8E883EF73115}"/>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3ADF618-3478-494F-9375-BED50D5A613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5761512"/>
            <a:ext cx="1748803" cy="886416"/>
          </a:xfrm>
          <a:prstGeom prst="rect">
            <a:avLst/>
          </a:prstGeom>
        </p:spPr>
      </p:pic>
      <p:sp>
        <p:nvSpPr>
          <p:cNvPr id="2" name="Slide Number Placeholder 1">
            <a:extLst>
              <a:ext uri="{FF2B5EF4-FFF2-40B4-BE49-F238E27FC236}">
                <a16:creationId xmlns:a16="http://schemas.microsoft.com/office/drawing/2014/main" id="{A1EF5275-8230-4893-BE3F-A3C780AA4813}"/>
              </a:ext>
            </a:extLst>
          </p:cNvPr>
          <p:cNvSpPr>
            <a:spLocks noGrp="1"/>
          </p:cNvSpPr>
          <p:nvPr>
            <p:ph type="sldNum" sz="quarter" idx="12"/>
          </p:nvPr>
        </p:nvSpPr>
        <p:spPr/>
        <p:txBody>
          <a:bodyPr/>
          <a:lstStyle/>
          <a:p>
            <a:fld id="{0CC1078E-BC98-4BE4-B9E7-13D3646E3195}" type="slidenum">
              <a:rPr lang="en-US" smtClean="0"/>
              <a:t>4</a:t>
            </a:fld>
            <a:endParaRPr lang="en-US"/>
          </a:p>
        </p:txBody>
      </p:sp>
    </p:spTree>
    <p:extLst>
      <p:ext uri="{BB962C8B-B14F-4D97-AF65-F5344CB8AC3E}">
        <p14:creationId xmlns:p14="http://schemas.microsoft.com/office/powerpoint/2010/main" val="28610846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B867DF3A-2DEB-4D2F-B5B9-815115D36C43}"/>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C9C578EF-594D-40BA-8F5E-D480DFE2A5E1}"/>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81B47A7A-FC3B-4264-8982-5A59807AFD2F}"/>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F3D9ED09-5893-4549-A848-5CF6B2559B8E}"/>
              </a:ext>
            </a:extLst>
          </p:cNvPr>
          <p:cNvSpPr>
            <a:spLocks noGrp="1"/>
          </p:cNvSpPr>
          <p:nvPr>
            <p:ph type="sldNum" sz="quarter" idx="12"/>
          </p:nvPr>
        </p:nvSpPr>
        <p:spPr/>
        <p:txBody>
          <a:bodyPr/>
          <a:lstStyle/>
          <a:p>
            <a:fld id="{0CC1078E-BC98-4BE4-B9E7-13D3646E3195}" type="slidenum">
              <a:rPr lang="en-US" smtClean="0"/>
              <a:t>40</a:t>
            </a:fld>
            <a:endParaRPr lang="en-US"/>
          </a:p>
        </p:txBody>
      </p:sp>
      <p:pic>
        <p:nvPicPr>
          <p:cNvPr id="8" name="Picture 7">
            <a:extLst>
              <a:ext uri="{FF2B5EF4-FFF2-40B4-BE49-F238E27FC236}">
                <a16:creationId xmlns:a16="http://schemas.microsoft.com/office/drawing/2014/main" id="{C5A4ECF9-1038-4E0F-94AE-2C83B8B7BCB4}"/>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6059599"/>
            <a:ext cx="1230643" cy="623776"/>
          </a:xfrm>
          <a:prstGeom prst="rect">
            <a:avLst/>
          </a:prstGeom>
        </p:spPr>
      </p:pic>
      <p:pic>
        <p:nvPicPr>
          <p:cNvPr id="9" name="Picture 8">
            <a:extLst>
              <a:ext uri="{FF2B5EF4-FFF2-40B4-BE49-F238E27FC236}">
                <a16:creationId xmlns:a16="http://schemas.microsoft.com/office/drawing/2014/main" id="{446E7193-F2E4-4CD9-92E7-646D1B0BB944}"/>
              </a:ext>
            </a:extLst>
          </p:cNvPr>
          <p:cNvPicPr>
            <a:picLocks noChangeAspect="1"/>
          </p:cNvPicPr>
          <p:nvPr/>
        </p:nvPicPr>
        <p:blipFill>
          <a:blip r:embed="rId3"/>
          <a:stretch>
            <a:fillRect/>
          </a:stretch>
        </p:blipFill>
        <p:spPr>
          <a:xfrm>
            <a:off x="1463040" y="2275182"/>
            <a:ext cx="8033582" cy="2300787"/>
          </a:xfrm>
          <a:prstGeom prst="rect">
            <a:avLst/>
          </a:prstGeom>
        </p:spPr>
      </p:pic>
    </p:spTree>
    <p:extLst>
      <p:ext uri="{BB962C8B-B14F-4D97-AF65-F5344CB8AC3E}">
        <p14:creationId xmlns:p14="http://schemas.microsoft.com/office/powerpoint/2010/main" val="37711697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37712-4CE6-4DE8-BCF3-6A7C254562F6}"/>
              </a:ext>
            </a:extLst>
          </p:cNvPr>
          <p:cNvSpPr>
            <a:spLocks noGrp="1"/>
          </p:cNvSpPr>
          <p:nvPr>
            <p:ph type="title"/>
          </p:nvPr>
        </p:nvSpPr>
        <p:spPr/>
        <p:txBody>
          <a:bodyPr/>
          <a:lstStyle/>
          <a:p>
            <a:r>
              <a:rPr lang="en-US" dirty="0"/>
              <a:t>Assessment Goals and Key Questions</a:t>
            </a:r>
          </a:p>
        </p:txBody>
      </p:sp>
      <p:sp>
        <p:nvSpPr>
          <p:cNvPr id="3" name="Content Placeholder 2">
            <a:extLst>
              <a:ext uri="{FF2B5EF4-FFF2-40B4-BE49-F238E27FC236}">
                <a16:creationId xmlns:a16="http://schemas.microsoft.com/office/drawing/2014/main" id="{DF7ECBE2-ABD3-48A0-BD1A-22988D669A90}"/>
              </a:ext>
            </a:extLst>
          </p:cNvPr>
          <p:cNvSpPr>
            <a:spLocks noGrp="1"/>
          </p:cNvSpPr>
          <p:nvPr>
            <p:ph idx="1"/>
          </p:nvPr>
        </p:nvSpPr>
        <p:spPr>
          <a:xfrm>
            <a:off x="838200" y="1825625"/>
            <a:ext cx="8407400" cy="4351338"/>
          </a:xfrm>
        </p:spPr>
        <p:txBody>
          <a:bodyPr/>
          <a:lstStyle/>
          <a:p>
            <a:pPr marL="0" indent="0">
              <a:buNone/>
            </a:pPr>
            <a:r>
              <a:rPr lang="en-US" dirty="0"/>
              <a:t>Goal: To determine the inventory and resources needed to support the goal of </a:t>
            </a:r>
            <a:r>
              <a:rPr lang="en-US" b="1" i="1" dirty="0"/>
              <a:t>homelessness as rare, brief and one time</a:t>
            </a:r>
            <a:r>
              <a:rPr lang="en-US" dirty="0"/>
              <a:t> in Maine</a:t>
            </a:r>
          </a:p>
          <a:p>
            <a:pPr marL="0" indent="0">
              <a:buNone/>
            </a:pPr>
            <a:endParaRPr lang="en-US" dirty="0"/>
          </a:p>
          <a:p>
            <a:r>
              <a:rPr lang="en-US" dirty="0"/>
              <a:t>How is the system currently performing toward goals?</a:t>
            </a:r>
          </a:p>
          <a:p>
            <a:r>
              <a:rPr lang="en-US" dirty="0"/>
              <a:t>What mix of interventions and resources are needed to meet system goals?</a:t>
            </a:r>
          </a:p>
          <a:p>
            <a:r>
              <a:rPr lang="en-US" dirty="0"/>
              <a:t>What is the cost to implement the new system?</a:t>
            </a:r>
          </a:p>
          <a:p>
            <a:endParaRPr lang="en-US" dirty="0"/>
          </a:p>
        </p:txBody>
      </p:sp>
      <p:sp>
        <p:nvSpPr>
          <p:cNvPr id="4" name="Isosceles Triangle 3">
            <a:extLst>
              <a:ext uri="{FF2B5EF4-FFF2-40B4-BE49-F238E27FC236}">
                <a16:creationId xmlns:a16="http://schemas.microsoft.com/office/drawing/2014/main" id="{E8ECA4CE-1D1D-4129-8458-BD5030FD51FD}"/>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EC4B9A4B-2076-466A-BBB0-8F0C3C7F233F}"/>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69C803DA-9935-4544-A541-FFD746BD4FF1}"/>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7CEF0C5-877E-432F-96CA-E502B2A6877B}"/>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5796959"/>
            <a:ext cx="1748803" cy="886416"/>
          </a:xfrm>
          <a:prstGeom prst="rect">
            <a:avLst/>
          </a:prstGeom>
        </p:spPr>
      </p:pic>
      <p:sp>
        <p:nvSpPr>
          <p:cNvPr id="8" name="Slide Number Placeholder 7">
            <a:extLst>
              <a:ext uri="{FF2B5EF4-FFF2-40B4-BE49-F238E27FC236}">
                <a16:creationId xmlns:a16="http://schemas.microsoft.com/office/drawing/2014/main" id="{680C466B-DA19-4B6A-8B22-318ACAB1F17D}"/>
              </a:ext>
            </a:extLst>
          </p:cNvPr>
          <p:cNvSpPr>
            <a:spLocks noGrp="1"/>
          </p:cNvSpPr>
          <p:nvPr>
            <p:ph type="sldNum" sz="quarter" idx="12"/>
          </p:nvPr>
        </p:nvSpPr>
        <p:spPr/>
        <p:txBody>
          <a:bodyPr/>
          <a:lstStyle/>
          <a:p>
            <a:fld id="{0CC1078E-BC98-4BE4-B9E7-13D3646E3195}" type="slidenum">
              <a:rPr lang="en-US" smtClean="0"/>
              <a:t>5</a:t>
            </a:fld>
            <a:endParaRPr lang="en-US"/>
          </a:p>
        </p:txBody>
      </p:sp>
    </p:spTree>
    <p:extLst>
      <p:ext uri="{BB962C8B-B14F-4D97-AF65-F5344CB8AC3E}">
        <p14:creationId xmlns:p14="http://schemas.microsoft.com/office/powerpoint/2010/main" val="40406713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10475-219B-444A-8270-662D228A4BB4}"/>
              </a:ext>
            </a:extLst>
          </p:cNvPr>
          <p:cNvSpPr>
            <a:spLocks noGrp="1"/>
          </p:cNvSpPr>
          <p:nvPr>
            <p:ph type="title"/>
          </p:nvPr>
        </p:nvSpPr>
        <p:spPr/>
        <p:txBody>
          <a:bodyPr/>
          <a:lstStyle/>
          <a:p>
            <a:r>
              <a:rPr lang="en-US" dirty="0"/>
              <a:t>Homelessness in Maine</a:t>
            </a:r>
          </a:p>
        </p:txBody>
      </p:sp>
      <p:sp>
        <p:nvSpPr>
          <p:cNvPr id="3" name="Text Placeholder 2">
            <a:extLst>
              <a:ext uri="{FF2B5EF4-FFF2-40B4-BE49-F238E27FC236}">
                <a16:creationId xmlns:a16="http://schemas.microsoft.com/office/drawing/2014/main" id="{A74F035D-8024-4E79-B117-75A5618BD1E3}"/>
              </a:ext>
            </a:extLst>
          </p:cNvPr>
          <p:cNvSpPr>
            <a:spLocks noGrp="1"/>
          </p:cNvSpPr>
          <p:nvPr>
            <p:ph type="body" idx="1"/>
          </p:nvPr>
        </p:nvSpPr>
        <p:spPr/>
        <p:txBody>
          <a:bodyPr/>
          <a:lstStyle/>
          <a:p>
            <a:endParaRPr lang="en-US"/>
          </a:p>
        </p:txBody>
      </p:sp>
      <p:pic>
        <p:nvPicPr>
          <p:cNvPr id="4" name="Picture 3">
            <a:extLst>
              <a:ext uri="{FF2B5EF4-FFF2-40B4-BE49-F238E27FC236}">
                <a16:creationId xmlns:a16="http://schemas.microsoft.com/office/drawing/2014/main" id="{43889983-D2C7-44C8-BE3F-B01E7DBA65D3}"/>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232397" y="5796959"/>
            <a:ext cx="1748803" cy="886416"/>
          </a:xfrm>
          <a:prstGeom prst="rect">
            <a:avLst/>
          </a:prstGeom>
        </p:spPr>
      </p:pic>
      <p:sp>
        <p:nvSpPr>
          <p:cNvPr id="5" name="Isosceles Triangle 4">
            <a:extLst>
              <a:ext uri="{FF2B5EF4-FFF2-40B4-BE49-F238E27FC236}">
                <a16:creationId xmlns:a16="http://schemas.microsoft.com/office/drawing/2014/main" id="{5F6418DF-4909-4D3C-9398-57788EFA59EC}"/>
              </a:ext>
            </a:extLst>
          </p:cNvPr>
          <p:cNvSpPr/>
          <p:nvPr/>
        </p:nvSpPr>
        <p:spPr>
          <a:xfrm rot="20609481">
            <a:off x="8811836" y="-2479766"/>
            <a:ext cx="5857188" cy="82237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36C442FD-3E29-4BA1-ACE6-AC3B47EFA7FA}"/>
              </a:ext>
            </a:extLst>
          </p:cNvPr>
          <p:cNvSpPr/>
          <p:nvPr/>
        </p:nvSpPr>
        <p:spPr>
          <a:xfrm rot="21055781">
            <a:off x="9355057" y="-3184756"/>
            <a:ext cx="5857188" cy="822370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E5C2F42B-8AA6-4485-8E52-C33840613845}"/>
              </a:ext>
            </a:extLst>
          </p:cNvPr>
          <p:cNvSpPr/>
          <p:nvPr/>
        </p:nvSpPr>
        <p:spPr>
          <a:xfrm>
            <a:off x="9142036" y="-682854"/>
            <a:ext cx="5857188" cy="8223708"/>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Slide Number Placeholder 7">
            <a:extLst>
              <a:ext uri="{FF2B5EF4-FFF2-40B4-BE49-F238E27FC236}">
                <a16:creationId xmlns:a16="http://schemas.microsoft.com/office/drawing/2014/main" id="{9C7AEF8D-4330-4714-97EC-47BFD37DB7FD}"/>
              </a:ext>
            </a:extLst>
          </p:cNvPr>
          <p:cNvSpPr>
            <a:spLocks noGrp="1"/>
          </p:cNvSpPr>
          <p:nvPr>
            <p:ph type="sldNum" sz="quarter" idx="12"/>
          </p:nvPr>
        </p:nvSpPr>
        <p:spPr/>
        <p:txBody>
          <a:bodyPr/>
          <a:lstStyle/>
          <a:p>
            <a:fld id="{0CC1078E-BC98-4BE4-B9E7-13D3646E3195}" type="slidenum">
              <a:rPr lang="en-US" smtClean="0"/>
              <a:t>6</a:t>
            </a:fld>
            <a:endParaRPr lang="en-US"/>
          </a:p>
        </p:txBody>
      </p:sp>
    </p:spTree>
    <p:extLst>
      <p:ext uri="{BB962C8B-B14F-4D97-AF65-F5344CB8AC3E}">
        <p14:creationId xmlns:p14="http://schemas.microsoft.com/office/powerpoint/2010/main" val="10848576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180A19-2E23-4355-BB0A-48E46F79FC39}"/>
              </a:ext>
            </a:extLst>
          </p:cNvPr>
          <p:cNvSpPr>
            <a:spLocks noGrp="1"/>
          </p:cNvSpPr>
          <p:nvPr>
            <p:ph type="title"/>
          </p:nvPr>
        </p:nvSpPr>
        <p:spPr/>
        <p:txBody>
          <a:bodyPr/>
          <a:lstStyle/>
          <a:p>
            <a:r>
              <a:rPr lang="en-US" dirty="0">
                <a:solidFill>
                  <a:schemeClr val="accent2"/>
                </a:solidFill>
                <a:latin typeface="Century" panose="02040604050505020304" pitchFamily="18" charset="0"/>
              </a:rPr>
              <a:t>Maine Homelessness Point in Time Count</a:t>
            </a:r>
          </a:p>
        </p:txBody>
      </p:sp>
      <p:sp>
        <p:nvSpPr>
          <p:cNvPr id="3" name="Rectangle 2">
            <a:extLst>
              <a:ext uri="{FF2B5EF4-FFF2-40B4-BE49-F238E27FC236}">
                <a16:creationId xmlns:a16="http://schemas.microsoft.com/office/drawing/2014/main" id="{CE0F4748-E0EB-4EA8-AD16-F9579B36E1EC}"/>
              </a:ext>
            </a:extLst>
          </p:cNvPr>
          <p:cNvSpPr/>
          <p:nvPr/>
        </p:nvSpPr>
        <p:spPr>
          <a:xfrm>
            <a:off x="764627" y="2040570"/>
            <a:ext cx="9640614" cy="3970318"/>
          </a:xfrm>
          <a:prstGeom prst="rect">
            <a:avLst/>
          </a:prstGeom>
        </p:spPr>
        <p:txBody>
          <a:bodyPr wrap="square">
            <a:spAutoFit/>
          </a:bodyPr>
          <a:lstStyle/>
          <a:p>
            <a:r>
              <a:rPr lang="en-US" b="1" dirty="0">
                <a:latin typeface="Century" panose="02040604050505020304" pitchFamily="18" charset="0"/>
              </a:rPr>
              <a:t>Total Homeless Population						2,106</a:t>
            </a:r>
          </a:p>
          <a:p>
            <a:r>
              <a:rPr lang="en-US" dirty="0">
                <a:latin typeface="Century" panose="02040604050505020304" pitchFamily="18" charset="0"/>
              </a:rPr>
              <a:t>Total Family Households Experiencing Homelessness			</a:t>
            </a:r>
            <a:r>
              <a:rPr lang="en-US" b="1" dirty="0">
                <a:latin typeface="Century" panose="02040604050505020304" pitchFamily="18" charset="0"/>
              </a:rPr>
              <a:t>283</a:t>
            </a:r>
          </a:p>
          <a:p>
            <a:r>
              <a:rPr lang="en-US" dirty="0">
                <a:latin typeface="Century" panose="02040604050505020304" pitchFamily="18" charset="0"/>
              </a:rPr>
              <a:t>Veterans Experiencing Homelessness					</a:t>
            </a:r>
            <a:r>
              <a:rPr lang="en-US" b="1" dirty="0">
                <a:latin typeface="Century" panose="02040604050505020304" pitchFamily="18" charset="0"/>
              </a:rPr>
              <a:t>116</a:t>
            </a:r>
          </a:p>
          <a:p>
            <a:r>
              <a:rPr lang="en-US" dirty="0">
                <a:latin typeface="Century" panose="02040604050505020304" pitchFamily="18" charset="0"/>
              </a:rPr>
              <a:t>Persons Experiencing Chronic Homelessness				</a:t>
            </a:r>
            <a:r>
              <a:rPr lang="en-US" b="1" dirty="0">
                <a:latin typeface="Century" panose="02040604050505020304" pitchFamily="18" charset="0"/>
              </a:rPr>
              <a:t>226</a:t>
            </a:r>
          </a:p>
          <a:p>
            <a:r>
              <a:rPr lang="en-US" dirty="0">
                <a:latin typeface="Century" panose="02040604050505020304" pitchFamily="18" charset="0"/>
              </a:rPr>
              <a:t>Unaccompanied Young Adults (Aged 18-24) Experiencing Homelessness	</a:t>
            </a:r>
            <a:r>
              <a:rPr lang="en-US" b="1" dirty="0">
                <a:latin typeface="Century" panose="02040604050505020304" pitchFamily="18" charset="0"/>
              </a:rPr>
              <a:t>125</a:t>
            </a:r>
          </a:p>
          <a:p>
            <a:endParaRPr lang="en-US" b="1" dirty="0">
              <a:latin typeface="Century" panose="02040604050505020304" pitchFamily="18" charset="0"/>
            </a:endParaRPr>
          </a:p>
          <a:p>
            <a:r>
              <a:rPr lang="en-US" b="1" dirty="0">
                <a:latin typeface="Century" panose="02040604050505020304" pitchFamily="18" charset="0"/>
              </a:rPr>
              <a:t>Total Number of Homeless Students					2,443</a:t>
            </a:r>
          </a:p>
          <a:p>
            <a:r>
              <a:rPr lang="en-US" dirty="0">
                <a:latin typeface="Century" panose="02040604050505020304" pitchFamily="18" charset="0"/>
              </a:rPr>
              <a:t>Total Number of Unaccompanied Homeless Students			</a:t>
            </a:r>
            <a:r>
              <a:rPr lang="en-US" b="1" dirty="0">
                <a:latin typeface="Century" panose="02040604050505020304" pitchFamily="18" charset="0"/>
              </a:rPr>
              <a:t>420</a:t>
            </a:r>
          </a:p>
          <a:p>
            <a:r>
              <a:rPr lang="en-US" dirty="0">
                <a:latin typeface="Century" panose="02040604050505020304" pitchFamily="18" charset="0"/>
              </a:rPr>
              <a:t>Nighttime Residence: Unsheltered						</a:t>
            </a:r>
            <a:r>
              <a:rPr lang="en-US" b="1" dirty="0">
                <a:latin typeface="Century" panose="02040604050505020304" pitchFamily="18" charset="0"/>
              </a:rPr>
              <a:t>74</a:t>
            </a:r>
          </a:p>
          <a:p>
            <a:r>
              <a:rPr lang="en-US" dirty="0">
                <a:latin typeface="Century" panose="02040604050505020304" pitchFamily="18" charset="0"/>
              </a:rPr>
              <a:t>Nighttime Residence: Shelters						</a:t>
            </a:r>
            <a:r>
              <a:rPr lang="en-US" b="1" dirty="0">
                <a:latin typeface="Century" panose="02040604050505020304" pitchFamily="18" charset="0"/>
              </a:rPr>
              <a:t>596</a:t>
            </a:r>
          </a:p>
          <a:p>
            <a:r>
              <a:rPr lang="en-US" dirty="0">
                <a:latin typeface="Century" panose="02040604050505020304" pitchFamily="18" charset="0"/>
              </a:rPr>
              <a:t>Nighttime Residence: Hotels/motels					</a:t>
            </a:r>
            <a:r>
              <a:rPr lang="en-US" b="1" dirty="0">
                <a:latin typeface="Century" panose="02040604050505020304" pitchFamily="18" charset="0"/>
              </a:rPr>
              <a:t>295</a:t>
            </a:r>
          </a:p>
          <a:p>
            <a:r>
              <a:rPr lang="en-US" dirty="0">
                <a:latin typeface="Century" panose="02040604050505020304" pitchFamily="18" charset="0"/>
              </a:rPr>
              <a:t>Nighttime Residence: Doubled up						</a:t>
            </a:r>
            <a:r>
              <a:rPr lang="en-US" b="1" dirty="0">
                <a:latin typeface="Century" panose="02040604050505020304" pitchFamily="18" charset="0"/>
              </a:rPr>
              <a:t>1,478</a:t>
            </a:r>
          </a:p>
          <a:p>
            <a:endParaRPr lang="en-US" b="0" i="0" dirty="0">
              <a:solidFill>
                <a:srgbClr val="333333"/>
              </a:solidFill>
              <a:effectLst/>
              <a:latin typeface="Century" panose="02040604050505020304" pitchFamily="18" charset="0"/>
            </a:endParaRPr>
          </a:p>
          <a:p>
            <a:r>
              <a:rPr lang="en-US" dirty="0">
                <a:solidFill>
                  <a:srgbClr val="333333"/>
                </a:solidFill>
                <a:latin typeface="Century" panose="02040604050505020304" pitchFamily="18" charset="0"/>
              </a:rPr>
              <a:t>Source: </a:t>
            </a:r>
            <a:r>
              <a:rPr lang="en-US" dirty="0">
                <a:latin typeface="Century" panose="02040604050505020304" pitchFamily="18" charset="0"/>
                <a:hlinkClick r:id="rId2"/>
              </a:rPr>
              <a:t>https://www.usich.gov/homelessness-statistics/me/</a:t>
            </a:r>
            <a:endParaRPr lang="en-US" b="0" i="0" dirty="0">
              <a:solidFill>
                <a:srgbClr val="333333"/>
              </a:solidFill>
              <a:effectLst/>
              <a:latin typeface="Century" panose="02040604050505020304" pitchFamily="18" charset="0"/>
            </a:endParaRPr>
          </a:p>
        </p:txBody>
      </p:sp>
      <p:sp>
        <p:nvSpPr>
          <p:cNvPr id="4" name="Slide Number Placeholder 3">
            <a:extLst>
              <a:ext uri="{FF2B5EF4-FFF2-40B4-BE49-F238E27FC236}">
                <a16:creationId xmlns:a16="http://schemas.microsoft.com/office/drawing/2014/main" id="{40BB235D-9943-47A9-A655-8EEBD383695C}"/>
              </a:ext>
            </a:extLst>
          </p:cNvPr>
          <p:cNvSpPr>
            <a:spLocks noGrp="1"/>
          </p:cNvSpPr>
          <p:nvPr>
            <p:ph type="sldNum" sz="quarter" idx="12"/>
          </p:nvPr>
        </p:nvSpPr>
        <p:spPr/>
        <p:txBody>
          <a:bodyPr/>
          <a:lstStyle/>
          <a:p>
            <a:fld id="{0CC1078E-BC98-4BE4-B9E7-13D3646E3195}" type="slidenum">
              <a:rPr lang="en-US" smtClean="0"/>
              <a:t>7</a:t>
            </a:fld>
            <a:endParaRPr lang="en-US"/>
          </a:p>
        </p:txBody>
      </p:sp>
    </p:spTree>
    <p:extLst>
      <p:ext uri="{BB962C8B-B14F-4D97-AF65-F5344CB8AC3E}">
        <p14:creationId xmlns:p14="http://schemas.microsoft.com/office/powerpoint/2010/main" val="2237715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E50E-51D9-45F7-9D38-525DC607A565}"/>
              </a:ext>
            </a:extLst>
          </p:cNvPr>
          <p:cNvSpPr>
            <a:spLocks noGrp="1"/>
          </p:cNvSpPr>
          <p:nvPr>
            <p:ph type="title"/>
          </p:nvPr>
        </p:nvSpPr>
        <p:spPr/>
        <p:txBody>
          <a:bodyPr>
            <a:normAutofit/>
          </a:bodyPr>
          <a:lstStyle/>
          <a:p>
            <a:r>
              <a:rPr lang="en-US" dirty="0"/>
              <a:t>Demographics 2019</a:t>
            </a:r>
            <a:br>
              <a:rPr lang="en-US" dirty="0"/>
            </a:br>
            <a:r>
              <a:rPr lang="en-US" sz="1200" i="1" dirty="0"/>
              <a:t>Source: ACS 2019</a:t>
            </a:r>
            <a:br>
              <a:rPr lang="en-US" sz="1200" i="1" dirty="0"/>
            </a:br>
            <a:r>
              <a:rPr lang="en-US" sz="1200" i="1" dirty="0"/>
              <a:t>Source: COC Homeless Assistance Programs Homeless Populations and Subpopulations Report</a:t>
            </a:r>
          </a:p>
        </p:txBody>
      </p:sp>
      <p:sp>
        <p:nvSpPr>
          <p:cNvPr id="4" name="Slide Number Placeholder 3">
            <a:extLst>
              <a:ext uri="{FF2B5EF4-FFF2-40B4-BE49-F238E27FC236}">
                <a16:creationId xmlns:a16="http://schemas.microsoft.com/office/drawing/2014/main" id="{E551A224-CA4D-459A-AE64-4BF7A3E1FD2B}"/>
              </a:ext>
            </a:extLst>
          </p:cNvPr>
          <p:cNvSpPr>
            <a:spLocks noGrp="1"/>
          </p:cNvSpPr>
          <p:nvPr>
            <p:ph type="sldNum" sz="quarter" idx="12"/>
          </p:nvPr>
        </p:nvSpPr>
        <p:spPr/>
        <p:txBody>
          <a:bodyPr/>
          <a:lstStyle/>
          <a:p>
            <a:fld id="{0CC1078E-BC98-4BE4-B9E7-13D3646E3195}" type="slidenum">
              <a:rPr lang="en-US" smtClean="0"/>
              <a:t>8</a:t>
            </a:fld>
            <a:endParaRPr lang="en-US"/>
          </a:p>
        </p:txBody>
      </p:sp>
      <p:graphicFrame>
        <p:nvGraphicFramePr>
          <p:cNvPr id="5" name="Content Placeholder 4">
            <a:extLst>
              <a:ext uri="{FF2B5EF4-FFF2-40B4-BE49-F238E27FC236}">
                <a16:creationId xmlns:a16="http://schemas.microsoft.com/office/drawing/2014/main" id="{D0BD137B-459A-4903-AA32-F0AB70FBDFE9}"/>
              </a:ext>
            </a:extLst>
          </p:cNvPr>
          <p:cNvGraphicFramePr>
            <a:graphicFrameLocks noGrp="1"/>
          </p:cNvGraphicFramePr>
          <p:nvPr>
            <p:ph idx="1"/>
            <p:extLst>
              <p:ext uri="{D42A27DB-BD31-4B8C-83A1-F6EECF244321}">
                <p14:modId xmlns:p14="http://schemas.microsoft.com/office/powerpoint/2010/main" val="1257957195"/>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01472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C7997-DE65-4DAD-B3F9-306F0495C6F1}"/>
              </a:ext>
            </a:extLst>
          </p:cNvPr>
          <p:cNvSpPr>
            <a:spLocks noGrp="1"/>
          </p:cNvSpPr>
          <p:nvPr>
            <p:ph type="title"/>
          </p:nvPr>
        </p:nvSpPr>
        <p:spPr/>
        <p:txBody>
          <a:bodyPr>
            <a:normAutofit/>
          </a:bodyPr>
          <a:lstStyle/>
          <a:p>
            <a:r>
              <a:rPr lang="en-US" dirty="0"/>
              <a:t>Homelessness Through a Race Equity Lens</a:t>
            </a:r>
            <a:br>
              <a:rPr lang="en-US" dirty="0"/>
            </a:br>
            <a:r>
              <a:rPr lang="en-US" sz="2100" dirty="0"/>
              <a:t>While o</a:t>
            </a:r>
            <a:r>
              <a:rPr lang="en-US" sz="2100" i="1" dirty="0"/>
              <a:t>verall homelessness is declining, it is on the rise for Black, Indigenous, People of Color.</a:t>
            </a:r>
          </a:p>
        </p:txBody>
      </p:sp>
      <p:pic>
        <p:nvPicPr>
          <p:cNvPr id="6" name="Content Placeholder 5">
            <a:extLst>
              <a:ext uri="{FF2B5EF4-FFF2-40B4-BE49-F238E27FC236}">
                <a16:creationId xmlns:a16="http://schemas.microsoft.com/office/drawing/2014/main" id="{E1BAA528-7D04-4094-8CAA-A89027AC7DBF}"/>
              </a:ext>
            </a:extLst>
          </p:cNvPr>
          <p:cNvPicPr>
            <a:picLocks noGrp="1" noChangeAspect="1"/>
          </p:cNvPicPr>
          <p:nvPr>
            <p:ph sz="half" idx="2"/>
          </p:nvPr>
        </p:nvPicPr>
        <p:blipFill>
          <a:blip r:embed="rId3"/>
          <a:stretch>
            <a:fillRect/>
          </a:stretch>
        </p:blipFill>
        <p:spPr>
          <a:xfrm>
            <a:off x="6172200" y="1911058"/>
            <a:ext cx="5181600" cy="4180471"/>
          </a:xfrm>
          <a:prstGeom prst="rect">
            <a:avLst/>
          </a:prstGeom>
        </p:spPr>
      </p:pic>
      <p:graphicFrame>
        <p:nvGraphicFramePr>
          <p:cNvPr id="5" name="Content Placeholder 6">
            <a:extLst>
              <a:ext uri="{FF2B5EF4-FFF2-40B4-BE49-F238E27FC236}">
                <a16:creationId xmlns:a16="http://schemas.microsoft.com/office/drawing/2014/main" id="{4F5304FD-AA34-474C-BB6B-75376FF4B625}"/>
              </a:ext>
            </a:extLst>
          </p:cNvPr>
          <p:cNvGraphicFramePr>
            <a:graphicFrameLocks noGrp="1"/>
          </p:cNvGraphicFramePr>
          <p:nvPr>
            <p:ph sz="half" idx="1"/>
            <p:extLst>
              <p:ext uri="{D42A27DB-BD31-4B8C-83A1-F6EECF244321}">
                <p14:modId xmlns:p14="http://schemas.microsoft.com/office/powerpoint/2010/main" val="128613266"/>
              </p:ext>
            </p:extLst>
          </p:nvPr>
        </p:nvGraphicFramePr>
        <p:xfrm>
          <a:off x="838200" y="1825625"/>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7" name="TextBox 6">
            <a:extLst>
              <a:ext uri="{FF2B5EF4-FFF2-40B4-BE49-F238E27FC236}">
                <a16:creationId xmlns:a16="http://schemas.microsoft.com/office/drawing/2014/main" id="{7EB89406-2790-45DF-BFA1-7020892D67B8}"/>
              </a:ext>
            </a:extLst>
          </p:cNvPr>
          <p:cNvSpPr txBox="1"/>
          <p:nvPr/>
        </p:nvSpPr>
        <p:spPr>
          <a:xfrm>
            <a:off x="838200" y="6122487"/>
            <a:ext cx="6988629" cy="276999"/>
          </a:xfrm>
          <a:prstGeom prst="rect">
            <a:avLst/>
          </a:prstGeom>
          <a:noFill/>
        </p:spPr>
        <p:txBody>
          <a:bodyPr wrap="square" rtlCol="0">
            <a:spAutoFit/>
          </a:bodyPr>
          <a:lstStyle/>
          <a:p>
            <a:r>
              <a:rPr lang="en-US" sz="1200" dirty="0"/>
              <a:t>Source: 2019 HUD COC Housing Inventory Report</a:t>
            </a:r>
          </a:p>
        </p:txBody>
      </p:sp>
      <p:pic>
        <p:nvPicPr>
          <p:cNvPr id="8" name="Picture 7">
            <a:extLst>
              <a:ext uri="{FF2B5EF4-FFF2-40B4-BE49-F238E27FC236}">
                <a16:creationId xmlns:a16="http://schemas.microsoft.com/office/drawing/2014/main" id="{5BA24DB7-438F-4E63-9A0D-1ED0471FB8A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0705416" y="136525"/>
            <a:ext cx="1296767" cy="657293"/>
          </a:xfrm>
          <a:prstGeom prst="rect">
            <a:avLst/>
          </a:prstGeom>
        </p:spPr>
      </p:pic>
      <p:sp>
        <p:nvSpPr>
          <p:cNvPr id="3" name="Slide Number Placeholder 2">
            <a:extLst>
              <a:ext uri="{FF2B5EF4-FFF2-40B4-BE49-F238E27FC236}">
                <a16:creationId xmlns:a16="http://schemas.microsoft.com/office/drawing/2014/main" id="{A18E6DC9-EC4C-4AF5-AEB1-0B8B61DD9852}"/>
              </a:ext>
            </a:extLst>
          </p:cNvPr>
          <p:cNvSpPr>
            <a:spLocks noGrp="1"/>
          </p:cNvSpPr>
          <p:nvPr>
            <p:ph type="sldNum" sz="quarter" idx="12"/>
          </p:nvPr>
        </p:nvSpPr>
        <p:spPr/>
        <p:txBody>
          <a:bodyPr/>
          <a:lstStyle/>
          <a:p>
            <a:fld id="{0CC1078E-BC98-4BE4-B9E7-13D3646E3195}" type="slidenum">
              <a:rPr lang="en-US" smtClean="0"/>
              <a:t>9</a:t>
            </a:fld>
            <a:endParaRPr lang="en-US"/>
          </a:p>
        </p:txBody>
      </p:sp>
    </p:spTree>
    <p:extLst>
      <p:ext uri="{BB962C8B-B14F-4D97-AF65-F5344CB8AC3E}">
        <p14:creationId xmlns:p14="http://schemas.microsoft.com/office/powerpoint/2010/main" val="4144671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18505</TotalTime>
  <Words>2129</Words>
  <Application>Microsoft Office PowerPoint</Application>
  <PresentationFormat>Widescreen</PresentationFormat>
  <Paragraphs>555</Paragraphs>
  <Slides>40</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8" baseType="lpstr">
      <vt:lpstr>Arial</vt:lpstr>
      <vt:lpstr>Calibri</vt:lpstr>
      <vt:lpstr>Calibri Light</vt:lpstr>
      <vt:lpstr>Century</vt:lpstr>
      <vt:lpstr>Georgia</vt:lpstr>
      <vt:lpstr>Wingdings</vt:lpstr>
      <vt:lpstr>Office Theme</vt:lpstr>
      <vt:lpstr>Worksheet</vt:lpstr>
      <vt:lpstr>Reflections and Discussion: Service Hub Peer to Peer</vt:lpstr>
      <vt:lpstr>Maine Homelessness System Re-Design </vt:lpstr>
      <vt:lpstr>Before we get started…</vt:lpstr>
      <vt:lpstr>Contents of this Presentation</vt:lpstr>
      <vt:lpstr>Assessment Goals and Key Questions</vt:lpstr>
      <vt:lpstr>Homelessness in Maine</vt:lpstr>
      <vt:lpstr>Maine Homelessness Point in Time Count</vt:lpstr>
      <vt:lpstr>Demographics 2019 Source: ACS 2019 Source: COC Homeless Assistance Programs Homeless Populations and Subpopulations Report</vt:lpstr>
      <vt:lpstr>Homelessness Through a Race Equity Lens While overall homelessness is declining, it is on the rise for Black, Indigenous, People of Color.</vt:lpstr>
      <vt:lpstr>Deep Dive</vt:lpstr>
      <vt:lpstr>Maine Homeless Subpopulations</vt:lpstr>
      <vt:lpstr>People enter homelessness from a variety of situations</vt:lpstr>
      <vt:lpstr>Assessing the Current System’s Performance</vt:lpstr>
      <vt:lpstr>Interventions Assessed</vt:lpstr>
      <vt:lpstr>Maine’s Current Inventory</vt:lpstr>
      <vt:lpstr>PowerPoint Presentation</vt:lpstr>
      <vt:lpstr>PowerPoint Presentation</vt:lpstr>
      <vt:lpstr>Performance Metrics homelessness should be rare…brief…one time</vt:lpstr>
      <vt:lpstr>HUD STELLA P</vt:lpstr>
      <vt:lpstr>Inflow and PH Exits by Intervention Source: HUD Stella P</vt:lpstr>
      <vt:lpstr>Key Performance Indicators By County Source: HMIS Data Pull 8/1/20 – 9/1/20</vt:lpstr>
      <vt:lpstr>PowerPoint Presentation</vt:lpstr>
      <vt:lpstr>PowerPoint Presentation</vt:lpstr>
      <vt:lpstr>Key Take-Aways Informing Re-Design</vt:lpstr>
      <vt:lpstr>Homeless System Re-Design</vt:lpstr>
      <vt:lpstr>Key Components of the Redesign</vt:lpstr>
      <vt:lpstr>Assumptions</vt:lpstr>
      <vt:lpstr>Statewide Re-Design System Summary</vt:lpstr>
      <vt:lpstr>Statewide Diversion Need</vt:lpstr>
      <vt:lpstr>Statewide Crisis Services Need</vt:lpstr>
      <vt:lpstr>Statewide Rapid Rehousing Need</vt:lpstr>
      <vt:lpstr>New Need for Supportive Housing</vt:lpstr>
      <vt:lpstr>Quantifying Cross System SH Need: Total Need = 4497</vt:lpstr>
      <vt:lpstr>Statewide Transitional Housing Need</vt:lpstr>
      <vt:lpstr>Re-Design Ramp Up</vt:lpstr>
      <vt:lpstr>Next Steps</vt:lpstr>
      <vt:lpstr>Opportunities to Enhance Housing Placements</vt:lpstr>
      <vt:lpstr>Exits to Permanent Housing</vt:lpstr>
      <vt:lpstr>Service Hub Design Planning Session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Gallagher</dc:creator>
  <cp:lastModifiedBy>Jamie Blackburn</cp:lastModifiedBy>
  <cp:revision>145</cp:revision>
  <dcterms:created xsi:type="dcterms:W3CDTF">2021-02-12T20:58:16Z</dcterms:created>
  <dcterms:modified xsi:type="dcterms:W3CDTF">2021-03-09T16:24:27Z</dcterms:modified>
</cp:coreProperties>
</file>