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7" r:id="rId5"/>
    <p:sldId id="308" r:id="rId6"/>
    <p:sldId id="313" r:id="rId7"/>
    <p:sldId id="309" r:id="rId8"/>
    <p:sldId id="315" r:id="rId9"/>
    <p:sldId id="322" r:id="rId10"/>
    <p:sldId id="316" r:id="rId11"/>
    <p:sldId id="319" r:id="rId12"/>
    <p:sldId id="323" r:id="rId13"/>
    <p:sldId id="267" r:id="rId14"/>
    <p:sldId id="32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>
      <p:cViewPr varScale="1">
        <p:scale>
          <a:sx n="63" d="100"/>
          <a:sy n="63" d="100"/>
        </p:scale>
        <p:origin x="136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1AE12-A101-4553-B2C2-BD979210DE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FB4F79-6687-41F4-BF24-ECB78D17B4D6}">
      <dgm:prSet/>
      <dgm:spPr/>
      <dgm:t>
        <a:bodyPr/>
        <a:lstStyle/>
        <a:p>
          <a:r>
            <a:rPr lang="en-US"/>
            <a:t>Post-overdose follow-up</a:t>
          </a:r>
        </a:p>
      </dgm:t>
    </dgm:pt>
    <dgm:pt modelId="{0C057251-9498-4467-A33D-5914B69DEEDD}" type="parTrans" cxnId="{C66DBB9C-6649-4AA9-B4B4-816CCEA9C0FC}">
      <dgm:prSet/>
      <dgm:spPr/>
      <dgm:t>
        <a:bodyPr/>
        <a:lstStyle/>
        <a:p>
          <a:endParaRPr lang="en-US"/>
        </a:p>
      </dgm:t>
    </dgm:pt>
    <dgm:pt modelId="{EEB80122-B383-4AE9-937E-B0B18217D8A3}" type="sibTrans" cxnId="{C66DBB9C-6649-4AA9-B4B4-816CCEA9C0FC}">
      <dgm:prSet/>
      <dgm:spPr/>
      <dgm:t>
        <a:bodyPr/>
        <a:lstStyle/>
        <a:p>
          <a:endParaRPr lang="en-US"/>
        </a:p>
      </dgm:t>
    </dgm:pt>
    <dgm:pt modelId="{FAA085B3-5C41-4DF9-87FE-204376891413}">
      <dgm:prSet/>
      <dgm:spPr/>
      <dgm:t>
        <a:bodyPr/>
        <a:lstStyle/>
        <a:p>
          <a:r>
            <a:rPr lang="en-US"/>
            <a:t>Cont. engagement in the community</a:t>
          </a:r>
        </a:p>
      </dgm:t>
    </dgm:pt>
    <dgm:pt modelId="{99CEE763-14A8-42EF-A115-B33668006069}" type="parTrans" cxnId="{352382C0-D40C-4C08-A62F-4593C096DF57}">
      <dgm:prSet/>
      <dgm:spPr/>
      <dgm:t>
        <a:bodyPr/>
        <a:lstStyle/>
        <a:p>
          <a:endParaRPr lang="en-US"/>
        </a:p>
      </dgm:t>
    </dgm:pt>
    <dgm:pt modelId="{62FD4135-28C5-40C4-9C3C-71C61CCD279E}" type="sibTrans" cxnId="{352382C0-D40C-4C08-A62F-4593C096DF57}">
      <dgm:prSet/>
      <dgm:spPr/>
      <dgm:t>
        <a:bodyPr/>
        <a:lstStyle/>
        <a:p>
          <a:endParaRPr lang="en-US"/>
        </a:p>
      </dgm:t>
    </dgm:pt>
    <dgm:pt modelId="{391B043F-236B-4BDE-B164-50EEE54490DD}">
      <dgm:prSet/>
      <dgm:spPr/>
      <dgm:t>
        <a:bodyPr/>
        <a:lstStyle/>
        <a:p>
          <a:r>
            <a:rPr lang="en-US"/>
            <a:t>ODMAP Notifications</a:t>
          </a:r>
        </a:p>
      </dgm:t>
    </dgm:pt>
    <dgm:pt modelId="{A3FB0DB0-C77F-4299-B2A0-61A989573758}" type="parTrans" cxnId="{7D0211B5-EF81-45AF-A5AB-229D23A9E189}">
      <dgm:prSet/>
      <dgm:spPr/>
      <dgm:t>
        <a:bodyPr/>
        <a:lstStyle/>
        <a:p>
          <a:endParaRPr lang="en-US"/>
        </a:p>
      </dgm:t>
    </dgm:pt>
    <dgm:pt modelId="{5D9C6293-6B64-4090-AE98-F14B5CCB8ABF}" type="sibTrans" cxnId="{7D0211B5-EF81-45AF-A5AB-229D23A9E189}">
      <dgm:prSet/>
      <dgm:spPr/>
      <dgm:t>
        <a:bodyPr/>
        <a:lstStyle/>
        <a:p>
          <a:endParaRPr lang="en-US"/>
        </a:p>
      </dgm:t>
    </dgm:pt>
    <dgm:pt modelId="{45506D06-2197-4F36-81DC-487F76C3AF12}">
      <dgm:prSet/>
      <dgm:spPr/>
      <dgm:t>
        <a:bodyPr/>
        <a:lstStyle/>
        <a:p>
          <a:r>
            <a:rPr lang="en-US" dirty="0"/>
            <a:t>Cross-position referrals and social service supports</a:t>
          </a:r>
        </a:p>
      </dgm:t>
    </dgm:pt>
    <dgm:pt modelId="{31838ED4-905B-43E4-855F-3F0244E7F288}" type="parTrans" cxnId="{131FA38A-2E3C-4F57-9219-4062E4DB415C}">
      <dgm:prSet/>
      <dgm:spPr/>
      <dgm:t>
        <a:bodyPr/>
        <a:lstStyle/>
        <a:p>
          <a:endParaRPr lang="en-US"/>
        </a:p>
      </dgm:t>
    </dgm:pt>
    <dgm:pt modelId="{4673DD98-6116-4B06-8AAD-E2E16E8F7B55}" type="sibTrans" cxnId="{131FA38A-2E3C-4F57-9219-4062E4DB415C}">
      <dgm:prSet/>
      <dgm:spPr/>
      <dgm:t>
        <a:bodyPr/>
        <a:lstStyle/>
        <a:p>
          <a:endParaRPr lang="en-US"/>
        </a:p>
      </dgm:t>
    </dgm:pt>
    <dgm:pt modelId="{8B827AA2-132F-4F67-9D53-6FC6356EC986}">
      <dgm:prSet/>
      <dgm:spPr/>
      <dgm:t>
        <a:bodyPr/>
        <a:lstStyle/>
        <a:p>
          <a:r>
            <a:rPr lang="en-US"/>
            <a:t>MaineMOM Connection</a:t>
          </a:r>
        </a:p>
      </dgm:t>
    </dgm:pt>
    <dgm:pt modelId="{8A54C35A-0EA9-43E2-AA27-DA314CF7D693}" type="parTrans" cxnId="{513467E0-EB5D-4C51-AE12-6BB8A86595CC}">
      <dgm:prSet/>
      <dgm:spPr/>
      <dgm:t>
        <a:bodyPr/>
        <a:lstStyle/>
        <a:p>
          <a:endParaRPr lang="en-US"/>
        </a:p>
      </dgm:t>
    </dgm:pt>
    <dgm:pt modelId="{69716DBF-F93B-4EF3-96E7-2F4EDDFD3130}" type="sibTrans" cxnId="{513467E0-EB5D-4C51-AE12-6BB8A86595CC}">
      <dgm:prSet/>
      <dgm:spPr/>
      <dgm:t>
        <a:bodyPr/>
        <a:lstStyle/>
        <a:p>
          <a:endParaRPr lang="en-US"/>
        </a:p>
      </dgm:t>
    </dgm:pt>
    <dgm:pt modelId="{461A9DBE-F6B1-404B-B866-EFB77AF26915}">
      <dgm:prSet/>
      <dgm:spPr/>
      <dgm:t>
        <a:bodyPr/>
        <a:lstStyle/>
        <a:p>
          <a:r>
            <a:rPr lang="en-US"/>
            <a:t>Data Tracking</a:t>
          </a:r>
        </a:p>
      </dgm:t>
    </dgm:pt>
    <dgm:pt modelId="{1FC38D87-B8A0-493B-AB25-EEEBA7636ACE}" type="parTrans" cxnId="{E8EC1ED6-281E-4E42-B744-5789AF96FEFC}">
      <dgm:prSet/>
      <dgm:spPr/>
      <dgm:t>
        <a:bodyPr/>
        <a:lstStyle/>
        <a:p>
          <a:endParaRPr lang="en-US"/>
        </a:p>
      </dgm:t>
    </dgm:pt>
    <dgm:pt modelId="{09E34CF8-EDC2-4A30-88EF-BE7936D8FCEF}" type="sibTrans" cxnId="{E8EC1ED6-281E-4E42-B744-5789AF96FEFC}">
      <dgm:prSet/>
      <dgm:spPr/>
      <dgm:t>
        <a:bodyPr/>
        <a:lstStyle/>
        <a:p>
          <a:endParaRPr lang="en-US"/>
        </a:p>
      </dgm:t>
    </dgm:pt>
    <dgm:pt modelId="{8C5888A6-5F12-449E-9169-F6A93FE813D5}">
      <dgm:prSet/>
      <dgm:spPr/>
      <dgm:t>
        <a:bodyPr/>
        <a:lstStyle/>
        <a:p>
          <a:r>
            <a:rPr lang="en-US"/>
            <a:t>Naloxone Distribution</a:t>
          </a:r>
        </a:p>
      </dgm:t>
    </dgm:pt>
    <dgm:pt modelId="{D603B934-2CAC-4E92-BF40-D637099B1BFC}" type="parTrans" cxnId="{87467B34-95B7-4A9A-98B3-2A2B3B294E4B}">
      <dgm:prSet/>
      <dgm:spPr/>
      <dgm:t>
        <a:bodyPr/>
        <a:lstStyle/>
        <a:p>
          <a:endParaRPr lang="en-US"/>
        </a:p>
      </dgm:t>
    </dgm:pt>
    <dgm:pt modelId="{968797A7-10D6-492C-B394-D6999E8E43CB}" type="sibTrans" cxnId="{87467B34-95B7-4A9A-98B3-2A2B3B294E4B}">
      <dgm:prSet/>
      <dgm:spPr/>
      <dgm:t>
        <a:bodyPr/>
        <a:lstStyle/>
        <a:p>
          <a:endParaRPr lang="en-US"/>
        </a:p>
      </dgm:t>
    </dgm:pt>
    <dgm:pt modelId="{E001DFB7-CD6D-4093-8ED3-E8D900261D86}">
      <dgm:prSet/>
      <dgm:spPr/>
      <dgm:t>
        <a:bodyPr/>
        <a:lstStyle/>
        <a:p>
          <a:r>
            <a:rPr lang="en-US"/>
            <a:t>Community Anti-stigma education</a:t>
          </a:r>
        </a:p>
      </dgm:t>
    </dgm:pt>
    <dgm:pt modelId="{A3567E31-9962-43C1-85B3-0201838AE298}" type="parTrans" cxnId="{22A50B24-B490-4DB9-9072-FDCEE75CAA88}">
      <dgm:prSet/>
      <dgm:spPr/>
      <dgm:t>
        <a:bodyPr/>
        <a:lstStyle/>
        <a:p>
          <a:endParaRPr lang="en-US"/>
        </a:p>
      </dgm:t>
    </dgm:pt>
    <dgm:pt modelId="{8843A51F-5DDA-4800-8D35-42BA66DC6661}" type="sibTrans" cxnId="{22A50B24-B490-4DB9-9072-FDCEE75CAA88}">
      <dgm:prSet/>
      <dgm:spPr/>
      <dgm:t>
        <a:bodyPr/>
        <a:lstStyle/>
        <a:p>
          <a:endParaRPr lang="en-US"/>
        </a:p>
      </dgm:t>
    </dgm:pt>
    <dgm:pt modelId="{A64C2AAE-9076-4493-BF5D-173F6D6147EA}">
      <dgm:prSet/>
      <dgm:spPr/>
      <dgm:t>
        <a:bodyPr/>
        <a:lstStyle/>
        <a:p>
          <a:r>
            <a:rPr lang="en-US"/>
            <a:t>MaineCare application </a:t>
          </a:r>
        </a:p>
      </dgm:t>
    </dgm:pt>
    <dgm:pt modelId="{3C37323A-D1C7-4756-9CBD-4833C443A617}" type="parTrans" cxnId="{7A5AC61D-2C68-416D-8249-4CDC147605D1}">
      <dgm:prSet/>
      <dgm:spPr/>
      <dgm:t>
        <a:bodyPr/>
        <a:lstStyle/>
        <a:p>
          <a:endParaRPr lang="en-US"/>
        </a:p>
      </dgm:t>
    </dgm:pt>
    <dgm:pt modelId="{8EA375CC-B075-411B-901E-2F5AF1249AF1}" type="sibTrans" cxnId="{7A5AC61D-2C68-416D-8249-4CDC147605D1}">
      <dgm:prSet/>
      <dgm:spPr/>
      <dgm:t>
        <a:bodyPr/>
        <a:lstStyle/>
        <a:p>
          <a:endParaRPr lang="en-US"/>
        </a:p>
      </dgm:t>
    </dgm:pt>
    <dgm:pt modelId="{D65A7E7E-7A36-4409-BAEF-AEF05D63967A}">
      <dgm:prSet/>
      <dgm:spPr/>
      <dgm:t>
        <a:bodyPr/>
        <a:lstStyle/>
        <a:p>
          <a:r>
            <a:rPr lang="en-US"/>
            <a:t>Connection to FQHC or other provider for HIV/Hep testing</a:t>
          </a:r>
        </a:p>
      </dgm:t>
    </dgm:pt>
    <dgm:pt modelId="{190DE16F-F39C-4F02-AE1D-7F90E0A179B2}" type="parTrans" cxnId="{84007E31-AD5A-431A-8BF2-D04925AE8C73}">
      <dgm:prSet/>
      <dgm:spPr/>
      <dgm:t>
        <a:bodyPr/>
        <a:lstStyle/>
        <a:p>
          <a:endParaRPr lang="en-US"/>
        </a:p>
      </dgm:t>
    </dgm:pt>
    <dgm:pt modelId="{A09CABDE-4EDE-4667-BB05-66972C5E34CD}" type="sibTrans" cxnId="{84007E31-AD5A-431A-8BF2-D04925AE8C73}">
      <dgm:prSet/>
      <dgm:spPr/>
      <dgm:t>
        <a:bodyPr/>
        <a:lstStyle/>
        <a:p>
          <a:endParaRPr lang="en-US"/>
        </a:p>
      </dgm:t>
    </dgm:pt>
    <dgm:pt modelId="{65A91A1D-F1A1-4541-97A3-272C0DEE2DA0}">
      <dgm:prSet/>
      <dgm:spPr/>
      <dgm:t>
        <a:bodyPr/>
        <a:lstStyle/>
        <a:p>
          <a:r>
            <a:rPr lang="en-US" dirty="0"/>
            <a:t>Harm Reduction support </a:t>
          </a:r>
        </a:p>
      </dgm:t>
    </dgm:pt>
    <dgm:pt modelId="{B73AE2E0-AB87-44C8-8AE6-9779CA0C8C3A}" type="parTrans" cxnId="{80E3A6B1-D153-4AC9-92B8-6800F8C98450}">
      <dgm:prSet/>
      <dgm:spPr/>
      <dgm:t>
        <a:bodyPr/>
        <a:lstStyle/>
        <a:p>
          <a:endParaRPr lang="en-US"/>
        </a:p>
      </dgm:t>
    </dgm:pt>
    <dgm:pt modelId="{02D3C9F0-A56C-475D-8919-E487FB593375}" type="sibTrans" cxnId="{80E3A6B1-D153-4AC9-92B8-6800F8C98450}">
      <dgm:prSet/>
      <dgm:spPr/>
      <dgm:t>
        <a:bodyPr/>
        <a:lstStyle/>
        <a:p>
          <a:endParaRPr lang="en-US"/>
        </a:p>
      </dgm:t>
    </dgm:pt>
    <dgm:pt modelId="{D110263B-4ABC-4A83-AE77-CD7545FCACDD}" type="pres">
      <dgm:prSet presAssocID="{4301AE12-A101-4553-B2C2-BD979210DEDD}" presName="linear" presStyleCnt="0">
        <dgm:presLayoutVars>
          <dgm:animLvl val="lvl"/>
          <dgm:resizeHandles val="exact"/>
        </dgm:presLayoutVars>
      </dgm:prSet>
      <dgm:spPr/>
    </dgm:pt>
    <dgm:pt modelId="{672A9F4B-644C-4F8F-8068-FC29D1493BD6}" type="pres">
      <dgm:prSet presAssocID="{76FB4F79-6687-41F4-BF24-ECB78D17B4D6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F3D5E8A1-4A8A-4EF2-AE2D-F8FC0B1B3D57}" type="pres">
      <dgm:prSet presAssocID="{EEB80122-B383-4AE9-937E-B0B18217D8A3}" presName="spacer" presStyleCnt="0"/>
      <dgm:spPr/>
    </dgm:pt>
    <dgm:pt modelId="{2ED32D79-8081-4254-925A-2F58E40B7A42}" type="pres">
      <dgm:prSet presAssocID="{FAA085B3-5C41-4DF9-87FE-204376891413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1669718A-2D34-49ED-BBC0-A5B929CA5151}" type="pres">
      <dgm:prSet presAssocID="{62FD4135-28C5-40C4-9C3C-71C61CCD279E}" presName="spacer" presStyleCnt="0"/>
      <dgm:spPr/>
    </dgm:pt>
    <dgm:pt modelId="{3D27DBFA-AD83-4AA1-B8F4-A7A15AD147B4}" type="pres">
      <dgm:prSet presAssocID="{391B043F-236B-4BDE-B164-50EEE54490DD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73A378A0-C13D-4604-B35B-1F6083273F55}" type="pres">
      <dgm:prSet presAssocID="{5D9C6293-6B64-4090-AE98-F14B5CCB8ABF}" presName="spacer" presStyleCnt="0"/>
      <dgm:spPr/>
    </dgm:pt>
    <dgm:pt modelId="{83B120B2-1E04-458E-87EB-A30A08E429C9}" type="pres">
      <dgm:prSet presAssocID="{45506D06-2197-4F36-81DC-487F76C3AF12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6195DBDA-DFB3-442A-B24B-6ED5B0D19390}" type="pres">
      <dgm:prSet presAssocID="{4673DD98-6116-4B06-8AAD-E2E16E8F7B55}" presName="spacer" presStyleCnt="0"/>
      <dgm:spPr/>
    </dgm:pt>
    <dgm:pt modelId="{01020427-651D-475C-BE00-E8D5AD2946F2}" type="pres">
      <dgm:prSet presAssocID="{8B827AA2-132F-4F67-9D53-6FC6356EC986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3DECE484-14D0-4D5D-8656-7BB977A7F75D}" type="pres">
      <dgm:prSet presAssocID="{69716DBF-F93B-4EF3-96E7-2F4EDDFD3130}" presName="spacer" presStyleCnt="0"/>
      <dgm:spPr/>
    </dgm:pt>
    <dgm:pt modelId="{B5A36A7A-50AE-4F8E-8129-7E68C662BB64}" type="pres">
      <dgm:prSet presAssocID="{461A9DBE-F6B1-404B-B866-EFB77AF26915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90D0C5C8-B80D-4886-92BC-987DE48A199D}" type="pres">
      <dgm:prSet presAssocID="{09E34CF8-EDC2-4A30-88EF-BE7936D8FCEF}" presName="spacer" presStyleCnt="0"/>
      <dgm:spPr/>
    </dgm:pt>
    <dgm:pt modelId="{9E9799D5-D993-4B20-8A84-AE1CD04D1853}" type="pres">
      <dgm:prSet presAssocID="{8C5888A6-5F12-449E-9169-F6A93FE813D5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0262DEA0-58A5-4B1D-8571-B065457C8AC2}" type="pres">
      <dgm:prSet presAssocID="{968797A7-10D6-492C-B394-D6999E8E43CB}" presName="spacer" presStyleCnt="0"/>
      <dgm:spPr/>
    </dgm:pt>
    <dgm:pt modelId="{3A2DF1D4-9E38-4CCA-AFCB-6A5662EEE42E}" type="pres">
      <dgm:prSet presAssocID="{E001DFB7-CD6D-4093-8ED3-E8D900261D86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435F86C0-DFC2-4E48-8A8A-34F7F6279BBF}" type="pres">
      <dgm:prSet presAssocID="{8843A51F-5DDA-4800-8D35-42BA66DC6661}" presName="spacer" presStyleCnt="0"/>
      <dgm:spPr/>
    </dgm:pt>
    <dgm:pt modelId="{ECEAFC8F-C976-4307-B4B7-5B31DDC7F310}" type="pres">
      <dgm:prSet presAssocID="{A64C2AAE-9076-4493-BF5D-173F6D6147EA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F9BF5090-06E9-4531-9E4F-78D56B88B1C1}" type="pres">
      <dgm:prSet presAssocID="{8EA375CC-B075-411B-901E-2F5AF1249AF1}" presName="spacer" presStyleCnt="0"/>
      <dgm:spPr/>
    </dgm:pt>
    <dgm:pt modelId="{5AEED9AE-A964-4B26-96EB-875CCBD94A23}" type="pres">
      <dgm:prSet presAssocID="{D65A7E7E-7A36-4409-BAEF-AEF05D63967A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B7DFB879-09CD-43D1-A9F0-59D3917ECD45}" type="pres">
      <dgm:prSet presAssocID="{A09CABDE-4EDE-4667-BB05-66972C5E34CD}" presName="spacer" presStyleCnt="0"/>
      <dgm:spPr/>
    </dgm:pt>
    <dgm:pt modelId="{99DA9025-1F3B-43E0-9C64-75B443A643DB}" type="pres">
      <dgm:prSet presAssocID="{65A91A1D-F1A1-4541-97A3-272C0DEE2DA0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7A5AC61D-2C68-416D-8249-4CDC147605D1}" srcId="{4301AE12-A101-4553-B2C2-BD979210DEDD}" destId="{A64C2AAE-9076-4493-BF5D-173F6D6147EA}" srcOrd="8" destOrd="0" parTransId="{3C37323A-D1C7-4756-9CBD-4833C443A617}" sibTransId="{8EA375CC-B075-411B-901E-2F5AF1249AF1}"/>
    <dgm:cxn modelId="{5FFEBD20-2E1C-4EC3-90B3-28FB7BC9A007}" type="presOf" srcId="{8C5888A6-5F12-449E-9169-F6A93FE813D5}" destId="{9E9799D5-D993-4B20-8A84-AE1CD04D1853}" srcOrd="0" destOrd="0" presId="urn:microsoft.com/office/officeart/2005/8/layout/vList2"/>
    <dgm:cxn modelId="{22A50B24-B490-4DB9-9072-FDCEE75CAA88}" srcId="{4301AE12-A101-4553-B2C2-BD979210DEDD}" destId="{E001DFB7-CD6D-4093-8ED3-E8D900261D86}" srcOrd="7" destOrd="0" parTransId="{A3567E31-9962-43C1-85B3-0201838AE298}" sibTransId="{8843A51F-5DDA-4800-8D35-42BA66DC6661}"/>
    <dgm:cxn modelId="{84007E31-AD5A-431A-8BF2-D04925AE8C73}" srcId="{4301AE12-A101-4553-B2C2-BD979210DEDD}" destId="{D65A7E7E-7A36-4409-BAEF-AEF05D63967A}" srcOrd="9" destOrd="0" parTransId="{190DE16F-F39C-4F02-AE1D-7F90E0A179B2}" sibTransId="{A09CABDE-4EDE-4667-BB05-66972C5E34CD}"/>
    <dgm:cxn modelId="{87467B34-95B7-4A9A-98B3-2A2B3B294E4B}" srcId="{4301AE12-A101-4553-B2C2-BD979210DEDD}" destId="{8C5888A6-5F12-449E-9169-F6A93FE813D5}" srcOrd="6" destOrd="0" parTransId="{D603B934-2CAC-4E92-BF40-D637099B1BFC}" sibTransId="{968797A7-10D6-492C-B394-D6999E8E43CB}"/>
    <dgm:cxn modelId="{64EF1C4D-2B19-465C-B3F8-4AF74D408781}" type="presOf" srcId="{A64C2AAE-9076-4493-BF5D-173F6D6147EA}" destId="{ECEAFC8F-C976-4307-B4B7-5B31DDC7F310}" srcOrd="0" destOrd="0" presId="urn:microsoft.com/office/officeart/2005/8/layout/vList2"/>
    <dgm:cxn modelId="{282BE058-9015-42C9-8392-2BCC05BE4AD8}" type="presOf" srcId="{E001DFB7-CD6D-4093-8ED3-E8D900261D86}" destId="{3A2DF1D4-9E38-4CCA-AFCB-6A5662EEE42E}" srcOrd="0" destOrd="0" presId="urn:microsoft.com/office/officeart/2005/8/layout/vList2"/>
    <dgm:cxn modelId="{F58D1D81-AD0B-47DB-A855-B891C7AD4E37}" type="presOf" srcId="{4301AE12-A101-4553-B2C2-BD979210DEDD}" destId="{D110263B-4ABC-4A83-AE77-CD7545FCACDD}" srcOrd="0" destOrd="0" presId="urn:microsoft.com/office/officeart/2005/8/layout/vList2"/>
    <dgm:cxn modelId="{131FA38A-2E3C-4F57-9219-4062E4DB415C}" srcId="{4301AE12-A101-4553-B2C2-BD979210DEDD}" destId="{45506D06-2197-4F36-81DC-487F76C3AF12}" srcOrd="3" destOrd="0" parTransId="{31838ED4-905B-43E4-855F-3F0244E7F288}" sibTransId="{4673DD98-6116-4B06-8AAD-E2E16E8F7B55}"/>
    <dgm:cxn modelId="{4FE0DE8D-26AE-4668-A1BF-9847C6AFA10F}" type="presOf" srcId="{8B827AA2-132F-4F67-9D53-6FC6356EC986}" destId="{01020427-651D-475C-BE00-E8D5AD2946F2}" srcOrd="0" destOrd="0" presId="urn:microsoft.com/office/officeart/2005/8/layout/vList2"/>
    <dgm:cxn modelId="{C66DBB9C-6649-4AA9-B4B4-816CCEA9C0FC}" srcId="{4301AE12-A101-4553-B2C2-BD979210DEDD}" destId="{76FB4F79-6687-41F4-BF24-ECB78D17B4D6}" srcOrd="0" destOrd="0" parTransId="{0C057251-9498-4467-A33D-5914B69DEEDD}" sibTransId="{EEB80122-B383-4AE9-937E-B0B18217D8A3}"/>
    <dgm:cxn modelId="{2FD2EBA0-BD3D-4C09-BE00-E7F8485ECBD7}" type="presOf" srcId="{FAA085B3-5C41-4DF9-87FE-204376891413}" destId="{2ED32D79-8081-4254-925A-2F58E40B7A42}" srcOrd="0" destOrd="0" presId="urn:microsoft.com/office/officeart/2005/8/layout/vList2"/>
    <dgm:cxn modelId="{656D6CA4-F75B-469A-BA72-8C7CF40BA119}" type="presOf" srcId="{D65A7E7E-7A36-4409-BAEF-AEF05D63967A}" destId="{5AEED9AE-A964-4B26-96EB-875CCBD94A23}" srcOrd="0" destOrd="0" presId="urn:microsoft.com/office/officeart/2005/8/layout/vList2"/>
    <dgm:cxn modelId="{AAF20BA7-90D7-426E-8188-CF0EC0F6147C}" type="presOf" srcId="{76FB4F79-6687-41F4-BF24-ECB78D17B4D6}" destId="{672A9F4B-644C-4F8F-8068-FC29D1493BD6}" srcOrd="0" destOrd="0" presId="urn:microsoft.com/office/officeart/2005/8/layout/vList2"/>
    <dgm:cxn modelId="{80E3A6B1-D153-4AC9-92B8-6800F8C98450}" srcId="{4301AE12-A101-4553-B2C2-BD979210DEDD}" destId="{65A91A1D-F1A1-4541-97A3-272C0DEE2DA0}" srcOrd="10" destOrd="0" parTransId="{B73AE2E0-AB87-44C8-8AE6-9779CA0C8C3A}" sibTransId="{02D3C9F0-A56C-475D-8919-E487FB593375}"/>
    <dgm:cxn modelId="{7D0211B5-EF81-45AF-A5AB-229D23A9E189}" srcId="{4301AE12-A101-4553-B2C2-BD979210DEDD}" destId="{391B043F-236B-4BDE-B164-50EEE54490DD}" srcOrd="2" destOrd="0" parTransId="{A3FB0DB0-C77F-4299-B2A0-61A989573758}" sibTransId="{5D9C6293-6B64-4090-AE98-F14B5CCB8ABF}"/>
    <dgm:cxn modelId="{352382C0-D40C-4C08-A62F-4593C096DF57}" srcId="{4301AE12-A101-4553-B2C2-BD979210DEDD}" destId="{FAA085B3-5C41-4DF9-87FE-204376891413}" srcOrd="1" destOrd="0" parTransId="{99CEE763-14A8-42EF-A115-B33668006069}" sibTransId="{62FD4135-28C5-40C4-9C3C-71C61CCD279E}"/>
    <dgm:cxn modelId="{D4BC35C3-3E73-43FD-9C67-90AF32210F67}" type="presOf" srcId="{391B043F-236B-4BDE-B164-50EEE54490DD}" destId="{3D27DBFA-AD83-4AA1-B8F4-A7A15AD147B4}" srcOrd="0" destOrd="0" presId="urn:microsoft.com/office/officeart/2005/8/layout/vList2"/>
    <dgm:cxn modelId="{E8EC1ED6-281E-4E42-B744-5789AF96FEFC}" srcId="{4301AE12-A101-4553-B2C2-BD979210DEDD}" destId="{461A9DBE-F6B1-404B-B866-EFB77AF26915}" srcOrd="5" destOrd="0" parTransId="{1FC38D87-B8A0-493B-AB25-EEEBA7636ACE}" sibTransId="{09E34CF8-EDC2-4A30-88EF-BE7936D8FCEF}"/>
    <dgm:cxn modelId="{DDA096D7-ABEA-4CF5-A033-EF61287D0C0D}" type="presOf" srcId="{461A9DBE-F6B1-404B-B866-EFB77AF26915}" destId="{B5A36A7A-50AE-4F8E-8129-7E68C662BB64}" srcOrd="0" destOrd="0" presId="urn:microsoft.com/office/officeart/2005/8/layout/vList2"/>
    <dgm:cxn modelId="{CB0678D9-668C-4BC9-BE8B-075D1D1E3B3D}" type="presOf" srcId="{45506D06-2197-4F36-81DC-487F76C3AF12}" destId="{83B120B2-1E04-458E-87EB-A30A08E429C9}" srcOrd="0" destOrd="0" presId="urn:microsoft.com/office/officeart/2005/8/layout/vList2"/>
    <dgm:cxn modelId="{958425DD-D893-469C-A70F-FA76B5A1656E}" type="presOf" srcId="{65A91A1D-F1A1-4541-97A3-272C0DEE2DA0}" destId="{99DA9025-1F3B-43E0-9C64-75B443A643DB}" srcOrd="0" destOrd="0" presId="urn:microsoft.com/office/officeart/2005/8/layout/vList2"/>
    <dgm:cxn modelId="{513467E0-EB5D-4C51-AE12-6BB8A86595CC}" srcId="{4301AE12-A101-4553-B2C2-BD979210DEDD}" destId="{8B827AA2-132F-4F67-9D53-6FC6356EC986}" srcOrd="4" destOrd="0" parTransId="{8A54C35A-0EA9-43E2-AA27-DA314CF7D693}" sibTransId="{69716DBF-F93B-4EF3-96E7-2F4EDDFD3130}"/>
    <dgm:cxn modelId="{491D96B4-7DA7-4868-A157-97B4A6E208AF}" type="presParOf" srcId="{D110263B-4ABC-4A83-AE77-CD7545FCACDD}" destId="{672A9F4B-644C-4F8F-8068-FC29D1493BD6}" srcOrd="0" destOrd="0" presId="urn:microsoft.com/office/officeart/2005/8/layout/vList2"/>
    <dgm:cxn modelId="{04FC84DA-527B-4234-BA0A-DE06AD2632A0}" type="presParOf" srcId="{D110263B-4ABC-4A83-AE77-CD7545FCACDD}" destId="{F3D5E8A1-4A8A-4EF2-AE2D-F8FC0B1B3D57}" srcOrd="1" destOrd="0" presId="urn:microsoft.com/office/officeart/2005/8/layout/vList2"/>
    <dgm:cxn modelId="{25A0113E-0A5D-40F9-847A-00308843C691}" type="presParOf" srcId="{D110263B-4ABC-4A83-AE77-CD7545FCACDD}" destId="{2ED32D79-8081-4254-925A-2F58E40B7A42}" srcOrd="2" destOrd="0" presId="urn:microsoft.com/office/officeart/2005/8/layout/vList2"/>
    <dgm:cxn modelId="{89D4C92D-3746-40D3-87FD-07886B44E5E5}" type="presParOf" srcId="{D110263B-4ABC-4A83-AE77-CD7545FCACDD}" destId="{1669718A-2D34-49ED-BBC0-A5B929CA5151}" srcOrd="3" destOrd="0" presId="urn:microsoft.com/office/officeart/2005/8/layout/vList2"/>
    <dgm:cxn modelId="{AA1FBA34-C48A-44F0-B6C5-4F2472A4901A}" type="presParOf" srcId="{D110263B-4ABC-4A83-AE77-CD7545FCACDD}" destId="{3D27DBFA-AD83-4AA1-B8F4-A7A15AD147B4}" srcOrd="4" destOrd="0" presId="urn:microsoft.com/office/officeart/2005/8/layout/vList2"/>
    <dgm:cxn modelId="{E717E4A6-CB5F-433D-80A2-1C19B51D576A}" type="presParOf" srcId="{D110263B-4ABC-4A83-AE77-CD7545FCACDD}" destId="{73A378A0-C13D-4604-B35B-1F6083273F55}" srcOrd="5" destOrd="0" presId="urn:microsoft.com/office/officeart/2005/8/layout/vList2"/>
    <dgm:cxn modelId="{D39CA077-57A6-40BC-AFA8-F7956FFD565A}" type="presParOf" srcId="{D110263B-4ABC-4A83-AE77-CD7545FCACDD}" destId="{83B120B2-1E04-458E-87EB-A30A08E429C9}" srcOrd="6" destOrd="0" presId="urn:microsoft.com/office/officeart/2005/8/layout/vList2"/>
    <dgm:cxn modelId="{2B960300-5C87-4039-8154-9C473BC84E54}" type="presParOf" srcId="{D110263B-4ABC-4A83-AE77-CD7545FCACDD}" destId="{6195DBDA-DFB3-442A-B24B-6ED5B0D19390}" srcOrd="7" destOrd="0" presId="urn:microsoft.com/office/officeart/2005/8/layout/vList2"/>
    <dgm:cxn modelId="{8BE2A589-2FB0-419D-B6AB-1780638773DC}" type="presParOf" srcId="{D110263B-4ABC-4A83-AE77-CD7545FCACDD}" destId="{01020427-651D-475C-BE00-E8D5AD2946F2}" srcOrd="8" destOrd="0" presId="urn:microsoft.com/office/officeart/2005/8/layout/vList2"/>
    <dgm:cxn modelId="{0EAD5B1B-DB00-4EBB-BA89-587B57E23224}" type="presParOf" srcId="{D110263B-4ABC-4A83-AE77-CD7545FCACDD}" destId="{3DECE484-14D0-4D5D-8656-7BB977A7F75D}" srcOrd="9" destOrd="0" presId="urn:microsoft.com/office/officeart/2005/8/layout/vList2"/>
    <dgm:cxn modelId="{05AB51DB-3354-458B-AE64-4341305196B6}" type="presParOf" srcId="{D110263B-4ABC-4A83-AE77-CD7545FCACDD}" destId="{B5A36A7A-50AE-4F8E-8129-7E68C662BB64}" srcOrd="10" destOrd="0" presId="urn:microsoft.com/office/officeart/2005/8/layout/vList2"/>
    <dgm:cxn modelId="{E5253B50-7140-4147-A578-CDFB3F6652A2}" type="presParOf" srcId="{D110263B-4ABC-4A83-AE77-CD7545FCACDD}" destId="{90D0C5C8-B80D-4886-92BC-987DE48A199D}" srcOrd="11" destOrd="0" presId="urn:microsoft.com/office/officeart/2005/8/layout/vList2"/>
    <dgm:cxn modelId="{5EDFEF69-1310-46FE-AD75-9485E648758F}" type="presParOf" srcId="{D110263B-4ABC-4A83-AE77-CD7545FCACDD}" destId="{9E9799D5-D993-4B20-8A84-AE1CD04D1853}" srcOrd="12" destOrd="0" presId="urn:microsoft.com/office/officeart/2005/8/layout/vList2"/>
    <dgm:cxn modelId="{ABADEA6B-7042-4EE6-BED6-F7E7AAA352CB}" type="presParOf" srcId="{D110263B-4ABC-4A83-AE77-CD7545FCACDD}" destId="{0262DEA0-58A5-4B1D-8571-B065457C8AC2}" srcOrd="13" destOrd="0" presId="urn:microsoft.com/office/officeart/2005/8/layout/vList2"/>
    <dgm:cxn modelId="{C6B907CA-326D-4899-8CD0-7F1C5C544802}" type="presParOf" srcId="{D110263B-4ABC-4A83-AE77-CD7545FCACDD}" destId="{3A2DF1D4-9E38-4CCA-AFCB-6A5662EEE42E}" srcOrd="14" destOrd="0" presId="urn:microsoft.com/office/officeart/2005/8/layout/vList2"/>
    <dgm:cxn modelId="{1DDDA4D4-E78B-4A78-A23D-353C51A9DCCA}" type="presParOf" srcId="{D110263B-4ABC-4A83-AE77-CD7545FCACDD}" destId="{435F86C0-DFC2-4E48-8A8A-34F7F6279BBF}" srcOrd="15" destOrd="0" presId="urn:microsoft.com/office/officeart/2005/8/layout/vList2"/>
    <dgm:cxn modelId="{A7CA7BD9-CDC5-43A3-878E-4666C32986AB}" type="presParOf" srcId="{D110263B-4ABC-4A83-AE77-CD7545FCACDD}" destId="{ECEAFC8F-C976-4307-B4B7-5B31DDC7F310}" srcOrd="16" destOrd="0" presId="urn:microsoft.com/office/officeart/2005/8/layout/vList2"/>
    <dgm:cxn modelId="{4900155E-93A7-4F6E-B914-7254B784FEEB}" type="presParOf" srcId="{D110263B-4ABC-4A83-AE77-CD7545FCACDD}" destId="{F9BF5090-06E9-4531-9E4F-78D56B88B1C1}" srcOrd="17" destOrd="0" presId="urn:microsoft.com/office/officeart/2005/8/layout/vList2"/>
    <dgm:cxn modelId="{2C1B5F8B-274A-425B-A652-F04AFD24D126}" type="presParOf" srcId="{D110263B-4ABC-4A83-AE77-CD7545FCACDD}" destId="{5AEED9AE-A964-4B26-96EB-875CCBD94A23}" srcOrd="18" destOrd="0" presId="urn:microsoft.com/office/officeart/2005/8/layout/vList2"/>
    <dgm:cxn modelId="{C2EDFA7B-9DE7-423D-AC10-9B257D62E631}" type="presParOf" srcId="{D110263B-4ABC-4A83-AE77-CD7545FCACDD}" destId="{B7DFB879-09CD-43D1-A9F0-59D3917ECD45}" srcOrd="19" destOrd="0" presId="urn:microsoft.com/office/officeart/2005/8/layout/vList2"/>
    <dgm:cxn modelId="{129CCC32-22E8-4A72-A897-6D7687B6EFCD}" type="presParOf" srcId="{D110263B-4ABC-4A83-AE77-CD7545FCACDD}" destId="{99DA9025-1F3B-43E0-9C64-75B443A643DB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A9F4B-644C-4F8F-8068-FC29D1493BD6}">
      <dsp:nvSpPr>
        <dsp:cNvPr id="0" name=""/>
        <dsp:cNvSpPr/>
      </dsp:nvSpPr>
      <dsp:spPr>
        <a:xfrm>
          <a:off x="0" y="128276"/>
          <a:ext cx="7848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Post-overdose follow-up</a:t>
          </a:r>
        </a:p>
      </dsp:txBody>
      <dsp:txXfrm>
        <a:off x="18734" y="147010"/>
        <a:ext cx="7811132" cy="346292"/>
      </dsp:txXfrm>
    </dsp:sp>
    <dsp:sp modelId="{2ED32D79-8081-4254-925A-2F58E40B7A42}">
      <dsp:nvSpPr>
        <dsp:cNvPr id="0" name=""/>
        <dsp:cNvSpPr/>
      </dsp:nvSpPr>
      <dsp:spPr>
        <a:xfrm>
          <a:off x="0" y="558116"/>
          <a:ext cx="7848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Cont. engagement in the community</a:t>
          </a:r>
        </a:p>
      </dsp:txBody>
      <dsp:txXfrm>
        <a:off x="18734" y="576850"/>
        <a:ext cx="7811132" cy="346292"/>
      </dsp:txXfrm>
    </dsp:sp>
    <dsp:sp modelId="{3D27DBFA-AD83-4AA1-B8F4-A7A15AD147B4}">
      <dsp:nvSpPr>
        <dsp:cNvPr id="0" name=""/>
        <dsp:cNvSpPr/>
      </dsp:nvSpPr>
      <dsp:spPr>
        <a:xfrm>
          <a:off x="0" y="987956"/>
          <a:ext cx="7848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ODMAP Notifications</a:t>
          </a:r>
        </a:p>
      </dsp:txBody>
      <dsp:txXfrm>
        <a:off x="18734" y="1006690"/>
        <a:ext cx="7811132" cy="346292"/>
      </dsp:txXfrm>
    </dsp:sp>
    <dsp:sp modelId="{83B120B2-1E04-458E-87EB-A30A08E429C9}">
      <dsp:nvSpPr>
        <dsp:cNvPr id="0" name=""/>
        <dsp:cNvSpPr/>
      </dsp:nvSpPr>
      <dsp:spPr>
        <a:xfrm>
          <a:off x="0" y="1417796"/>
          <a:ext cx="7848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Cross-position referrals and social service supports</a:t>
          </a:r>
        </a:p>
      </dsp:txBody>
      <dsp:txXfrm>
        <a:off x="18734" y="1436530"/>
        <a:ext cx="7811132" cy="346292"/>
      </dsp:txXfrm>
    </dsp:sp>
    <dsp:sp modelId="{01020427-651D-475C-BE00-E8D5AD2946F2}">
      <dsp:nvSpPr>
        <dsp:cNvPr id="0" name=""/>
        <dsp:cNvSpPr/>
      </dsp:nvSpPr>
      <dsp:spPr>
        <a:xfrm>
          <a:off x="0" y="1847636"/>
          <a:ext cx="7848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MaineMOM Connection</a:t>
          </a:r>
        </a:p>
      </dsp:txBody>
      <dsp:txXfrm>
        <a:off x="18734" y="1866370"/>
        <a:ext cx="7811132" cy="346292"/>
      </dsp:txXfrm>
    </dsp:sp>
    <dsp:sp modelId="{B5A36A7A-50AE-4F8E-8129-7E68C662BB64}">
      <dsp:nvSpPr>
        <dsp:cNvPr id="0" name=""/>
        <dsp:cNvSpPr/>
      </dsp:nvSpPr>
      <dsp:spPr>
        <a:xfrm>
          <a:off x="0" y="2277476"/>
          <a:ext cx="7848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Data Tracking</a:t>
          </a:r>
        </a:p>
      </dsp:txBody>
      <dsp:txXfrm>
        <a:off x="18734" y="2296210"/>
        <a:ext cx="7811132" cy="346292"/>
      </dsp:txXfrm>
    </dsp:sp>
    <dsp:sp modelId="{9E9799D5-D993-4B20-8A84-AE1CD04D1853}">
      <dsp:nvSpPr>
        <dsp:cNvPr id="0" name=""/>
        <dsp:cNvSpPr/>
      </dsp:nvSpPr>
      <dsp:spPr>
        <a:xfrm>
          <a:off x="0" y="2707316"/>
          <a:ext cx="7848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Naloxone Distribution</a:t>
          </a:r>
        </a:p>
      </dsp:txBody>
      <dsp:txXfrm>
        <a:off x="18734" y="2726050"/>
        <a:ext cx="7811132" cy="346292"/>
      </dsp:txXfrm>
    </dsp:sp>
    <dsp:sp modelId="{3A2DF1D4-9E38-4CCA-AFCB-6A5662EEE42E}">
      <dsp:nvSpPr>
        <dsp:cNvPr id="0" name=""/>
        <dsp:cNvSpPr/>
      </dsp:nvSpPr>
      <dsp:spPr>
        <a:xfrm>
          <a:off x="0" y="3137156"/>
          <a:ext cx="7848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Community Anti-stigma education</a:t>
          </a:r>
        </a:p>
      </dsp:txBody>
      <dsp:txXfrm>
        <a:off x="18734" y="3155890"/>
        <a:ext cx="7811132" cy="346292"/>
      </dsp:txXfrm>
    </dsp:sp>
    <dsp:sp modelId="{ECEAFC8F-C976-4307-B4B7-5B31DDC7F310}">
      <dsp:nvSpPr>
        <dsp:cNvPr id="0" name=""/>
        <dsp:cNvSpPr/>
      </dsp:nvSpPr>
      <dsp:spPr>
        <a:xfrm>
          <a:off x="0" y="3566996"/>
          <a:ext cx="7848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MaineCare application </a:t>
          </a:r>
        </a:p>
      </dsp:txBody>
      <dsp:txXfrm>
        <a:off x="18734" y="3585730"/>
        <a:ext cx="7811132" cy="346292"/>
      </dsp:txXfrm>
    </dsp:sp>
    <dsp:sp modelId="{5AEED9AE-A964-4B26-96EB-875CCBD94A23}">
      <dsp:nvSpPr>
        <dsp:cNvPr id="0" name=""/>
        <dsp:cNvSpPr/>
      </dsp:nvSpPr>
      <dsp:spPr>
        <a:xfrm>
          <a:off x="0" y="3996836"/>
          <a:ext cx="7848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Connection to FQHC or other provider for HIV/Hep testing</a:t>
          </a:r>
        </a:p>
      </dsp:txBody>
      <dsp:txXfrm>
        <a:off x="18734" y="4015570"/>
        <a:ext cx="7811132" cy="346292"/>
      </dsp:txXfrm>
    </dsp:sp>
    <dsp:sp modelId="{99DA9025-1F3B-43E0-9C64-75B443A643DB}">
      <dsp:nvSpPr>
        <dsp:cNvPr id="0" name=""/>
        <dsp:cNvSpPr/>
      </dsp:nvSpPr>
      <dsp:spPr>
        <a:xfrm>
          <a:off x="0" y="4426676"/>
          <a:ext cx="7848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Harm Reduction support </a:t>
          </a:r>
        </a:p>
      </dsp:txBody>
      <dsp:txXfrm>
        <a:off x="18734" y="4445410"/>
        <a:ext cx="7811132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D76A7-59D2-4195-9B1D-AAD6D9FF6802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54341-5499-4B96-92EC-FB30E8B82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1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5246-0DF8-42B4-8844-7CB090C4107A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0F91F-2413-4B17-A2A4-E081FA6F39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3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9F27D-83D8-4CE4-B3BD-A4581E18985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09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9F27D-83D8-4CE4-B3BD-A4581E18985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2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FFC1-FA82-473D-B8AB-92B311C41072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8AD4-4484-4A3F-AE44-03C288D655DD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C2-44DD-4B7D-B3DB-10305C261740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7305-52F7-49BC-B3BF-7194D70178C1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E0B9-6FAF-403E-9F15-136A38E3D574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40BB-99B6-416B-88F7-D6870326FA0F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7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053-4859-4DC6-A8DC-6431CC4CFD73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6E0B-A923-4CE2-8E84-A05641F4546A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1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0A87-BAE6-4D5D-86DF-3F13CB3AEEA6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1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EC63-C81A-4615-9583-045C5499212E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A2C0-A722-4512-AD22-3A6B340CC446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5E651-5E7C-447B-8E63-5B75A8F360CB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4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ybil.Mazerolle@maine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Rowland.Robinson@maine.go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carter@mainemed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eharam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dmap.or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3999" cy="1905000"/>
          </a:xfrm>
          <a:solidFill>
            <a:srgbClr val="004D80"/>
          </a:solidFill>
        </p:spPr>
        <p:txBody>
          <a:bodyPr>
            <a:noAutofit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of Maine Overdose Response and Prevention: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5655"/>
            <a:ext cx="6400800" cy="22098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Sybil R. Mazerolle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 Program Manager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29" y="4876800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5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1241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information about ODMAP and  the OPTIONS Co-responder Implementation: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 Program Manager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Sybil.Mazerolle@maine.gov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information about OPTIONS Public Messaging Campaign: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Opioid Response Project Manager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Rowland.Robinson@maine.gov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2C6-7067-432E-A04B-6684B33D0546}" type="slidenum">
              <a:rPr lang="en-US" smtClean="0"/>
              <a:t>10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352800" cy="365125"/>
          </a:xfrm>
        </p:spPr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4D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 Contact Information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0" y="4752118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55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12419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information about ODMAP and  the OPTIONS Co-responder Technical Assistance: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Amy Carter: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acarter@mainemed.com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Eric Haram: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eharam@gmail.com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2C6-7067-432E-A04B-6684B33D0546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352800" cy="365125"/>
          </a:xfrm>
        </p:spPr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4D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 Contact Information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0" y="4752118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1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248F8AD-3575-4E49-9D00-6101643EC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45BD0E4-0BF4-4F18-9FEE-353EBC4F5C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it Means: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sz="2400" b="1" dirty="0"/>
              <a:t>O</a:t>
            </a:r>
            <a:r>
              <a:rPr lang="en-US" altLang="en-US" sz="2400" dirty="0"/>
              <a:t>: Overdose</a:t>
            </a:r>
          </a:p>
          <a:p>
            <a:pPr>
              <a:defRPr/>
            </a:pPr>
            <a:r>
              <a:rPr lang="en-US" altLang="en-US" b="1" dirty="0"/>
              <a:t>P</a:t>
            </a:r>
            <a:r>
              <a:rPr lang="en-US" altLang="en-US" dirty="0"/>
              <a:t>: Prevention</a:t>
            </a:r>
          </a:p>
          <a:p>
            <a:pPr>
              <a:defRPr/>
            </a:pPr>
            <a:r>
              <a:rPr lang="en-US" altLang="en-US" b="1" dirty="0"/>
              <a:t>T</a:t>
            </a:r>
            <a:r>
              <a:rPr lang="en-US" altLang="en-US" dirty="0"/>
              <a:t>:Through</a:t>
            </a:r>
          </a:p>
          <a:p>
            <a:pPr>
              <a:defRPr/>
            </a:pPr>
            <a:r>
              <a:rPr lang="en-US" altLang="en-US" b="1" dirty="0"/>
              <a:t>I</a:t>
            </a:r>
            <a:r>
              <a:rPr lang="en-US" altLang="en-US" dirty="0"/>
              <a:t>: Intensive </a:t>
            </a:r>
          </a:p>
          <a:p>
            <a:pPr>
              <a:defRPr/>
            </a:pPr>
            <a:r>
              <a:rPr lang="en-US" altLang="en-US" b="1" dirty="0"/>
              <a:t>O</a:t>
            </a:r>
            <a:r>
              <a:rPr lang="en-US" altLang="en-US" dirty="0"/>
              <a:t>: Outreach</a:t>
            </a:r>
          </a:p>
          <a:p>
            <a:pPr>
              <a:defRPr/>
            </a:pPr>
            <a:r>
              <a:rPr lang="en-US" altLang="en-US" b="1" dirty="0"/>
              <a:t>N</a:t>
            </a:r>
            <a:r>
              <a:rPr lang="en-US" altLang="en-US" dirty="0"/>
              <a:t>: Naloxone &amp;</a:t>
            </a:r>
          </a:p>
          <a:p>
            <a:pPr>
              <a:defRPr/>
            </a:pPr>
            <a:r>
              <a:rPr lang="en-US" altLang="en-US" b="1" dirty="0"/>
              <a:t>S</a:t>
            </a:r>
            <a:r>
              <a:rPr lang="en-US" altLang="en-US" dirty="0"/>
              <a:t>: Safety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>
              <a:latin typeface="Times New Roman" pitchFamily="18" charset="0"/>
            </a:endParaRP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DFF162-3F67-4FF2-B458-7AB829262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it is: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0583743-5113-43A9-82E2-81C324CB99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SUD Clinical Co-responder embedded within a First Responder agency</a:t>
            </a:r>
          </a:p>
          <a:p>
            <a:r>
              <a:rPr lang="en-US" dirty="0"/>
              <a:t>Community-based Recovery Support Partner </a:t>
            </a:r>
          </a:p>
          <a:p>
            <a:r>
              <a:rPr lang="en-US" dirty="0"/>
              <a:t>Public Messaging Campaign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Good Samaritan Law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Anti-stigma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Harm reduction and overdose prevention strategies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Department of Health and Human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248864"/>
            <a:ext cx="9153378" cy="892552"/>
          </a:xfrm>
          <a:prstGeom prst="rect">
            <a:avLst/>
          </a:prstGeom>
          <a:solidFill>
            <a:srgbClr val="004D8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825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248F8AD-3575-4E49-9D00-6101643EC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45BD0E4-0BF4-4F18-9FEE-353EBC4F5C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SUD Clinician: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sz="2400" dirty="0"/>
              <a:t>Embedded in First Responder Agency</a:t>
            </a:r>
          </a:p>
          <a:p>
            <a:pPr>
              <a:defRPr/>
            </a:pPr>
            <a:r>
              <a:rPr lang="en-US" altLang="en-US" dirty="0"/>
              <a:t>Co-responds to overdose and SUD-related Emergencies</a:t>
            </a:r>
          </a:p>
          <a:p>
            <a:pPr>
              <a:defRPr/>
            </a:pPr>
            <a:r>
              <a:rPr lang="en-US" altLang="en-US" dirty="0"/>
              <a:t>Proactive Referrals </a:t>
            </a:r>
          </a:p>
          <a:p>
            <a:pPr>
              <a:defRPr/>
            </a:pPr>
            <a:r>
              <a:rPr lang="en-US" altLang="en-US" dirty="0"/>
              <a:t>Connection to Recovery Coach</a:t>
            </a:r>
          </a:p>
          <a:p>
            <a:pPr>
              <a:defRPr/>
            </a:pPr>
            <a:r>
              <a:rPr lang="en-US" altLang="en-US" dirty="0"/>
              <a:t>Required TA participation</a:t>
            </a:r>
          </a:p>
          <a:p>
            <a:pPr>
              <a:defRPr/>
            </a:pPr>
            <a:endParaRPr lang="en-US" altLang="en-US" dirty="0">
              <a:latin typeface="Times New Roman" pitchFamily="18" charset="0"/>
            </a:endParaRP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DFF162-3F67-4FF2-B458-7AB829262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Community-based Recovery Partner: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0583743-5113-43A9-82E2-81C324CB99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low-barrier access points (Syringe Service Programs, Recovery Centers, Clubhouses)</a:t>
            </a:r>
          </a:p>
          <a:p>
            <a:r>
              <a:rPr lang="en-US" dirty="0"/>
              <a:t>Education and Connection to local Harm Reduction services</a:t>
            </a:r>
          </a:p>
          <a:p>
            <a:r>
              <a:rPr lang="en-US" dirty="0"/>
              <a:t>Recovery Capital gains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Department of Health and Human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248864"/>
            <a:ext cx="9153378" cy="892552"/>
          </a:xfrm>
          <a:prstGeom prst="rect">
            <a:avLst/>
          </a:prstGeom>
          <a:solidFill>
            <a:srgbClr val="004D8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Programmatic Elements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296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3182272-A7DD-441B-9D3B-D04A07CE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Department of Health and Human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-28135"/>
            <a:ext cx="9153378" cy="1446550"/>
          </a:xfrm>
          <a:prstGeom prst="rect">
            <a:avLst/>
          </a:prstGeom>
          <a:solidFill>
            <a:srgbClr val="004D8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 Co-Responder: Primary Responsibilities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82A8FBAB-44DC-46A4-95F1-CBAD994BEB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7700449"/>
              </p:ext>
            </p:extLst>
          </p:nvPr>
        </p:nvGraphicFramePr>
        <p:xfrm>
          <a:off x="685800" y="1417638"/>
          <a:ext cx="7848600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26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4C54AFC-7DD6-4787-ABB3-CE239DC8A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>
              <a:latin typeface="Times New Roman" pitchFamily="18" charset="0"/>
            </a:endParaRP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Department of Health and Human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248864"/>
            <a:ext cx="9153378" cy="892552"/>
          </a:xfrm>
          <a:prstGeom prst="rect">
            <a:avLst/>
          </a:prstGeom>
          <a:solidFill>
            <a:srgbClr val="004D8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OPTIONS: Co-responder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580B334-3581-41EE-90C0-ECAE25025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365034"/>
              </p:ext>
            </p:extLst>
          </p:nvPr>
        </p:nvGraphicFramePr>
        <p:xfrm>
          <a:off x="571500" y="1756870"/>
          <a:ext cx="8001000" cy="3931175"/>
        </p:xfrm>
        <a:graphic>
          <a:graphicData uri="http://schemas.openxmlformats.org/drawingml/2006/table">
            <a:tbl>
              <a:tblPr firstRow="1" firstCol="1" bandRow="1"/>
              <a:tblGrid>
                <a:gridCol w="4000500">
                  <a:extLst>
                    <a:ext uri="{9D8B030D-6E8A-4147-A177-3AD203B41FA5}">
                      <a16:colId xmlns:a16="http://schemas.microsoft.com/office/drawing/2014/main" val="2311366625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3467598814"/>
                    </a:ext>
                  </a:extLst>
                </a:gridCol>
              </a:tblGrid>
              <a:tr h="582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OPTIONS Co-responder Provider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Counties of Coverage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307492"/>
                  </a:ext>
                </a:extLst>
              </a:tr>
              <a:tr h="582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Aroostook Mental 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Center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Aroostook, Hancock, Washington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39477"/>
                  </a:ext>
                </a:extLst>
              </a:tr>
              <a:tr h="582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Health and Counseling Services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Penobscot, Piscataquis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522863"/>
                  </a:ext>
                </a:extLst>
              </a:tr>
              <a:tr h="582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Crisis &amp; Counseling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Kennebec, Somerset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538794"/>
                  </a:ext>
                </a:extLst>
              </a:tr>
              <a:tr h="920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Sweetser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Cumberland, Franklin, Knox, Lincoln, Oxford, Sagadahoc, Waldo, York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237337"/>
                  </a:ext>
                </a:extLst>
              </a:tr>
              <a:tr h="582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Tri-County Mental Health Services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Androscoggin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401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26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4C54AFC-7DD6-4787-ABB3-CE239DC8A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>
              <a:latin typeface="Times New Roman" pitchFamily="18" charset="0"/>
            </a:endParaRP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Department of Health and Human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248864"/>
            <a:ext cx="9153378" cy="892552"/>
          </a:xfrm>
          <a:prstGeom prst="rect">
            <a:avLst/>
          </a:prstGeom>
          <a:solidFill>
            <a:srgbClr val="004D8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OPTIONS: Co-responder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2F5B94-9A08-426D-A164-1C617BAF6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425564"/>
              </p:ext>
            </p:extLst>
          </p:nvPr>
        </p:nvGraphicFramePr>
        <p:xfrm>
          <a:off x="838200" y="1600200"/>
          <a:ext cx="7239001" cy="4525963"/>
        </p:xfrm>
        <a:graphic>
          <a:graphicData uri="http://schemas.openxmlformats.org/drawingml/2006/table">
            <a:tbl>
              <a:tblPr firstRow="1" firstCol="1" bandRow="1"/>
              <a:tblGrid>
                <a:gridCol w="2548154">
                  <a:extLst>
                    <a:ext uri="{9D8B030D-6E8A-4147-A177-3AD203B41FA5}">
                      <a16:colId xmlns:a16="http://schemas.microsoft.com/office/drawing/2014/main" val="2531542131"/>
                    </a:ext>
                  </a:extLst>
                </a:gridCol>
                <a:gridCol w="2609689">
                  <a:extLst>
                    <a:ext uri="{9D8B030D-6E8A-4147-A177-3AD203B41FA5}">
                      <a16:colId xmlns:a16="http://schemas.microsoft.com/office/drawing/2014/main" val="743736151"/>
                    </a:ext>
                  </a:extLst>
                </a:gridCol>
                <a:gridCol w="2081158">
                  <a:extLst>
                    <a:ext uri="{9D8B030D-6E8A-4147-A177-3AD203B41FA5}">
                      <a16:colId xmlns:a16="http://schemas.microsoft.com/office/drawing/2014/main" val="2183413732"/>
                    </a:ext>
                  </a:extLst>
                </a:gridCol>
              </a:tblGrid>
              <a:tr h="344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OPTIONS Co-responder Provider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Counties of Coverage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Co-responder Hiring Status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541374"/>
                  </a:ext>
                </a:extLst>
              </a:tr>
              <a:tr h="322113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Aroostook Mental Health Center 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Aroostook (Caribou PD), Hancock (determining linkage), Washington (Washington Sheriff’s Office)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Aroostook- Hired, starting end of Month (Kayley)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93049"/>
                  </a:ext>
                </a:extLst>
              </a:tr>
              <a:tr h="156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Hancock-Recruitment Phase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34903"/>
                  </a:ext>
                </a:extLst>
              </a:tr>
              <a:tr h="322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Washington-Hired and onboarding (Robin)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564019"/>
                  </a:ext>
                </a:extLst>
              </a:tr>
              <a:tr h="32211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Health and Counseling Services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Penobscot (Penobscot Sheriff’s Office), Piscataquis (Piscataquis Sheriff’s Office)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Penobscot- Hired, onboarding (Adam Perkins)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737611"/>
                  </a:ext>
                </a:extLst>
              </a:tr>
              <a:tr h="322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Piscataquis- Recruitment Phase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202972"/>
                  </a:ext>
                </a:extLst>
              </a:tr>
              <a:tr h="32211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Crisis &amp; Counseling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Kennebec (Augusta PD), Somerset (Somerset Sheriff’s Office)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Kennebec- Hired and started 1/5 (Jasmine)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998715"/>
                  </a:ext>
                </a:extLst>
              </a:tr>
              <a:tr h="322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Somerset- Recruiting (ca 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366180"/>
                  </a:ext>
                </a:extLst>
              </a:tr>
              <a:tr h="322113"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Sweetser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Cumberland (Brunswick PD, Franklin (Farmington PD), Knox (Knox Sheriff’s Office), Lincoln (Sheriff’s Office), Oxford (Rumford PD), Sagadahoc (Bath PD), Waldo (Sheriff’s Office), York (Kennebunk PD)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Cumberland-Hired, onboarding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209348"/>
                  </a:ext>
                </a:extLst>
              </a:tr>
              <a:tr h="156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Franklin- Recruitment phase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286423"/>
                  </a:ext>
                </a:extLst>
              </a:tr>
              <a:tr h="156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Knox- in interview process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254516"/>
                  </a:ext>
                </a:extLst>
              </a:tr>
              <a:tr h="156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Lincoln- in interview process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53625"/>
                  </a:ext>
                </a:extLst>
              </a:tr>
              <a:tr h="156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Oxford- Hired and started 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081773"/>
                  </a:ext>
                </a:extLst>
              </a:tr>
              <a:tr h="322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Sagadahoc- Hired and Started 12/28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694800"/>
                  </a:ext>
                </a:extLst>
              </a:tr>
              <a:tr h="156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Waldo- Recruitment Phase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091982"/>
                  </a:ext>
                </a:extLst>
              </a:tr>
              <a:tr h="322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York- Hired and Started 12/28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006862"/>
                  </a:ext>
                </a:extLst>
              </a:tr>
              <a:tr h="344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Tri-County Mental Health Services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Androscoggin (Lewiston PD)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4" marR="40584" marT="5637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Previously hired and now in full-time capacity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307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80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5A12D3C-328D-4C11-BC35-BD262D2A8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/>
              <a:t>“Provides near real-time suspected overdose surveillance data … to support public safety and public health efforts to mobilize an immediate</a:t>
            </a:r>
            <a:r>
              <a:rPr lang="en-US" sz="1800" dirty="0"/>
              <a:t> </a:t>
            </a:r>
            <a:r>
              <a:rPr lang="en-US" sz="2000" dirty="0"/>
              <a:t>response</a:t>
            </a:r>
            <a:r>
              <a:rPr lang="en-US" sz="1800" dirty="0"/>
              <a:t> </a:t>
            </a:r>
            <a:r>
              <a:rPr lang="en-US" sz="2000" dirty="0"/>
              <a:t>to a sudden increase, or spike in overdose events.”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4EE9F3E-799A-4333-A8B7-E895006F3F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 indent="-228600">
              <a:buClr>
                <a:srgbClr val="317238"/>
              </a:buClr>
            </a:pPr>
            <a:r>
              <a:rPr lang="en-US" sz="2200" dirty="0"/>
              <a:t>Developed by Washington/Baltimore HIDTA</a:t>
            </a:r>
          </a:p>
          <a:p>
            <a:pPr lvl="0" indent="-228600">
              <a:buClr>
                <a:srgbClr val="317238"/>
              </a:buClr>
            </a:pPr>
            <a:r>
              <a:rPr lang="en-US" sz="2200" dirty="0"/>
              <a:t>Free to use</a:t>
            </a:r>
          </a:p>
          <a:p>
            <a:pPr lvl="0" indent="-228600">
              <a:buClr>
                <a:srgbClr val="317238"/>
              </a:buClr>
            </a:pPr>
            <a:r>
              <a:rPr lang="en-US" sz="2200" dirty="0"/>
              <a:t>Overdose data entered by Emergency Responders</a:t>
            </a:r>
          </a:p>
          <a:p>
            <a:pPr lvl="0" indent="-228600">
              <a:buClr>
                <a:srgbClr val="317238"/>
              </a:buClr>
            </a:pPr>
            <a:r>
              <a:rPr lang="en-US" sz="2200" dirty="0"/>
              <a:t>Spike alerts and Overdose alerts for your county or State-level</a:t>
            </a:r>
          </a:p>
          <a:p>
            <a:pPr indent="-228600">
              <a:buClr>
                <a:srgbClr val="317238"/>
              </a:buClr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For more information and a list of Maine’s participating law enforcement agency to be signed up for alerts: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www.odmap.org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-228600">
              <a:buClr>
                <a:srgbClr val="317238"/>
              </a:buClr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>
              <a:buClr>
                <a:srgbClr val="317238"/>
              </a:buClr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>
              <a:buClr>
                <a:srgbClr val="317238"/>
              </a:buClr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indent="-228600">
              <a:buClr>
                <a:srgbClr val="317238"/>
              </a:buClr>
            </a:pPr>
            <a:endParaRPr lang="en-US" sz="22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Department of Health and Human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-28135"/>
            <a:ext cx="9153378" cy="1446550"/>
          </a:xfrm>
          <a:prstGeom prst="rect">
            <a:avLst/>
          </a:prstGeom>
          <a:solidFill>
            <a:srgbClr val="004D8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Overdose Detection Mapping Application Program (ODMAP)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97D38C-22BE-4EAF-B38A-85AD7935B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11" y="1599422"/>
            <a:ext cx="4359018" cy="182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4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Department of Health and Human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9378" y="169182"/>
            <a:ext cx="9153378" cy="646331"/>
          </a:xfrm>
          <a:prstGeom prst="rect">
            <a:avLst/>
          </a:prstGeom>
          <a:solidFill>
            <a:srgbClr val="004D8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OPTIONS: ODMAP Overdose Alerts 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A7D1F6-9E48-4472-B7BF-18D7BC7C0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179" y="3276600"/>
            <a:ext cx="7090263" cy="27617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6C85E77-A7F5-4BC5-A1A2-C2559C7BF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081516"/>
            <a:ext cx="5454930" cy="217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09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Department of Health and Human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9378" y="169182"/>
            <a:ext cx="9153378" cy="646331"/>
          </a:xfrm>
          <a:prstGeom prst="rect">
            <a:avLst/>
          </a:prstGeom>
          <a:solidFill>
            <a:srgbClr val="004D8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OPTIONS: ODMAP Level 2 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6E9CD1-3A78-4CBC-84EA-6C26F1CC6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1" y="914399"/>
            <a:ext cx="4229100" cy="587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60F2A33E1E9547A8533A936A0536E3" ma:contentTypeVersion="11" ma:contentTypeDescription="Create a new document." ma:contentTypeScope="" ma:versionID="2eb58a68d0e63ffb743e842343e624e1">
  <xsd:schema xmlns:xsd="http://www.w3.org/2001/XMLSchema" xmlns:xs="http://www.w3.org/2001/XMLSchema" xmlns:p="http://schemas.microsoft.com/office/2006/metadata/properties" xmlns:ns3="cc12e628-22e7-462b-b5e1-74e82deda3ec" xmlns:ns4="88fb8db8-5e83-4878-b6e4-6d2cebaeeba7" targetNamespace="http://schemas.microsoft.com/office/2006/metadata/properties" ma:root="true" ma:fieldsID="c6ced111ba3c7048e084ce7df3cf4d94" ns3:_="" ns4:_="">
    <xsd:import namespace="cc12e628-22e7-462b-b5e1-74e82deda3ec"/>
    <xsd:import namespace="88fb8db8-5e83-4878-b6e4-6d2cebaeeb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2e628-22e7-462b-b5e1-74e82deda3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b8db8-5e83-4878-b6e4-6d2cebaeeb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A432FC-1D73-4DA3-9405-0BC795137A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2e628-22e7-462b-b5e1-74e82deda3ec"/>
    <ds:schemaRef ds:uri="88fb8db8-5e83-4878-b6e4-6d2cebaeeb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B22508-A7FE-4C3B-86D6-66E54A9645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7802AE-FFE6-4FDD-9DE5-1F9CD19C54B9}">
  <ds:schemaRefs>
    <ds:schemaRef ds:uri="88fb8db8-5e83-4878-b6e4-6d2cebaeeba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cc12e628-22e7-462b-b5e1-74e82deda3e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62157</TotalTime>
  <Words>669</Words>
  <Application>Microsoft Office PowerPoint</Application>
  <PresentationFormat>On-screen Show (4:3)</PresentationFormat>
  <Paragraphs>149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Office Theme</vt:lpstr>
      <vt:lpstr> State of Maine Overdose Response and Prevention: OPTIONS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DHHS Presentation</dc:title>
  <dc:creator>Martins, John A</dc:creator>
  <cp:lastModifiedBy>Mazerolle, Sybil</cp:lastModifiedBy>
  <cp:revision>100</cp:revision>
  <cp:lastPrinted>2020-11-10T20:12:56Z</cp:lastPrinted>
  <dcterms:created xsi:type="dcterms:W3CDTF">2015-04-10T16:13:17Z</dcterms:created>
  <dcterms:modified xsi:type="dcterms:W3CDTF">2021-02-09T17:24:13Z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0x010100F960F2A33E1E9547A8533A936A0536E3</vt:lpwstr>
  </property>
</Properties>
</file>