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theme/theme1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1" r:id="rId4"/>
    <p:sldMasterId id="2147483713" r:id="rId5"/>
    <p:sldMasterId id="2147483725" r:id="rId6"/>
    <p:sldMasterId id="2147483737" r:id="rId7"/>
    <p:sldMasterId id="2147483749" r:id="rId8"/>
    <p:sldMasterId id="2147483761" r:id="rId9"/>
    <p:sldMasterId id="2147483773" r:id="rId10"/>
    <p:sldMasterId id="2147483785" r:id="rId11"/>
    <p:sldMasterId id="2147483797" r:id="rId12"/>
    <p:sldMasterId id="2147483809" r:id="rId13"/>
    <p:sldMasterId id="2147483821" r:id="rId14"/>
    <p:sldMasterId id="2147483833" r:id="rId15"/>
    <p:sldMasterId id="2147483845" r:id="rId16"/>
  </p:sldMasterIdLst>
  <p:handoutMasterIdLst>
    <p:handoutMasterId r:id="rId30"/>
  </p:handoutMasterIdLst>
  <p:sldIdLst>
    <p:sldId id="256" r:id="rId17"/>
    <p:sldId id="257" r:id="rId18"/>
    <p:sldId id="258" r:id="rId19"/>
    <p:sldId id="259" r:id="rId20"/>
    <p:sldId id="260" r:id="rId21"/>
    <p:sldId id="267" r:id="rId22"/>
    <p:sldId id="268" r:id="rId23"/>
    <p:sldId id="261" r:id="rId24"/>
    <p:sldId id="262" r:id="rId25"/>
    <p:sldId id="264" r:id="rId26"/>
    <p:sldId id="263" r:id="rId27"/>
    <p:sldId id="265" r:id="rId28"/>
    <p:sldId id="270"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BDC8"/>
    <a:srgbClr val="495869"/>
    <a:srgbClr val="F3C7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1278" y="60"/>
      </p:cViewPr>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2.xml"/><Relationship Id="rId26" Type="http://schemas.openxmlformats.org/officeDocument/2006/relationships/slide" Target="slides/slide10.xml"/><Relationship Id="rId3" Type="http://schemas.openxmlformats.org/officeDocument/2006/relationships/slideMaster" Target="slideMasters/slideMaster3.xml"/><Relationship Id="rId21" Type="http://schemas.openxmlformats.org/officeDocument/2006/relationships/slide" Target="slides/slide5.xml"/><Relationship Id="rId34"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1.xml"/><Relationship Id="rId25" Type="http://schemas.openxmlformats.org/officeDocument/2006/relationships/slide" Target="slides/slide9.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4.xml"/><Relationship Id="rId29"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8.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7.xml"/><Relationship Id="rId28" Type="http://schemas.openxmlformats.org/officeDocument/2006/relationships/slide" Target="slides/slide12.xml"/><Relationship Id="rId10" Type="http://schemas.openxmlformats.org/officeDocument/2006/relationships/slideMaster" Target="slideMasters/slideMaster10.xml"/><Relationship Id="rId19" Type="http://schemas.openxmlformats.org/officeDocument/2006/relationships/slide" Target="slides/slide3.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6.xml"/><Relationship Id="rId27" Type="http://schemas.openxmlformats.org/officeDocument/2006/relationships/slide" Target="slides/slide11.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1C86319-497A-49E6-8C70-1B27BEAED6D0}" type="datetimeFigureOut">
              <a:rPr lang="en-US" smtClean="0"/>
              <a:t>12/11/2020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82A9F93-2FE1-4527-B833-22EC34370DC3}" type="slidenum">
              <a:rPr lang="en-US" smtClean="0"/>
              <a:t>‹#›</a:t>
            </a:fld>
            <a:endParaRPr lang="en-US"/>
          </a:p>
        </p:txBody>
      </p:sp>
    </p:spTree>
    <p:extLst>
      <p:ext uri="{BB962C8B-B14F-4D97-AF65-F5344CB8AC3E}">
        <p14:creationId xmlns:p14="http://schemas.microsoft.com/office/powerpoint/2010/main" val="213327347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6.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7"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0535201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2836001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62993762"/>
      </p:ext>
    </p:extLst>
  </p:cSld>
  <p:clrMapOvr>
    <a:masterClrMapping/>
  </p:clrMapOvr>
  <p:timing>
    <p:tnLst>
      <p:par>
        <p:cTn id="1" dur="indefinite" restart="never" nodeType="tmRoot"/>
      </p:par>
    </p:tnLst>
  </p:timing>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15690130"/>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2797913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705651"/>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5773207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5207904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93673289"/>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177140677"/>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70299594"/>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F3C7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23709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ctr">
              <a:defRPr sz="6600"/>
            </a:lvl1pPr>
          </a:lstStyle>
          <a:p>
            <a:r>
              <a:rPr lang="en-US" dirty="0" smtClean="0"/>
              <a:t>Questions</a:t>
            </a:r>
            <a:endParaRPr lang="en-US" dirty="0"/>
          </a:p>
        </p:txBody>
      </p:sp>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(“MaineHousing”)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MaineHousing does not discriminate on the basis of race, color, religion, sex, sexual orientation, gender identity or expression, national origin, ancestry, age, physical or mental disability or genetic information. MaineHousing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MaineHousing will also provide this document in alternative formats upon sufficient notice. MaineHousing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8"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9"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20"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088809937"/>
      </p:ext>
    </p:extLst>
  </p:cSld>
  <p:clrMapOvr>
    <a:masterClrMapping/>
  </p:clrMapOvr>
  <p:timing>
    <p:tnLst>
      <p:par>
        <p:cTn id="1" dur="indefinite" restart="never" nodeType="tmRoot"/>
      </p:par>
    </p:tnLst>
  </p:timing>
</p:sldLayout>
</file>

<file path=ppt/slideLayouts/slideLayout110.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706068476"/>
      </p:ext>
    </p:extLst>
  </p:cSld>
  <p:clrMapOvr>
    <a:masterClrMapping/>
  </p:clrMapOvr>
  <p:timing>
    <p:tnLst>
      <p:par>
        <p:cTn id="1" dur="indefinite" restart="never" nodeType="tmRoot"/>
      </p:par>
    </p:tnLst>
  </p:timing>
</p:sldLayout>
</file>

<file path=ppt/slideLayouts/slideLayout11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049088938"/>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41531762"/>
      </p:ext>
    </p:extLst>
  </p:cSld>
  <p:clrMapOvr>
    <a:masterClrMapping/>
  </p:clrMapOvr>
  <p:timing>
    <p:tnLst>
      <p:par>
        <p:cTn id="1" dur="indefinite" restart="never" nodeType="tmRoot"/>
      </p:par>
    </p:tnLst>
  </p:timing>
</p:sldLayout>
</file>

<file path=ppt/slideLayouts/slideLayout1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672544"/>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16550385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5035634"/>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1436473"/>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27363586"/>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21701065"/>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67826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8" name="Straight Connector 7"/>
          <p:cNvCxnSpPr/>
          <p:nvPr userDrawn="1"/>
        </p:nvCxnSpPr>
        <p:spPr>
          <a:xfrm>
            <a:off x="0" y="6164037"/>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7" y="5695623"/>
            <a:ext cx="4798723" cy="804672"/>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0"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1"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2"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3"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79853451"/>
      </p:ext>
    </p:extLst>
  </p:cSld>
  <p:clrMapOvr>
    <a:masterClrMapping/>
  </p:clrMapOvr>
  <p:timing>
    <p:tnLst>
      <p:par>
        <p:cTn id="1" dur="indefinite" restart="never" nodeType="tmRoot"/>
      </p:par>
    </p:tnLst>
  </p:timing>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rgbClr val="8AAF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209914595"/>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402961049"/>
      </p:ext>
    </p:extLst>
  </p:cSld>
  <p:clrMapOvr>
    <a:masterClrMapping/>
  </p:clrMapOvr>
  <p:timing>
    <p:tnLst>
      <p:par>
        <p:cTn id="1" dur="indefinite" restart="never" nodeType="tmRoot"/>
      </p:par>
    </p:tnLst>
  </p:timing>
</p:sldLayout>
</file>

<file path=ppt/slideLayouts/slideLayout12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5955413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381759"/>
      </p:ext>
    </p:extLst>
  </p:cSld>
  <p:clrMapOvr>
    <a:masterClrMapping/>
  </p:clrMapOvr>
  <p:timing>
    <p:tnLst>
      <p:par>
        <p:cTn id="1" dur="indefinite" restart="never" nodeType="tmRoot"/>
      </p:par>
    </p:tnLst>
  </p:timing>
</p:sldLayout>
</file>

<file path=ppt/slideLayouts/slideLayout1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37016250"/>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15256579"/>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010376454"/>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1527475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655999445"/>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42364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08964707"/>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86843602"/>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288057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301589160"/>
      </p:ext>
    </p:extLst>
  </p:cSld>
  <p:clrMapOvr>
    <a:masterClrMapping/>
  </p:clrMapOvr>
  <p:timing>
    <p:tnLst>
      <p:par>
        <p:cTn id="1" dur="indefinite" restart="never" nodeType="tmRoot"/>
      </p:par>
    </p:tnLst>
  </p:timing>
</p:sldLayout>
</file>

<file path=ppt/slideLayouts/slideLayout13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306196506"/>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72630102"/>
      </p:ext>
    </p:extLst>
  </p:cSld>
  <p:clrMapOvr>
    <a:masterClrMapping/>
  </p:clrMapOvr>
  <p:timing>
    <p:tnLst>
      <p:par>
        <p:cTn id="1" dur="indefinite" restart="never" nodeType="tmRoot"/>
      </p:par>
    </p:tnLst>
  </p:timing>
</p:sldLayout>
</file>

<file path=ppt/slideLayouts/slideLayout1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47549316"/>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3153681"/>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760612"/>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73224222"/>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7684863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325005456"/>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08391097"/>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77271628"/>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130017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563230096"/>
      </p:ext>
    </p:extLst>
  </p:cSld>
  <p:clrMapOvr>
    <a:masterClrMapping/>
  </p:clrMapOvr>
  <p:timing>
    <p:tnLst>
      <p:par>
        <p:cTn id="1" dur="indefinite" restart="never" nodeType="tmRoot"/>
      </p:par>
    </p:tnLst>
  </p:timing>
</p:sldLayout>
</file>

<file path=ppt/slideLayouts/slideLayout14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113210998"/>
      </p:ext>
    </p:extLst>
  </p:cSld>
  <p:clrMapOvr>
    <a:masterClrMapping/>
  </p:clrMapOvr>
  <p:timing>
    <p:tnLst>
      <p:par>
        <p:cTn id="1" dur="indefinite" restart="never" nodeType="tmRoot"/>
      </p:par>
    </p:tnLst>
  </p:timing>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230502746"/>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8640919"/>
      </p:ext>
    </p:extLst>
  </p:cSld>
  <p:clrMapOvr>
    <a:masterClrMapping/>
  </p:clrMapOvr>
  <p:timing>
    <p:tnLst>
      <p:par>
        <p:cTn id="1" dur="indefinite" restart="never" nodeType="tmRoot"/>
      </p:par>
    </p:tnLst>
  </p:timing>
</p:sldLayout>
</file>

<file path=ppt/slideLayouts/slideLayout1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863801902"/>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604317932"/>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033379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46DDA68-4277-4F53-8049-5D2EF4360011}" type="slidenum">
              <a:rPr lang="en-US" smtClean="0"/>
              <a:t>‹#›</a:t>
            </a:fld>
            <a:endParaRPr lang="en-US"/>
          </a:p>
        </p:txBody>
      </p:sp>
      <p:cxnSp>
        <p:nvCxnSpPr>
          <p:cNvPr id="10" name="Straight Connector 9"/>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1123465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91226858"/>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547795315"/>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727672350"/>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928737529"/>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386882914"/>
      </p:ext>
    </p:extLst>
  </p:cSld>
  <p:clrMapOvr>
    <a:masterClrMapping/>
  </p:clrMapOvr>
  <p:timing>
    <p:tnLst>
      <p:par>
        <p:cTn id="1" dur="indefinite" restart="never" nodeType="tmRoot"/>
      </p:par>
    </p:tnLst>
  </p:timing>
</p:sldLayout>
</file>

<file path=ppt/slideLayouts/slideLayout15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432274742"/>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0299967"/>
      </p:ext>
    </p:extLst>
  </p:cSld>
  <p:clrMapOvr>
    <a:masterClrMapping/>
  </p:clrMapOvr>
  <p:timing>
    <p:tnLst>
      <p:par>
        <p:cTn id="1" dur="indefinite" restart="never" nodeType="tmRoot"/>
      </p:par>
    </p:tnLst>
  </p:timing>
</p:sldLayout>
</file>

<file path=ppt/slideLayouts/slideLayout15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657866040"/>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464032268"/>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887479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346DDA68-4277-4F53-8049-5D2EF4360011}" type="slidenum">
              <a:rPr lang="en-US" smtClean="0"/>
              <a:t>‹#›</a:t>
            </a:fld>
            <a:endParaRPr lang="en-US"/>
          </a:p>
        </p:txBody>
      </p:sp>
      <p:cxnSp>
        <p:nvCxnSpPr>
          <p:cNvPr id="6" name="Straight Connector 5"/>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42559885"/>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715976870"/>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788213716"/>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046683133"/>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608828599"/>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81567714"/>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6609354"/>
      </p:ext>
    </p:extLst>
  </p:cSld>
  <p:clrMapOvr>
    <a:masterClrMapping/>
  </p:clrMapOvr>
  <p:timing>
    <p:tnLst>
      <p:par>
        <p:cTn id="1" dur="indefinite" restart="never" nodeType="tmRoot"/>
      </p:par>
    </p:tnLst>
  </p:timing>
</p:sldLayout>
</file>

<file path=ppt/slideLayouts/slideLayout16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113748468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11" name="Straight Connector 10"/>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749528"/>
            <a:ext cx="7886700" cy="973817"/>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28650" y="1858281"/>
            <a:ext cx="7886700" cy="31790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215376253"/>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dirty="0"/>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9155674"/>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37D2D656-E6CC-4D61-813A-AAF37DD8F272}" type="slidenum">
              <a:rPr lang="en-US" smtClean="0"/>
              <a:t>‹#›</a:t>
            </a:fld>
            <a:endParaRPr lang="en-US"/>
          </a:p>
        </p:txBody>
      </p:sp>
      <p:cxnSp>
        <p:nvCxnSpPr>
          <p:cNvPr id="12" name="Straight Connector 11"/>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3" name="Rectangle 12"/>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3484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6DDA68-4277-4F53-8049-5D2EF4360011}" type="slidenum">
              <a:rPr lang="en-US" smtClean="0"/>
              <a:t>‹#›</a:t>
            </a:fld>
            <a:endParaRPr lang="en-US"/>
          </a:p>
        </p:txBody>
      </p:sp>
      <p:cxnSp>
        <p:nvCxnSpPr>
          <p:cNvPr id="5" name="Straight Connector 4"/>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5967633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7D2D656-E6CC-4D61-813A-AAF37DD8F272}" type="slidenum">
              <a:rPr lang="en-US" smtClean="0"/>
              <a:t>‹#›</a:t>
            </a:fld>
            <a:endParaRPr lang="en-US"/>
          </a:p>
        </p:txBody>
      </p:sp>
      <p:cxnSp>
        <p:nvCxnSpPr>
          <p:cNvPr id="8" name="Straight Connector 7"/>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89485643"/>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7D2D656-E6CC-4D61-813A-AAF37DD8F272}" type="slidenum">
              <a:rPr lang="en-US" smtClean="0"/>
              <a:t>‹#›</a:t>
            </a:fld>
            <a:endParaRPr lang="en-US"/>
          </a:p>
        </p:txBody>
      </p:sp>
      <p:cxnSp>
        <p:nvCxnSpPr>
          <p:cNvPr id="7" name="Straight Connector 6"/>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26897963"/>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3893486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7D2D656-E6CC-4D61-813A-AAF37DD8F272}" type="slidenum">
              <a:rPr lang="en-US" smtClean="0"/>
              <a:t>‹#›</a:t>
            </a:fld>
            <a:endParaRPr lang="en-US"/>
          </a:p>
        </p:txBody>
      </p:sp>
      <p:cxnSp>
        <p:nvCxnSpPr>
          <p:cNvPr id="10" name="Straight Connector 9"/>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581840790"/>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459521525"/>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142592"/>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7D2D656-E6CC-4D61-813A-AAF37DD8F272}" type="slidenum">
              <a:rPr lang="en-US" smtClean="0"/>
              <a:t>‹#›</a:t>
            </a:fld>
            <a:endParaRPr lang="en-US"/>
          </a:p>
        </p:txBody>
      </p:sp>
      <p:cxnSp>
        <p:nvCxnSpPr>
          <p:cNvPr id="9" name="Straight Connector 8"/>
          <p:cNvCxnSpPr/>
          <p:nvPr userDrawn="1"/>
        </p:nvCxnSpPr>
        <p:spPr>
          <a:xfrm>
            <a:off x="0" y="6311899"/>
            <a:ext cx="9144000"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
        <p:nvSpPr>
          <p:cNvPr id="10" name="Rectangle 9"/>
          <p:cNvSpPr/>
          <p:nvPr userDrawn="1"/>
        </p:nvSpPr>
        <p:spPr>
          <a:xfrm>
            <a:off x="7290707" y="5690507"/>
            <a:ext cx="1330779" cy="1425574"/>
          </a:xfrm>
          <a:prstGeom prst="rect">
            <a:avLst/>
          </a:prstGeom>
          <a:solidFill>
            <a:schemeClr val="accent2"/>
          </a:solidFill>
          <a:ln w="28575">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360559756"/>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404244201"/>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43903608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46DDA68-4277-4F53-8049-5D2EF4360011}" type="slidenum">
              <a:rPr lang="en-US" smtClean="0"/>
              <a:t>‹#›</a:t>
            </a:fld>
            <a:endParaRPr lang="en-US"/>
          </a:p>
        </p:txBody>
      </p:sp>
      <p:cxnSp>
        <p:nvCxnSpPr>
          <p:cNvPr id="8" name="Straight Connector 7"/>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207126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0036632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312781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47783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46DDA68-4277-4F53-8049-5D2EF4360011}" type="slidenum">
              <a:rPr lang="en-US" smtClean="0"/>
              <a:t>‹#›</a:t>
            </a:fld>
            <a:endParaRPr lang="en-US"/>
          </a:p>
        </p:txBody>
      </p:sp>
      <p:cxnSp>
        <p:nvCxnSpPr>
          <p:cNvPr id="7" name="Straight Connector 6"/>
          <p:cNvCxnSpPr/>
          <p:nvPr userDrawn="1"/>
        </p:nvCxnSpPr>
        <p:spPr>
          <a:xfrm>
            <a:off x="0" y="6237515"/>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1727268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526403907"/>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9" name="Straight Connector 8"/>
          <p:cNvCxnSpPr/>
          <p:nvPr userDrawn="1"/>
        </p:nvCxnSpPr>
        <p:spPr>
          <a:xfrm>
            <a:off x="0" y="585379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72636" y="5416985"/>
            <a:ext cx="4798723" cy="804672"/>
          </a:xfrm>
          <a:prstGeom prst="rect">
            <a:avLst/>
          </a:prstGeom>
        </p:spPr>
      </p:pic>
      <p:sp>
        <p:nvSpPr>
          <p:cNvPr id="10"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1"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2"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8"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9"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731540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7580865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3132554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D2FDD685-0178-4CDC-BE0F-FDF6C0ACD5A7}" type="slidenum">
              <a:rPr lang="en-US" smtClean="0"/>
              <a:t>‹#›</a:t>
            </a:fld>
            <a:endParaRPr lang="en-US"/>
          </a:p>
        </p:txBody>
      </p:sp>
      <p:cxnSp>
        <p:nvCxnSpPr>
          <p:cNvPr id="10" name="Straight Connector 9"/>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604313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D2FDD685-0178-4CDC-BE0F-FDF6C0ACD5A7}" type="slidenum">
              <a:rPr lang="en-US" smtClean="0"/>
              <a:t>‹#›</a:t>
            </a:fld>
            <a:endParaRPr lang="en-US"/>
          </a:p>
        </p:txBody>
      </p:sp>
      <p:cxnSp>
        <p:nvCxnSpPr>
          <p:cNvPr id="6" name="Straight Connector 5"/>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748402342"/>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D2FDD685-0178-4CDC-BE0F-FDF6C0ACD5A7}" type="slidenum">
              <a:rPr lang="en-US" smtClean="0"/>
              <a:t>‹#›</a:t>
            </a:fld>
            <a:endParaRPr lang="en-US"/>
          </a:p>
        </p:txBody>
      </p:sp>
      <p:cxnSp>
        <p:nvCxnSpPr>
          <p:cNvPr id="5" name="Straight Connector 4"/>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416804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914111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0477604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D2FDD685-0178-4CDC-BE0F-FDF6C0ACD5A7}" type="slidenum">
              <a:rPr lang="en-US" smtClean="0"/>
              <a:t>‹#›</a:t>
            </a:fld>
            <a:endParaRPr lang="en-US"/>
          </a:p>
        </p:txBody>
      </p:sp>
      <p:cxnSp>
        <p:nvCxnSpPr>
          <p:cNvPr id="8" name="Straight Connector 7"/>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0689702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90808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253844"/>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5526681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0641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D2FDD685-0178-4CDC-BE0F-FDF6C0ACD5A7}" type="slidenum">
              <a:rPr lang="en-US" smtClean="0"/>
              <a:t>‹#›</a:t>
            </a:fld>
            <a:endParaRPr lang="en-US"/>
          </a:p>
        </p:txBody>
      </p:sp>
      <p:cxnSp>
        <p:nvCxnSpPr>
          <p:cNvPr id="7" name="Straight Connector 6"/>
          <p:cNvCxnSpPr/>
          <p:nvPr userDrawn="1"/>
        </p:nvCxnSpPr>
        <p:spPr>
          <a:xfrm>
            <a:off x="0" y="617696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421507678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0140664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37306686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637709973"/>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98646775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66041709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85510950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5379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3888557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1277257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894558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35713001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871449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47809294"/>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0351008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455914147"/>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2105126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5994348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367851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134724423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46247162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949939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8570435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07289059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1226709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3320293317"/>
      </p:ext>
    </p:extLst>
  </p:cSld>
  <p:clrMapOvr>
    <a:masterClrMapping/>
  </p:clrMapOvr>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40874495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53281693"/>
      </p:ext>
    </p:extLst>
  </p:cSld>
  <p:clrMapOvr>
    <a:masterClrMapping/>
  </p:clrMapOvr>
  <p:timing>
    <p:tnLst>
      <p:par>
        <p:cTn id="1" dur="indefinite" restart="never" nodeType="tmRoot"/>
      </p:par>
    </p:tnLst>
  </p:timing>
</p:sldLayout>
</file>

<file path=ppt/slideLayouts/slideLayout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9439735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621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4903137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754865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48010405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194758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117206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99054248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3721697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644466435"/>
      </p:ext>
    </p:extLst>
  </p:cSld>
  <p:clrMapOvr>
    <a:masterClrMapping/>
  </p:clrMapOvr>
  <p:timing>
    <p:tnLst>
      <p:par>
        <p:cTn id="1" dur="indefinite" restart="never" nodeType="tmRoot"/>
      </p:par>
    </p:tnLst>
  </p:timing>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2456089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51599368"/>
      </p:ext>
    </p:extLst>
  </p:cSld>
  <p:clrMapOvr>
    <a:masterClrMapping/>
  </p:clrMapOvr>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627735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663099737"/>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9269090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26816800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94611328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0571202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38018962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68042927"/>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51584445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279102281"/>
      </p:ext>
    </p:extLst>
  </p:cSld>
  <p:clrMapOvr>
    <a:masterClrMapping/>
  </p:clrMapOvr>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162772" y="5748366"/>
            <a:ext cx="4818453" cy="807980"/>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5"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6"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7"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8"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87404471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70542802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55239150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634068734"/>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8"/>
          <p:cNvSpPr>
            <a:spLocks noGrp="1"/>
          </p:cNvSpPr>
          <p:nvPr>
            <p:ph type="sldNum" sz="quarter" idx="12"/>
          </p:nvPr>
        </p:nvSpPr>
        <p:spPr/>
        <p:txBody>
          <a:bodyPr/>
          <a:lstStyle/>
          <a:p>
            <a:fld id="{993C7B44-8E76-4112-AF81-173C15839EC8}" type="slidenum">
              <a:rPr lang="en-US" smtClean="0"/>
              <a:t>‹#›</a:t>
            </a:fld>
            <a:endParaRPr lang="en-US"/>
          </a:p>
        </p:txBody>
      </p:sp>
      <p:cxnSp>
        <p:nvCxnSpPr>
          <p:cNvPr id="10" name="Straight Connector 9"/>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1925110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993C7B44-8E76-4112-AF81-173C15839EC8}" type="slidenum">
              <a:rPr lang="en-US" smtClean="0"/>
              <a:t>‹#›</a:t>
            </a:fld>
            <a:endParaRPr lang="en-US"/>
          </a:p>
        </p:txBody>
      </p:sp>
      <p:cxnSp>
        <p:nvCxnSpPr>
          <p:cNvPr id="6" name="Straight Connector 5"/>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13876424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93C7B44-8E76-4112-AF81-173C15839EC8}" type="slidenum">
              <a:rPr lang="en-US" smtClean="0"/>
              <a:t>‹#›</a:t>
            </a:fld>
            <a:endParaRPr lang="en-US"/>
          </a:p>
        </p:txBody>
      </p:sp>
      <p:cxnSp>
        <p:nvCxnSpPr>
          <p:cNvPr id="5" name="Straight Connector 4"/>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822009952"/>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314149854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993C7B44-8E76-4112-AF81-173C15839EC8}" type="slidenum">
              <a:rPr lang="en-US" smtClean="0"/>
              <a:t>‹#›</a:t>
            </a:fld>
            <a:endParaRPr lang="en-US"/>
          </a:p>
        </p:txBody>
      </p:sp>
      <p:cxnSp>
        <p:nvCxnSpPr>
          <p:cNvPr id="8" name="Straight Connector 7"/>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403029340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1299170281"/>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33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76278" y="5792070"/>
            <a:ext cx="1057658" cy="923546"/>
          </a:xfrm>
          <a:prstGeom prst="rect">
            <a:avLst/>
          </a:prstGeom>
        </p:spPr>
      </p:pic>
    </p:spTree>
    <p:extLst>
      <p:ext uri="{BB962C8B-B14F-4D97-AF65-F5344CB8AC3E}">
        <p14:creationId xmlns:p14="http://schemas.microsoft.com/office/powerpoint/2010/main" val="278752160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489636898"/>
      </p:ext>
    </p:extLst>
  </p:cSld>
  <p:clrMapOvr>
    <a:masterClrMapping/>
  </p:clrMapOvr>
  <p:timing>
    <p:tnLst>
      <p:par>
        <p:cTn id="1" dur="indefinite" restart="never" nodeType="tmRoot"/>
      </p:par>
    </p:tnLst>
  </p:timing>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7270" y="5641522"/>
            <a:ext cx="5489459" cy="920498"/>
          </a:xfrm>
          <a:prstGeom prst="rect">
            <a:avLst/>
          </a:prstGeom>
        </p:spPr>
      </p:pic>
      <p:sp>
        <p:nvSpPr>
          <p:cNvPr id="9" name="Title 1"/>
          <p:cNvSpPr>
            <a:spLocks noGrp="1"/>
          </p:cNvSpPr>
          <p:nvPr>
            <p:ph type="ctrTitle"/>
          </p:nvPr>
        </p:nvSpPr>
        <p:spPr>
          <a:xfrm>
            <a:off x="685800" y="1122363"/>
            <a:ext cx="7772400" cy="2387600"/>
          </a:xfrm>
        </p:spPr>
        <p:txBody>
          <a:bodyPr anchor="b"/>
          <a:lstStyle>
            <a:lvl1pPr algn="ctr">
              <a:defRPr sz="6000"/>
            </a:lvl1pPr>
          </a:lstStyle>
          <a:p>
            <a:r>
              <a:rPr lang="en-US" dirty="0" smtClean="0"/>
              <a:t>Click to edit Master title style</a:t>
            </a:r>
            <a:endParaRPr lang="en-US" dirty="0"/>
          </a:p>
        </p:txBody>
      </p:sp>
      <p:sp>
        <p:nvSpPr>
          <p:cNvPr id="13" name="Subtitle 2"/>
          <p:cNvSpPr>
            <a:spLocks noGrp="1"/>
          </p:cNvSpPr>
          <p:nvPr>
            <p:ph type="subTitle" idx="1"/>
          </p:nvPr>
        </p:nvSpPr>
        <p:spPr>
          <a:xfrm>
            <a:off x="1143000" y="3602038"/>
            <a:ext cx="6858000" cy="414791"/>
          </a:xfrm>
        </p:spPr>
        <p:txBody>
          <a:bodyPr/>
          <a:lstStyle>
            <a:lvl1pPr marL="0" indent="0" algn="ctr">
              <a:buNone/>
              <a:defRPr sz="2400">
                <a:solidFill>
                  <a:srgbClr val="495869"/>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4" name="Text Placeholder 15"/>
          <p:cNvSpPr>
            <a:spLocks noGrp="1"/>
          </p:cNvSpPr>
          <p:nvPr>
            <p:ph type="body" sz="quarter" idx="13" hasCustomPrompt="1"/>
          </p:nvPr>
        </p:nvSpPr>
        <p:spPr>
          <a:xfrm>
            <a:off x="2578768" y="4108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5" name="Text Placeholder 15"/>
          <p:cNvSpPr>
            <a:spLocks noGrp="1"/>
          </p:cNvSpPr>
          <p:nvPr>
            <p:ph type="body" sz="quarter" idx="14" hasCustomPrompt="1"/>
          </p:nvPr>
        </p:nvSpPr>
        <p:spPr>
          <a:xfrm>
            <a:off x="2578768" y="4489904"/>
            <a:ext cx="4191000" cy="381000"/>
          </a:xfrm>
        </p:spPr>
        <p:txBody>
          <a:bodyPr anchor="ctr">
            <a:normAutofit/>
          </a:bodyPr>
          <a:lstStyle>
            <a:lvl1pPr marL="0" indent="0" algn="ctr">
              <a:buNone/>
              <a:defRPr sz="18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6" name="Text Placeholder 15"/>
          <p:cNvSpPr>
            <a:spLocks noGrp="1"/>
          </p:cNvSpPr>
          <p:nvPr>
            <p:ph type="body" sz="quarter" idx="15" hasCustomPrompt="1"/>
          </p:nvPr>
        </p:nvSpPr>
        <p:spPr>
          <a:xfrm>
            <a:off x="2578768" y="4884130"/>
            <a:ext cx="4191000" cy="381000"/>
          </a:xfrm>
        </p:spPr>
        <p:txBody>
          <a:bodyPr anchor="ctr">
            <a:normAutofit/>
          </a:bodyPr>
          <a:lstStyle>
            <a:lvl1pPr marL="0" indent="0" algn="ctr">
              <a:buNone/>
              <a:defRPr sz="18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Date</a:t>
            </a:r>
          </a:p>
        </p:txBody>
      </p:sp>
    </p:spTree>
    <p:extLst>
      <p:ext uri="{BB962C8B-B14F-4D97-AF65-F5344CB8AC3E}">
        <p14:creationId xmlns:p14="http://schemas.microsoft.com/office/powerpoint/2010/main" val="2246167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1825625"/>
            <a:ext cx="7886700" cy="36771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993C7B44-8E76-4112-AF81-173C15839EC8}" type="slidenum">
              <a:rPr lang="en-US" smtClean="0"/>
              <a:t>‹#›</a:t>
            </a:fld>
            <a:endParaRPr lang="en-US"/>
          </a:p>
        </p:txBody>
      </p:sp>
      <p:cxnSp>
        <p:nvCxnSpPr>
          <p:cNvPr id="7" name="Straight Connector 6"/>
          <p:cNvCxnSpPr/>
          <p:nvPr userDrawn="1"/>
        </p:nvCxnSpPr>
        <p:spPr>
          <a:xfrm>
            <a:off x="-1" y="6253843"/>
            <a:ext cx="914400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l="7605" t="12370" r="7605" b="11834"/>
          <a:stretch/>
        </p:blipFill>
        <p:spPr>
          <a:xfrm>
            <a:off x="7641771" y="5733710"/>
            <a:ext cx="1077686" cy="963386"/>
          </a:xfrm>
          <a:prstGeom prst="rect">
            <a:avLst/>
          </a:prstGeom>
        </p:spPr>
      </p:pic>
    </p:spTree>
    <p:extLst>
      <p:ext uri="{BB962C8B-B14F-4D97-AF65-F5344CB8AC3E}">
        <p14:creationId xmlns:p14="http://schemas.microsoft.com/office/powerpoint/2010/main" val="2970875261"/>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120265469"/>
      </p:ext>
    </p:extLst>
  </p:cSld>
  <p:clrMapOvr>
    <a:masterClrMapping/>
  </p:clrMapOvr>
  <p:timing>
    <p:tnLst>
      <p:par>
        <p:cTn id="1" dur="indefinite" restart="never" nodeType="tmRoot"/>
      </p:par>
    </p:tnLst>
  </p:timing>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3906040939"/>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A72D192-844B-4ECA-A687-7A66FE0BFAFA}" type="slidenum">
              <a:rPr lang="en-US" smtClean="0"/>
              <a:t>‹#›</a:t>
            </a:fld>
            <a:endParaRPr lang="en-US"/>
          </a:p>
        </p:txBody>
      </p:sp>
      <p:cxnSp>
        <p:nvCxnSpPr>
          <p:cNvPr id="10" name="Straight Connector 9"/>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256322775"/>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A72D192-844B-4ECA-A687-7A66FE0BFAFA}" type="slidenum">
              <a:rPr lang="en-US" smtClean="0"/>
              <a:t>‹#›</a:t>
            </a:fld>
            <a:endParaRPr lang="en-US"/>
          </a:p>
        </p:txBody>
      </p:sp>
      <p:cxnSp>
        <p:nvCxnSpPr>
          <p:cNvPr id="6" name="Straight Connector 5"/>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Rectangle 6"/>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50007703"/>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A72D192-844B-4ECA-A687-7A66FE0BFAFA}" type="slidenum">
              <a:rPr lang="en-US" smtClean="0"/>
              <a:t>‹#›</a:t>
            </a:fld>
            <a:endParaRPr lang="en-US"/>
          </a:p>
        </p:txBody>
      </p:sp>
      <p:cxnSp>
        <p:nvCxnSpPr>
          <p:cNvPr id="5" name="Straight Connector 4"/>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23695420"/>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931622581"/>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A72D192-844B-4ECA-A687-7A66FE0BFAFA}" type="slidenum">
              <a:rPr lang="en-US" smtClean="0"/>
              <a:t>‹#›</a:t>
            </a:fld>
            <a:endParaRPr lang="en-US"/>
          </a:p>
        </p:txBody>
      </p:sp>
      <p:cxnSp>
        <p:nvCxnSpPr>
          <p:cNvPr id="8" name="Straight Connector 7"/>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186604515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368209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628650" y="6329136"/>
            <a:ext cx="2057400" cy="365125"/>
          </a:xfrm>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2923007242"/>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227411"/>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A72D192-844B-4ECA-A687-7A66FE0BFAFA}" type="slidenum">
              <a:rPr lang="en-US" smtClean="0"/>
              <a:t>‹#›</a:t>
            </a:fld>
            <a:endParaRPr lang="en-US"/>
          </a:p>
        </p:txBody>
      </p:sp>
      <p:cxnSp>
        <p:nvCxnSpPr>
          <p:cNvPr id="7" name="Straight Connector 6"/>
          <p:cNvCxnSpPr/>
          <p:nvPr userDrawn="1"/>
        </p:nvCxnSpPr>
        <p:spPr>
          <a:xfrm>
            <a:off x="0" y="6316436"/>
            <a:ext cx="9144000"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sp>
        <p:nvSpPr>
          <p:cNvPr id="8" name="Rectangle 7"/>
          <p:cNvSpPr/>
          <p:nvPr userDrawn="1"/>
        </p:nvSpPr>
        <p:spPr>
          <a:xfrm>
            <a:off x="7290707" y="5690507"/>
            <a:ext cx="1330779" cy="1425574"/>
          </a:xfrm>
          <a:prstGeom prst="rect">
            <a:avLst/>
          </a:prstGeom>
          <a:solidFill>
            <a:schemeClr val="tx2"/>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427267" y="5850126"/>
            <a:ext cx="1057658" cy="923546"/>
          </a:xfrm>
          <a:prstGeom prst="rect">
            <a:avLst/>
          </a:prstGeom>
        </p:spPr>
      </p:pic>
    </p:spTree>
    <p:extLst>
      <p:ext uri="{BB962C8B-B14F-4D97-AF65-F5344CB8AC3E}">
        <p14:creationId xmlns:p14="http://schemas.microsoft.com/office/powerpoint/2010/main" val="547224413"/>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cxnSp>
        <p:nvCxnSpPr>
          <p:cNvPr id="6" name="Straight Connector 5"/>
          <p:cNvCxnSpPr/>
          <p:nvPr userDrawn="1"/>
        </p:nvCxnSpPr>
        <p:spPr>
          <a:xfrm>
            <a:off x="1" y="5143500"/>
            <a:ext cx="9143999"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userDrawn="1"/>
        </p:nvSpPr>
        <p:spPr>
          <a:xfrm>
            <a:off x="144915" y="5260607"/>
            <a:ext cx="7643814" cy="147732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1" kern="1200" dirty="0" smtClean="0">
                <a:solidFill>
                  <a:schemeClr val="tx1"/>
                </a:solidFill>
                <a:effectLst/>
                <a:latin typeface="Arial" panose="020B0604020202020204" pitchFamily="34" charset="0"/>
                <a:ea typeface="+mn-ea"/>
                <a:cs typeface="Arial" panose="020B0604020202020204" pitchFamily="34" charset="0"/>
              </a:rPr>
              <a:t>Maine State Housing Authority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marital status, national origin, ancestry, physical or mental disability, age, familial status or receipt of public assistance in the admission or access to</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or treatment in its programs and activities. In employment,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does not discriminate on the basis of race, color, religion, sex, sexual orientation, gender identity or expression, national origin, ancestry, age, physical or mental disability or genetic information.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provide appropriate</a:t>
            </a:r>
            <a:r>
              <a:rPr lang="en-US" sz="1000" i="1" kern="1200" baseline="0" dirty="0" smtClean="0">
                <a:solidFill>
                  <a:schemeClr val="tx1"/>
                </a:solidFill>
                <a:effectLst/>
                <a:latin typeface="Arial" panose="020B0604020202020204" pitchFamily="34" charset="0"/>
                <a:ea typeface="+mn-ea"/>
                <a:cs typeface="Arial" panose="020B0604020202020204" pitchFamily="34" charset="0"/>
              </a:rPr>
              <a:t> </a:t>
            </a:r>
            <a:r>
              <a:rPr lang="en-US" sz="1000" i="1" kern="1200" dirty="0" smtClean="0">
                <a:solidFill>
                  <a:schemeClr val="tx1"/>
                </a:solidFill>
                <a:effectLst/>
                <a:latin typeface="Arial" panose="020B0604020202020204" pitchFamily="34" charset="0"/>
                <a:ea typeface="+mn-ea"/>
                <a:cs typeface="Arial" panose="020B0604020202020204" pitchFamily="34" charset="0"/>
              </a:rPr>
              <a:t>communication auxiliary aids and services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will also provide this document in alternative formats upon sufficient notice. </a:t>
            </a:r>
            <a:r>
              <a:rPr lang="en-US" sz="1000" i="1" kern="1200" dirty="0" err="1" smtClean="0">
                <a:solidFill>
                  <a:schemeClr val="tx1"/>
                </a:solidFill>
                <a:effectLst/>
                <a:latin typeface="Arial" panose="020B0604020202020204" pitchFamily="34" charset="0"/>
                <a:ea typeface="+mn-ea"/>
                <a:cs typeface="Arial" panose="020B0604020202020204" pitchFamily="34" charset="0"/>
              </a:rPr>
              <a:t>MaineHousing</a:t>
            </a:r>
            <a:r>
              <a:rPr lang="en-US" sz="1000" i="1" kern="1200" dirty="0" smtClean="0">
                <a:solidFill>
                  <a:schemeClr val="tx1"/>
                </a:solidFill>
                <a:effectLst/>
                <a:latin typeface="Arial" panose="020B0604020202020204" pitchFamily="34" charset="0"/>
                <a:ea typeface="+mn-ea"/>
                <a:cs typeface="Arial" panose="020B0604020202020204" pitchFamily="34" charset="0"/>
              </a:rPr>
              <a:t> has designated the following person responsible for coordinating compliance with applicable federal and state nondiscrimination requirements and addressing grievances: Louise Patenaude, Maine State Housing Authority, 26 Edison Drive, Augusta, Maine 04330-6046;1-800-452-4668 (voice in state only), (207) 626-4600 (voice), or Maine Relay 711.</a:t>
            </a:r>
            <a:endParaRPr lang="en-US" sz="1000" kern="1200" dirty="0" smtClean="0">
              <a:solidFill>
                <a:schemeClr val="tx1"/>
              </a:solidFill>
              <a:effectLst/>
              <a:latin typeface="Arial" panose="020B0604020202020204" pitchFamily="34" charset="0"/>
              <a:ea typeface="+mn-ea"/>
              <a:cs typeface="Arial" panose="020B0604020202020204" pitchFamily="34" charset="0"/>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42864" y="5542071"/>
            <a:ext cx="854700" cy="914400"/>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27270" y="4054785"/>
            <a:ext cx="5489459" cy="920498"/>
          </a:xfrm>
          <a:prstGeom prst="rect">
            <a:avLst/>
          </a:prstGeom>
        </p:spPr>
      </p:pic>
      <p:sp>
        <p:nvSpPr>
          <p:cNvPr id="14" name="Title 1"/>
          <p:cNvSpPr>
            <a:spLocks noGrp="1"/>
          </p:cNvSpPr>
          <p:nvPr>
            <p:ph type="title" hasCustomPrompt="1"/>
          </p:nvPr>
        </p:nvSpPr>
        <p:spPr>
          <a:xfrm>
            <a:off x="628650" y="365126"/>
            <a:ext cx="7886700" cy="1325563"/>
          </a:xfrm>
        </p:spPr>
        <p:txBody>
          <a:bodyPr>
            <a:normAutofit/>
          </a:bodyPr>
          <a:lstStyle>
            <a:lvl1pPr algn="ctr">
              <a:defRPr sz="6600"/>
            </a:lvl1pPr>
          </a:lstStyle>
          <a:p>
            <a:r>
              <a:rPr lang="en-US" dirty="0" smtClean="0"/>
              <a:t>Questions</a:t>
            </a:r>
            <a:endParaRPr lang="en-US" dirty="0"/>
          </a:p>
        </p:txBody>
      </p:sp>
      <p:sp>
        <p:nvSpPr>
          <p:cNvPr id="15" name="Text Placeholder 15"/>
          <p:cNvSpPr>
            <a:spLocks noGrp="1"/>
          </p:cNvSpPr>
          <p:nvPr>
            <p:ph type="body" sz="quarter" idx="17" hasCustomPrompt="1"/>
          </p:nvPr>
        </p:nvSpPr>
        <p:spPr>
          <a:xfrm>
            <a:off x="2057399" y="2288126"/>
            <a:ext cx="5029199" cy="381000"/>
          </a:xfrm>
        </p:spPr>
        <p:txBody>
          <a:bodyPr anchor="ctr">
            <a:no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Name</a:t>
            </a:r>
          </a:p>
        </p:txBody>
      </p:sp>
      <p:sp>
        <p:nvSpPr>
          <p:cNvPr id="16" name="Text Placeholder 15"/>
          <p:cNvSpPr>
            <a:spLocks noGrp="1"/>
          </p:cNvSpPr>
          <p:nvPr>
            <p:ph type="body" sz="quarter" idx="14" hasCustomPrompt="1"/>
          </p:nvPr>
        </p:nvSpPr>
        <p:spPr>
          <a:xfrm>
            <a:off x="2057399" y="2821525"/>
            <a:ext cx="5029199" cy="381000"/>
          </a:xfrm>
        </p:spPr>
        <p:txBody>
          <a:bodyPr anchor="ctr">
            <a:normAutofit/>
          </a:bodyPr>
          <a:lstStyle>
            <a:lvl1pPr marL="0" indent="0" algn="ctr">
              <a:buNone/>
              <a:defRPr sz="2400" b="1"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a:t>
            </a:r>
          </a:p>
        </p:txBody>
      </p:sp>
      <p:sp>
        <p:nvSpPr>
          <p:cNvPr id="17" name="Text Placeholder 15"/>
          <p:cNvSpPr>
            <a:spLocks noGrp="1"/>
          </p:cNvSpPr>
          <p:nvPr>
            <p:ph type="body" sz="quarter" idx="18" hasCustomPrompt="1"/>
          </p:nvPr>
        </p:nvSpPr>
        <p:spPr>
          <a:xfrm>
            <a:off x="2057399" y="3352108"/>
            <a:ext cx="5029199" cy="381000"/>
          </a:xfrm>
        </p:spPr>
        <p:txBody>
          <a:bodyPr anchor="ctr">
            <a:noAutofit/>
          </a:bodyPr>
          <a:lstStyle>
            <a:lvl1pPr marL="0" indent="0" algn="ctr">
              <a:buNone/>
              <a:defRPr sz="2400" b="0" i="0" baseline="0">
                <a:solidFill>
                  <a:schemeClr val="tx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Email</a:t>
            </a:r>
          </a:p>
        </p:txBody>
      </p:sp>
    </p:spTree>
    <p:extLst>
      <p:ext uri="{BB962C8B-B14F-4D97-AF65-F5344CB8AC3E}">
        <p14:creationId xmlns:p14="http://schemas.microsoft.com/office/powerpoint/2010/main" val="12849000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16241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700"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47280893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52924611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1384566081"/>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2" r:id="rId5"/>
    <p:sldLayoutId id="2147483803" r:id="rId6"/>
    <p:sldLayoutId id="2147483804" r:id="rId7"/>
    <p:sldLayoutId id="2147483805" r:id="rId8"/>
    <p:sldLayoutId id="2147483806" r:id="rId9"/>
    <p:sldLayoutId id="2147483807" r:id="rId10"/>
    <p:sldLayoutId id="214748380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855700992"/>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3800866330"/>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2253363372"/>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1899"/>
            <a:ext cx="2057400" cy="365125"/>
          </a:xfrm>
          <a:prstGeom prst="rect">
            <a:avLst/>
          </a:prstGeom>
        </p:spPr>
        <p:txBody>
          <a:bodyPr vert="horz" lIns="91440" tIns="45720" rIns="91440" bIns="45720" rtlCol="0" anchor="ctr"/>
          <a:lstStyle>
            <a:lvl1pPr algn="l">
              <a:defRPr sz="1200" i="0">
                <a:solidFill>
                  <a:schemeClr val="tx1">
                    <a:tint val="75000"/>
                  </a:schemeClr>
                </a:solidFill>
                <a:latin typeface="Arial" panose="020B0604020202020204" pitchFamily="34" charset="0"/>
                <a:cs typeface="Arial" panose="020B0604020202020204" pitchFamily="34" charset="0"/>
              </a:defRPr>
            </a:lvl1pPr>
          </a:lstStyle>
          <a:p>
            <a:fld id="{37D2D656-E6CC-4D61-813A-AAF37DD8F272}" type="slidenum">
              <a:rPr lang="en-US" smtClean="0"/>
              <a:pPr/>
              <a:t>‹#›</a:t>
            </a:fld>
            <a:endParaRPr lang="en-US" dirty="0"/>
          </a:p>
        </p:txBody>
      </p:sp>
    </p:spTree>
    <p:extLst>
      <p:ext uri="{BB962C8B-B14F-4D97-AF65-F5344CB8AC3E}">
        <p14:creationId xmlns:p14="http://schemas.microsoft.com/office/powerpoint/2010/main" val="1308577806"/>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405336"/>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6DDA68-4277-4F53-8049-5D2EF4360011}" type="slidenum">
              <a:rPr lang="en-US" smtClean="0"/>
              <a:pPr/>
              <a:t>‹#›</a:t>
            </a:fld>
            <a:endParaRPr lang="en-US" dirty="0"/>
          </a:p>
        </p:txBody>
      </p:sp>
    </p:spTree>
    <p:extLst>
      <p:ext uri="{BB962C8B-B14F-4D97-AF65-F5344CB8AC3E}">
        <p14:creationId xmlns:p14="http://schemas.microsoft.com/office/powerpoint/2010/main" val="412499211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9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80842"/>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FDD685-0178-4CDC-BE0F-FDF6C0ACD5A7}" type="slidenum">
              <a:rPr lang="en-US" smtClean="0"/>
              <a:pPr/>
              <a:t>‹#›</a:t>
            </a:fld>
            <a:endParaRPr lang="en-US" dirty="0"/>
          </a:p>
        </p:txBody>
      </p:sp>
    </p:spTree>
    <p:extLst>
      <p:ext uri="{BB962C8B-B14F-4D97-AF65-F5344CB8AC3E}">
        <p14:creationId xmlns:p14="http://schemas.microsoft.com/office/powerpoint/2010/main" val="27495441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440934440"/>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2685883236"/>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454718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3377874032"/>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628650" y="6389008"/>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3C7B44-8E76-4112-AF81-173C15839EC8}" type="slidenum">
              <a:rPr lang="en-US" smtClean="0"/>
              <a:pPr/>
              <a:t>‹#›</a:t>
            </a:fld>
            <a:endParaRPr lang="en-US" dirty="0"/>
          </a:p>
        </p:txBody>
      </p:sp>
    </p:spTree>
    <p:extLst>
      <p:ext uri="{BB962C8B-B14F-4D97-AF65-F5344CB8AC3E}">
        <p14:creationId xmlns:p14="http://schemas.microsoft.com/office/powerpoint/2010/main" val="157084828"/>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28650" y="6316436"/>
            <a:ext cx="20574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fld id="{7A72D192-844B-4ECA-A687-7A66FE0BFAFA}" type="slidenum">
              <a:rPr lang="en-US" smtClean="0"/>
              <a:pPr/>
              <a:t>‹#›</a:t>
            </a:fld>
            <a:endParaRPr lang="en-US" dirty="0"/>
          </a:p>
        </p:txBody>
      </p:sp>
    </p:spTree>
    <p:extLst>
      <p:ext uri="{BB962C8B-B14F-4D97-AF65-F5344CB8AC3E}">
        <p14:creationId xmlns:p14="http://schemas.microsoft.com/office/powerpoint/2010/main" val="205342818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000" b="1" kern="1200">
          <a:solidFill>
            <a:schemeClr val="tx2"/>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www.mainehousing.org/docs/default-source/rental/section8incomelimits.pdf?sfvrsn=4544d015_26" TargetMode="External"/><Relationship Id="rId2" Type="http://schemas.openxmlformats.org/officeDocument/2006/relationships/image" Target="../media/image8.png"/><Relationship Id="rId1" Type="http://schemas.openxmlformats.org/officeDocument/2006/relationships/slideLayout" Target="../slideLayouts/slideLayout5.xml"/><Relationship Id="rId6" Type="http://schemas.openxmlformats.org/officeDocument/2006/relationships/hyperlink" Target="https://www.mainehousing.org/charts/local-housing-authority-contacts" TargetMode="External"/><Relationship Id="rId5" Type="http://schemas.openxmlformats.org/officeDocument/2006/relationships/hyperlink" Target="https://www.mainehousing.org/programs-services/homeless/emergency-shelters" TargetMode="External"/><Relationship Id="rId4" Type="http://schemas.openxmlformats.org/officeDocument/2006/relationships/hyperlink" Target="https://www.mainehousing.org/docs/default-source/property-mgmt/voucher-payment-standards-012021.pdf?sfvrsn=961c8b15_4"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53144"/>
            <a:ext cx="7772400" cy="862148"/>
          </a:xfrm>
        </p:spPr>
        <p:txBody>
          <a:bodyPr>
            <a:normAutofit fontScale="90000"/>
          </a:bodyPr>
          <a:lstStyle/>
          <a:p>
            <a:r>
              <a:rPr lang="en-US" dirty="0">
                <a:latin typeface="Garamond" pitchFamily="18" charset="0"/>
              </a:rPr>
              <a:t>HCV Program</a:t>
            </a:r>
            <a:endParaRPr lang="en-US" dirty="0"/>
          </a:p>
        </p:txBody>
      </p:sp>
      <p:sp>
        <p:nvSpPr>
          <p:cNvPr id="4" name="Rectangle 3"/>
          <p:cNvSpPr/>
          <p:nvPr/>
        </p:nvSpPr>
        <p:spPr>
          <a:xfrm>
            <a:off x="339634" y="1848176"/>
            <a:ext cx="8464731" cy="4142673"/>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err="1" smtClean="0">
                <a:ln>
                  <a:noFill/>
                </a:ln>
                <a:solidFill>
                  <a:srgbClr val="363B73"/>
                </a:solidFill>
                <a:effectLst/>
                <a:uLnTx/>
                <a:uFillTx/>
                <a:latin typeface="Garamond" pitchFamily="18" charset="0"/>
              </a:rPr>
              <a:t>MaineHousing’s</a:t>
            </a:r>
            <a:r>
              <a:rPr kumimoji="0" lang="en-US" sz="2800" b="0" i="0" u="none" strike="noStrike" kern="0" cap="none" spc="0" normalizeH="0" baseline="0" noProof="0" dirty="0" smtClean="0">
                <a:ln>
                  <a:noFill/>
                </a:ln>
                <a:solidFill>
                  <a:srgbClr val="363B73"/>
                </a:solidFill>
                <a:effectLst/>
                <a:uLnTx/>
                <a:uFillTx/>
                <a:latin typeface="Garamond" pitchFamily="18" charset="0"/>
              </a:rPr>
              <a:t> Section 8 Housing Choice Voucher program provides rental assistance to income-eligible tenants by subsidizing a portion of their monthly rent and utilities and paying it directly to their landlords</a:t>
            </a:r>
          </a:p>
          <a:p>
            <a:pPr marL="342900" marR="0" lvl="0" indent="-342900" defTabSz="914400" eaLnBrk="1" fontAlgn="base" latinLnBrk="0" hangingPunct="1">
              <a:lnSpc>
                <a:spcPct val="100000"/>
              </a:lnSpc>
              <a:spcBef>
                <a:spcPct val="20000"/>
              </a:spcBef>
              <a:spcAft>
                <a:spcPct val="0"/>
              </a:spcAft>
              <a:buClrTx/>
              <a:buSzTx/>
              <a:buFontTx/>
              <a:buNone/>
              <a:tabLst/>
              <a:defRPr/>
            </a:pPr>
            <a:endParaRPr kumimoji="0" lang="en-US" sz="2800" b="0" i="0" u="none" strike="noStrike" kern="0" cap="none" spc="0" normalizeH="0" baseline="0" noProof="0" dirty="0" smtClean="0">
              <a:ln>
                <a:noFill/>
              </a:ln>
              <a:solidFill>
                <a:srgbClr val="363B73"/>
              </a:solidFill>
              <a:effectLst/>
              <a:uLnTx/>
              <a:uFillTx/>
              <a:latin typeface="Garamond" pitchFamily="18" charset="0"/>
            </a:endParaRPr>
          </a:p>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rPr>
              <a:t>The assistance provided is the difference between what the tenant pays toward rent (generally 30% to 40% of the household’s adjusted gross income) and the cost of the rent</a:t>
            </a:r>
            <a:endParaRPr kumimoji="0" lang="en-US" sz="2800" b="0" i="0" u="none" strike="noStrike" kern="0" cap="none" spc="0" normalizeH="0" baseline="0" noProof="0" dirty="0">
              <a:ln>
                <a:noFill/>
              </a:ln>
              <a:solidFill>
                <a:srgbClr val="363B73"/>
              </a:solidFill>
              <a:effectLst/>
              <a:uLnTx/>
              <a:uFillTx/>
            </a:endParaRPr>
          </a:p>
        </p:txBody>
      </p:sp>
    </p:spTree>
    <p:extLst>
      <p:ext uri="{BB962C8B-B14F-4D97-AF65-F5344CB8AC3E}">
        <p14:creationId xmlns:p14="http://schemas.microsoft.com/office/powerpoint/2010/main" val="7314916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10531"/>
          </a:xfrm>
        </p:spPr>
        <p:txBody>
          <a:bodyPr/>
          <a:lstStyle/>
          <a:p>
            <a:pPr algn="ctr"/>
            <a:r>
              <a:rPr lang="en-US" dirty="0">
                <a:latin typeface="Garamond" pitchFamily="18" charset="0"/>
              </a:rPr>
              <a:t>Subsidy Types Cont.</a:t>
            </a:r>
            <a:endParaRPr lang="en-US" dirty="0"/>
          </a:p>
        </p:txBody>
      </p:sp>
      <p:sp>
        <p:nvSpPr>
          <p:cNvPr id="5" name="Rectangle 4"/>
          <p:cNvSpPr/>
          <p:nvPr/>
        </p:nvSpPr>
        <p:spPr>
          <a:xfrm>
            <a:off x="522514" y="1415223"/>
            <a:ext cx="7992836" cy="3884140"/>
          </a:xfrm>
          <a:prstGeom prst="rect">
            <a:avLst/>
          </a:prstGeom>
        </p:spPr>
        <p:txBody>
          <a:bodyPr wrap="square">
            <a:spAutoFit/>
          </a:bodyPr>
          <a:lstStyle/>
          <a:p>
            <a:pPr marL="342900" lvl="0" indent="-342900" fontAlgn="base">
              <a:spcBef>
                <a:spcPct val="20000"/>
              </a:spcBef>
              <a:spcAft>
                <a:spcPct val="0"/>
              </a:spcAft>
              <a:defRPr/>
            </a:pPr>
            <a:r>
              <a:rPr lang="en-US" sz="2800" b="1" kern="0" dirty="0" smtClean="0">
                <a:solidFill>
                  <a:srgbClr val="363B73"/>
                </a:solidFill>
                <a:latin typeface="Garamond" pitchFamily="18" charset="0"/>
              </a:rPr>
              <a:t>Stability Through Engagement (STEP)</a:t>
            </a:r>
            <a:endParaRPr lang="en-US" sz="2800" b="1" kern="0" dirty="0">
              <a:solidFill>
                <a:srgbClr val="363B73"/>
              </a:solidFill>
              <a:latin typeface="Garamond" pitchFamily="18" charset="0"/>
            </a:endParaRPr>
          </a:p>
          <a:p>
            <a:pPr marL="342900" lvl="0" indent="-342900" fontAlgn="base">
              <a:spcBef>
                <a:spcPct val="20000"/>
              </a:spcBef>
              <a:spcAft>
                <a:spcPct val="0"/>
              </a:spcAft>
              <a:buBlip>
                <a:blip r:embed="rId2"/>
              </a:buBlip>
              <a:defRPr/>
            </a:pPr>
            <a:r>
              <a:rPr lang="en-US" sz="2800" kern="0" dirty="0" smtClean="0">
                <a:solidFill>
                  <a:srgbClr val="363B73"/>
                </a:solidFill>
                <a:latin typeface="Garamond" pitchFamily="18" charset="0"/>
              </a:rPr>
              <a:t>Applicants are submitted from a participating Shelter for screening into the program</a:t>
            </a:r>
          </a:p>
          <a:p>
            <a:pPr marL="342900" lvl="0" indent="-342900" fontAlgn="base">
              <a:spcBef>
                <a:spcPct val="20000"/>
              </a:spcBef>
              <a:spcAft>
                <a:spcPct val="0"/>
              </a:spcAft>
              <a:buBlip>
                <a:blip r:embed="rId2"/>
              </a:buBlip>
              <a:defRPr/>
            </a:pPr>
            <a:r>
              <a:rPr lang="en-US" sz="2800" kern="0" dirty="0" smtClean="0">
                <a:solidFill>
                  <a:srgbClr val="363B73"/>
                </a:solidFill>
                <a:latin typeface="Garamond" pitchFamily="18" charset="0"/>
              </a:rPr>
              <a:t>Participants </a:t>
            </a:r>
            <a:r>
              <a:rPr lang="en-US" sz="2800" kern="0" dirty="0">
                <a:solidFill>
                  <a:srgbClr val="363B73"/>
                </a:solidFill>
                <a:latin typeface="Garamond" pitchFamily="18" charset="0"/>
              </a:rPr>
              <a:t>must participate in </a:t>
            </a:r>
            <a:r>
              <a:rPr lang="en-US" sz="2800" kern="0" dirty="0" smtClean="0">
                <a:solidFill>
                  <a:srgbClr val="363B73"/>
                </a:solidFill>
                <a:latin typeface="Garamond" pitchFamily="18" charset="0"/>
              </a:rPr>
              <a:t>navigator services for </a:t>
            </a:r>
            <a:r>
              <a:rPr lang="en-US" sz="2800" kern="0" dirty="0">
                <a:solidFill>
                  <a:srgbClr val="363B73"/>
                </a:solidFill>
                <a:latin typeface="Garamond" pitchFamily="18" charset="0"/>
              </a:rPr>
              <a:t>the </a:t>
            </a:r>
            <a:r>
              <a:rPr lang="en-US" sz="2800" kern="0" dirty="0" smtClean="0">
                <a:solidFill>
                  <a:srgbClr val="363B73"/>
                </a:solidFill>
                <a:latin typeface="Garamond" pitchFamily="18" charset="0"/>
              </a:rPr>
              <a:t>duration of the program</a:t>
            </a:r>
          </a:p>
          <a:p>
            <a:pPr marL="342900" lvl="0" indent="-342900" fontAlgn="base">
              <a:spcBef>
                <a:spcPct val="20000"/>
              </a:spcBef>
              <a:spcAft>
                <a:spcPct val="0"/>
              </a:spcAft>
              <a:buBlip>
                <a:blip r:embed="rId2"/>
              </a:buBlip>
              <a:defRPr/>
            </a:pPr>
            <a:r>
              <a:rPr lang="en-US" sz="2800" kern="0" dirty="0" smtClean="0">
                <a:solidFill>
                  <a:srgbClr val="363B73"/>
                </a:solidFill>
                <a:latin typeface="Garamond" pitchFamily="18" charset="0"/>
              </a:rPr>
              <a:t>Rapid re-housing with a goal of self sufficiency through education and support</a:t>
            </a:r>
            <a:endParaRPr lang="en-US" sz="2800" kern="0" dirty="0">
              <a:solidFill>
                <a:srgbClr val="363B73"/>
              </a:solidFill>
              <a:latin typeface="Garamond" pitchFamily="18" charset="0"/>
            </a:endParaRPr>
          </a:p>
          <a:p>
            <a:pPr marL="342900" lvl="0" indent="-342900" fontAlgn="base">
              <a:spcBef>
                <a:spcPct val="20000"/>
              </a:spcBef>
              <a:spcAft>
                <a:spcPct val="0"/>
              </a:spcAft>
              <a:buBlip>
                <a:blip r:embed="rId2"/>
              </a:buBlip>
              <a:defRPr/>
            </a:pPr>
            <a:r>
              <a:rPr lang="en-US" sz="2800" kern="0" dirty="0" smtClean="0">
                <a:solidFill>
                  <a:srgbClr val="363B73"/>
                </a:solidFill>
                <a:latin typeface="Garamond" pitchFamily="18" charset="0"/>
              </a:rPr>
              <a:t>Subsidy provided up to 24 months</a:t>
            </a:r>
            <a:endParaRPr lang="en-US" sz="2800" kern="0" dirty="0">
              <a:solidFill>
                <a:srgbClr val="363B73"/>
              </a:solidFill>
            </a:endParaRPr>
          </a:p>
        </p:txBody>
      </p:sp>
    </p:spTree>
    <p:extLst>
      <p:ext uri="{BB962C8B-B14F-4D97-AF65-F5344CB8AC3E}">
        <p14:creationId xmlns:p14="http://schemas.microsoft.com/office/powerpoint/2010/main" val="1304993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810531"/>
          </a:xfrm>
        </p:spPr>
        <p:txBody>
          <a:bodyPr/>
          <a:lstStyle/>
          <a:p>
            <a:pPr algn="ctr"/>
            <a:r>
              <a:rPr lang="en-US" dirty="0">
                <a:latin typeface="Garamond" pitchFamily="18" charset="0"/>
              </a:rPr>
              <a:t>Subsidy Types Cont.</a:t>
            </a:r>
            <a:endParaRPr lang="en-US" dirty="0"/>
          </a:p>
        </p:txBody>
      </p:sp>
      <p:sp>
        <p:nvSpPr>
          <p:cNvPr id="3" name="Rectangle 2"/>
          <p:cNvSpPr/>
          <p:nvPr/>
        </p:nvSpPr>
        <p:spPr>
          <a:xfrm>
            <a:off x="628650" y="1175657"/>
            <a:ext cx="7886700" cy="4376583"/>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Tx/>
              <a:buSzTx/>
              <a:buFontTx/>
              <a:buNone/>
              <a:tabLst/>
              <a:defRPr/>
            </a:pPr>
            <a:r>
              <a:rPr kumimoji="0" lang="en-US" sz="3200" b="1" i="0" u="none" strike="noStrike" kern="0" cap="none" spc="0" normalizeH="0" baseline="0" noProof="0" dirty="0" smtClean="0">
                <a:ln>
                  <a:noFill/>
                </a:ln>
                <a:solidFill>
                  <a:srgbClr val="363B73"/>
                </a:solidFill>
                <a:effectLst/>
                <a:uLnTx/>
                <a:uFillTx/>
                <a:latin typeface="Garamond" pitchFamily="18" charset="0"/>
              </a:rPr>
              <a:t>Homeless Set-Aside (Home To Stay)</a:t>
            </a:r>
          </a:p>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rPr>
              <a:t>Applicants are submitted from a participating Shelter for screening into the program</a:t>
            </a:r>
          </a:p>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rPr>
              <a:t>Participants must participate in navigator services </a:t>
            </a:r>
            <a:r>
              <a:rPr kumimoji="0" lang="en-US" sz="2800" b="0" i="0" u="none" strike="noStrike" kern="0" cap="none" spc="0" normalizeH="0" baseline="0" noProof="0" smtClean="0">
                <a:ln>
                  <a:noFill/>
                </a:ln>
                <a:solidFill>
                  <a:srgbClr val="363B73"/>
                </a:solidFill>
                <a:effectLst/>
                <a:uLnTx/>
                <a:uFillTx/>
                <a:latin typeface="Garamond" pitchFamily="18" charset="0"/>
              </a:rPr>
              <a:t>for the</a:t>
            </a:r>
            <a:r>
              <a:rPr kumimoji="0" lang="en-US" sz="2800" b="0" i="0" u="none" strike="noStrike" kern="0" cap="none" spc="0" normalizeH="0" noProof="0" smtClean="0">
                <a:ln>
                  <a:noFill/>
                </a:ln>
                <a:solidFill>
                  <a:srgbClr val="363B73"/>
                </a:solidFill>
                <a:effectLst/>
                <a:uLnTx/>
                <a:uFillTx/>
                <a:latin typeface="Garamond" pitchFamily="18" charset="0"/>
              </a:rPr>
              <a:t> first year</a:t>
            </a:r>
            <a:endParaRPr kumimoji="0" lang="en-US" sz="2800" b="0" i="0" u="none" strike="noStrike" kern="0" cap="none" spc="0" normalizeH="0" baseline="0" noProof="0" dirty="0" smtClean="0">
              <a:ln>
                <a:noFill/>
              </a:ln>
              <a:solidFill>
                <a:srgbClr val="363B73"/>
              </a:solidFill>
              <a:effectLst/>
              <a:uLnTx/>
              <a:uFillTx/>
              <a:latin typeface="Garamond" pitchFamily="18" charset="0"/>
            </a:endParaRPr>
          </a:p>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rPr>
              <a:t>Applicants must agree to reside in </a:t>
            </a:r>
            <a:r>
              <a:rPr kumimoji="0" lang="en-US" sz="2800" b="0" i="0" u="none" strike="noStrike" kern="0" cap="none" spc="0" normalizeH="0" baseline="0" noProof="0" dirty="0" err="1" smtClean="0">
                <a:ln>
                  <a:noFill/>
                </a:ln>
                <a:solidFill>
                  <a:srgbClr val="363B73"/>
                </a:solidFill>
                <a:effectLst/>
                <a:uLnTx/>
                <a:uFillTx/>
                <a:latin typeface="Garamond" pitchFamily="18" charset="0"/>
              </a:rPr>
              <a:t>MaineHousing</a:t>
            </a:r>
            <a:r>
              <a:rPr kumimoji="0" lang="en-US" sz="2800" b="0" i="0" u="none" strike="noStrike" kern="0" cap="none" spc="0" normalizeH="0" baseline="0" noProof="0" dirty="0" smtClean="0">
                <a:ln>
                  <a:noFill/>
                </a:ln>
                <a:solidFill>
                  <a:srgbClr val="363B73"/>
                </a:solidFill>
                <a:effectLst/>
                <a:uLnTx/>
                <a:uFillTx/>
                <a:latin typeface="Garamond" pitchFamily="18" charset="0"/>
              </a:rPr>
              <a:t> jurisdiction</a:t>
            </a:r>
          </a:p>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rPr>
              <a:t>Goal of this program is permanent housing through education and support</a:t>
            </a:r>
            <a:endParaRPr kumimoji="0" lang="en-US" sz="2800" b="0" i="0" u="none" strike="noStrike" kern="0" cap="none" spc="0" normalizeH="0" baseline="0" noProof="0" dirty="0">
              <a:ln>
                <a:noFill/>
              </a:ln>
              <a:solidFill>
                <a:srgbClr val="363B73"/>
              </a:solidFill>
              <a:effectLst/>
              <a:uLnTx/>
              <a:uFillTx/>
            </a:endParaRPr>
          </a:p>
        </p:txBody>
      </p:sp>
    </p:spTree>
    <p:extLst>
      <p:ext uri="{BB962C8B-B14F-4D97-AF65-F5344CB8AC3E}">
        <p14:creationId xmlns:p14="http://schemas.microsoft.com/office/powerpoint/2010/main" val="22902435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5217"/>
          </a:xfrm>
        </p:spPr>
        <p:txBody>
          <a:bodyPr/>
          <a:lstStyle/>
          <a:p>
            <a:pPr algn="ctr"/>
            <a:r>
              <a:rPr lang="en-US" dirty="0"/>
              <a:t>How Do We Apply?</a:t>
            </a:r>
          </a:p>
        </p:txBody>
      </p:sp>
      <p:sp>
        <p:nvSpPr>
          <p:cNvPr id="3" name="Rectangle 2"/>
          <p:cNvSpPr/>
          <p:nvPr/>
        </p:nvSpPr>
        <p:spPr>
          <a:xfrm>
            <a:off x="351064" y="918398"/>
            <a:ext cx="8164286" cy="5302990"/>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ts val="600"/>
              </a:spcAft>
              <a:buClrTx/>
              <a:buSzTx/>
              <a:buFontTx/>
              <a:buBlip>
                <a:blip r:embed="rId2"/>
              </a:buBlip>
              <a:tabLst/>
              <a:defRPr/>
            </a:pPr>
            <a:r>
              <a:rPr kumimoji="0" lang="en-US" sz="2000" b="0" i="0" u="none" strike="noStrike" kern="0" cap="none" spc="0" normalizeH="0" baseline="0" noProof="0" dirty="0" err="1" smtClean="0">
                <a:ln>
                  <a:noFill/>
                </a:ln>
                <a:solidFill>
                  <a:srgbClr val="363B73"/>
                </a:solidFill>
                <a:effectLst/>
                <a:uLnTx/>
                <a:uFillTx/>
              </a:rPr>
              <a:t>MaineHousing</a:t>
            </a:r>
            <a:r>
              <a:rPr kumimoji="0" lang="en-US" sz="2000" b="0" i="0" u="none" strike="noStrike" kern="0" cap="none" spc="0" normalizeH="0" baseline="0" noProof="0" dirty="0" smtClean="0">
                <a:ln>
                  <a:noFill/>
                </a:ln>
                <a:solidFill>
                  <a:srgbClr val="363B73"/>
                </a:solidFill>
                <a:effectLst/>
                <a:uLnTx/>
                <a:uFillTx/>
              </a:rPr>
              <a:t> has joined The Maine Centralized Section 8/HCV Waiting List in accordance with provisions contained in the United States Housing Act of 1937. </a:t>
            </a:r>
          </a:p>
          <a:p>
            <a:pPr marL="342900" marR="0" lvl="0" indent="-342900" defTabSz="914400" eaLnBrk="1" fontAlgn="base" latinLnBrk="0" hangingPunct="1">
              <a:lnSpc>
                <a:spcPct val="100000"/>
              </a:lnSpc>
              <a:spcBef>
                <a:spcPct val="20000"/>
              </a:spcBef>
              <a:spcAft>
                <a:spcPts val="600"/>
              </a:spcAft>
              <a:buClrTx/>
              <a:buSzTx/>
              <a:buFontTx/>
              <a:buBlip>
                <a:blip r:embed="rId2"/>
              </a:buBlip>
              <a:tabLst/>
              <a:defRPr/>
            </a:pPr>
            <a:r>
              <a:rPr kumimoji="0" lang="en-US" sz="2000" b="0" i="0" u="none" strike="noStrike" kern="0" cap="none" spc="0" normalizeH="0" baseline="0" noProof="0" dirty="0" smtClean="0">
                <a:ln>
                  <a:noFill/>
                </a:ln>
                <a:solidFill>
                  <a:srgbClr val="363B73"/>
                </a:solidFill>
                <a:effectLst/>
                <a:uLnTx/>
                <a:uFillTx/>
              </a:rPr>
              <a:t>All applicant information entered into this list can be accessed and updated by any and all participating housing authorities. Waiting list information is secure and accessed only by authorized housing authority staff. </a:t>
            </a:r>
          </a:p>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2000" b="0" i="0" u="none" strike="noStrike" kern="0" cap="none" spc="0" normalizeH="0" baseline="0" noProof="0" dirty="0" smtClean="0">
                <a:ln>
                  <a:noFill/>
                </a:ln>
                <a:solidFill>
                  <a:srgbClr val="363B73"/>
                </a:solidFill>
                <a:effectLst/>
                <a:uLnTx/>
                <a:uFillTx/>
              </a:rPr>
              <a:t>Each participating housing authority accepts applications via the online form, mail, or in person. Applicants </a:t>
            </a:r>
            <a:r>
              <a:rPr kumimoji="0" lang="en-US" sz="2000" b="1" i="0" u="none" strike="noStrike" kern="0" cap="none" spc="0" normalizeH="0" baseline="0" noProof="0" dirty="0" smtClean="0">
                <a:ln>
                  <a:noFill/>
                </a:ln>
                <a:solidFill>
                  <a:srgbClr val="363B73"/>
                </a:solidFill>
                <a:effectLst/>
                <a:uLnTx/>
                <a:uFillTx/>
              </a:rPr>
              <a:t>DO NOT</a:t>
            </a:r>
            <a:r>
              <a:rPr kumimoji="0" lang="en-US" sz="2000" b="0" i="0" u="none" strike="noStrike" kern="0" cap="none" spc="0" normalizeH="0" baseline="0" noProof="0" dirty="0" smtClean="0">
                <a:ln>
                  <a:noFill/>
                </a:ln>
                <a:solidFill>
                  <a:srgbClr val="363B73"/>
                </a:solidFill>
                <a:effectLst/>
                <a:uLnTx/>
                <a:uFillTx/>
              </a:rPr>
              <a:t> need to apply more than once.</a:t>
            </a:r>
          </a:p>
          <a:p>
            <a:pPr marL="342900" indent="-342900" fontAlgn="base">
              <a:spcBef>
                <a:spcPct val="20000"/>
              </a:spcBef>
              <a:spcAft>
                <a:spcPct val="0"/>
              </a:spcAft>
              <a:buBlip>
                <a:blip r:embed="rId2"/>
              </a:buBlip>
              <a:defRPr/>
            </a:pPr>
            <a:r>
              <a:rPr lang="en-US" sz="2000" kern="0" dirty="0">
                <a:solidFill>
                  <a:srgbClr val="363B73"/>
                </a:solidFill>
              </a:rPr>
              <a:t>Centralized Waitlist </a:t>
            </a:r>
            <a:r>
              <a:rPr lang="en-US" sz="2400" kern="0" dirty="0">
                <a:solidFill>
                  <a:srgbClr val="363B73"/>
                </a:solidFill>
              </a:rPr>
              <a:t>-</a:t>
            </a:r>
            <a:r>
              <a:rPr lang="en-US" sz="2000" kern="0" dirty="0">
                <a:solidFill>
                  <a:srgbClr val="000000"/>
                </a:solidFill>
              </a:rPr>
              <a:t>https://mainesection8centralwaitlist.org</a:t>
            </a:r>
            <a:endParaRPr lang="en-US" sz="3200" kern="0" dirty="0">
              <a:solidFill>
                <a:srgbClr val="000000"/>
              </a:solidFill>
            </a:endParaRPr>
          </a:p>
          <a:p>
            <a:pPr marL="342900" marR="0" lvl="0" indent="-342900" defTabSz="914400" eaLnBrk="1" fontAlgn="base" latinLnBrk="0" hangingPunct="1">
              <a:lnSpc>
                <a:spcPct val="150000"/>
              </a:lnSpc>
              <a:spcBef>
                <a:spcPct val="20000"/>
              </a:spcBef>
              <a:spcAft>
                <a:spcPct val="0"/>
              </a:spcAft>
              <a:buClrTx/>
              <a:buSzTx/>
              <a:buFontTx/>
              <a:buBlip>
                <a:blip r:embed="rId2"/>
              </a:buBlip>
              <a:tabLst/>
              <a:defRPr/>
            </a:pPr>
            <a:r>
              <a:rPr kumimoji="0" lang="en-US" sz="1800" b="0" i="0" u="none" strike="noStrike" kern="0" cap="none" spc="0" normalizeH="0" baseline="0" noProof="0" dirty="0" err="1" smtClean="0">
                <a:ln>
                  <a:noFill/>
                </a:ln>
                <a:solidFill>
                  <a:srgbClr val="363B73"/>
                </a:solidFill>
                <a:effectLst/>
                <a:uLnTx/>
                <a:uFillTx/>
              </a:rPr>
              <a:t>MaineHousing</a:t>
            </a:r>
            <a:r>
              <a:rPr kumimoji="0" lang="en-US" sz="1800" b="0" i="0" u="none" strike="noStrike" kern="0" cap="none" spc="0" normalizeH="0" baseline="0" noProof="0" dirty="0" smtClean="0">
                <a:ln>
                  <a:noFill/>
                </a:ln>
                <a:solidFill>
                  <a:srgbClr val="363B73"/>
                </a:solidFill>
                <a:effectLst/>
                <a:uLnTx/>
                <a:uFillTx/>
              </a:rPr>
              <a:t> - </a:t>
            </a:r>
            <a:r>
              <a:rPr kumimoji="0" lang="en-US" sz="1800" b="0" i="0" u="none" strike="noStrike" kern="0" cap="none" spc="0" normalizeH="0" baseline="0" noProof="0" dirty="0" smtClean="0">
                <a:ln>
                  <a:noFill/>
                </a:ln>
                <a:solidFill>
                  <a:srgbClr val="000000"/>
                </a:solidFill>
                <a:effectLst/>
                <a:uLnTx/>
                <a:uFillTx/>
              </a:rPr>
              <a:t>www.mainehousing.org</a:t>
            </a:r>
            <a:endParaRPr kumimoji="0" lang="en-US" sz="1800" b="0" i="0" u="none" strike="noStrike" kern="0" cap="none" spc="0" normalizeH="0" baseline="0" noProof="0" dirty="0" smtClean="0">
              <a:ln>
                <a:noFill/>
              </a:ln>
              <a:solidFill>
                <a:srgbClr val="FF0000"/>
              </a:solidFill>
              <a:effectLst/>
              <a:uLnTx/>
              <a:uFillTx/>
            </a:endParaRPr>
          </a:p>
          <a:p>
            <a:pPr marL="342900" marR="0" lvl="0" indent="-342900" defTabSz="914400" eaLnBrk="1" fontAlgn="base" latinLnBrk="0" hangingPunct="1">
              <a:lnSpc>
                <a:spcPct val="150000"/>
              </a:lnSpc>
              <a:spcBef>
                <a:spcPct val="20000"/>
              </a:spcBef>
              <a:spcAft>
                <a:spcPct val="0"/>
              </a:spcAft>
              <a:buClrTx/>
              <a:buSzTx/>
              <a:buFontTx/>
              <a:buBlip>
                <a:blip r:embed="rId2"/>
              </a:buBlip>
              <a:tabLst/>
              <a:defRPr/>
            </a:pPr>
            <a:r>
              <a:rPr lang="en-US" kern="0" dirty="0" smtClean="0">
                <a:solidFill>
                  <a:srgbClr val="363B73"/>
                </a:solidFill>
              </a:rPr>
              <a:t>Section 8 General Mailbox: section8hcv@mainehousing.org</a:t>
            </a:r>
            <a:endParaRPr kumimoji="0" lang="en-US" sz="2800" b="0" i="0" u="none" strike="noStrike" kern="0" cap="none" spc="0" normalizeH="0" baseline="0" noProof="0" dirty="0" smtClean="0">
              <a:ln>
                <a:noFill/>
              </a:ln>
              <a:solidFill>
                <a:srgbClr val="000000"/>
              </a:solidFill>
              <a:effectLst/>
              <a:uLnTx/>
              <a:uFillTx/>
            </a:endParaRPr>
          </a:p>
          <a:p>
            <a:pPr marL="342900" marR="0" lvl="0" indent="-342900" defTabSz="914400" eaLnBrk="1" fontAlgn="base" latinLnBrk="0" hangingPunct="1">
              <a:lnSpc>
                <a:spcPct val="150000"/>
              </a:lnSpc>
              <a:spcBef>
                <a:spcPct val="20000"/>
              </a:spcBef>
              <a:spcAft>
                <a:spcPct val="0"/>
              </a:spcAft>
              <a:buClrTx/>
              <a:buSzTx/>
              <a:buFontTx/>
              <a:buBlip>
                <a:blip r:embed="rId2"/>
              </a:buBlip>
              <a:tabLst/>
              <a:defRPr/>
            </a:pPr>
            <a:r>
              <a:rPr kumimoji="0" lang="en-US" sz="1800" b="0" i="0" u="none" strike="noStrike" kern="0" cap="none" spc="0" normalizeH="0" baseline="0" noProof="0" dirty="0" err="1" smtClean="0">
                <a:ln>
                  <a:noFill/>
                </a:ln>
                <a:solidFill>
                  <a:srgbClr val="363B73"/>
                </a:solidFill>
                <a:effectLst/>
                <a:uLnTx/>
                <a:uFillTx/>
              </a:rPr>
              <a:t>MaineHousing</a:t>
            </a:r>
            <a:r>
              <a:rPr kumimoji="0" lang="en-US" sz="1800" b="0" i="0" u="none" strike="noStrike" kern="0" cap="none" spc="0" normalizeH="0" baseline="0" noProof="0" dirty="0" smtClean="0">
                <a:ln>
                  <a:noFill/>
                </a:ln>
                <a:solidFill>
                  <a:srgbClr val="363B73"/>
                </a:solidFill>
                <a:effectLst/>
                <a:uLnTx/>
                <a:uFillTx/>
              </a:rPr>
              <a:t> Customer Service</a:t>
            </a:r>
            <a:r>
              <a:rPr kumimoji="0" lang="en-US" sz="1800" b="0" i="0" u="none" strike="noStrike" kern="0" cap="none" spc="0" normalizeH="0" noProof="0" dirty="0" smtClean="0">
                <a:ln>
                  <a:noFill/>
                </a:ln>
                <a:solidFill>
                  <a:srgbClr val="363B73"/>
                </a:solidFill>
                <a:effectLst/>
                <a:uLnTx/>
                <a:uFillTx/>
              </a:rPr>
              <a:t> Line</a:t>
            </a:r>
            <a:r>
              <a:rPr kumimoji="0" lang="en-US" sz="1800" b="0" i="0" u="none" strike="noStrike" kern="0" cap="none" spc="0" normalizeH="0" baseline="0" noProof="0" dirty="0" smtClean="0">
                <a:ln>
                  <a:noFill/>
                </a:ln>
                <a:solidFill>
                  <a:srgbClr val="363B73"/>
                </a:solidFill>
                <a:effectLst/>
                <a:uLnTx/>
                <a:uFillTx/>
              </a:rPr>
              <a:t> – </a:t>
            </a:r>
            <a:r>
              <a:rPr kumimoji="0" lang="en-US" sz="1800" b="0" i="0" u="none" strike="noStrike" kern="0" cap="none" spc="0" normalizeH="0" baseline="0" noProof="0" dirty="0" smtClean="0">
                <a:ln>
                  <a:noFill/>
                </a:ln>
                <a:solidFill>
                  <a:srgbClr val="000000"/>
                </a:solidFill>
                <a:effectLst/>
                <a:uLnTx/>
                <a:uFillTx/>
              </a:rPr>
              <a:t>(207) 624-5789</a:t>
            </a:r>
            <a:endParaRPr kumimoji="0" lang="en-US" sz="1800" b="0" i="0" u="none" strike="noStrike" kern="0" cap="none" spc="0" normalizeH="0" baseline="0" noProof="0" dirty="0">
              <a:ln>
                <a:noFill/>
              </a:ln>
              <a:solidFill>
                <a:srgbClr val="000000"/>
              </a:solidFill>
              <a:effectLst/>
              <a:uLnTx/>
              <a:uFillTx/>
            </a:endParaRPr>
          </a:p>
        </p:txBody>
      </p:sp>
    </p:spTree>
    <p:extLst>
      <p:ext uri="{BB962C8B-B14F-4D97-AF65-F5344CB8AC3E}">
        <p14:creationId xmlns:p14="http://schemas.microsoft.com/office/powerpoint/2010/main" val="27374708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5217"/>
          </a:xfrm>
        </p:spPr>
        <p:txBody>
          <a:bodyPr/>
          <a:lstStyle/>
          <a:p>
            <a:pPr algn="ctr"/>
            <a:r>
              <a:rPr lang="en-US" dirty="0" smtClean="0"/>
              <a:t>Resources</a:t>
            </a:r>
            <a:endParaRPr lang="en-US" dirty="0"/>
          </a:p>
        </p:txBody>
      </p:sp>
      <p:sp>
        <p:nvSpPr>
          <p:cNvPr id="3" name="Rectangle 2"/>
          <p:cNvSpPr/>
          <p:nvPr/>
        </p:nvSpPr>
        <p:spPr>
          <a:xfrm>
            <a:off x="351064" y="918398"/>
            <a:ext cx="8164286" cy="3717941"/>
          </a:xfrm>
          <a:prstGeom prst="rect">
            <a:avLst/>
          </a:prstGeom>
        </p:spPr>
        <p:txBody>
          <a:bodyPr wrap="square">
            <a:spAutoFit/>
          </a:bodyPr>
          <a:lstStyle/>
          <a:p>
            <a:pPr marL="342900" lvl="0" indent="-342900" fontAlgn="base">
              <a:spcBef>
                <a:spcPct val="20000"/>
              </a:spcBef>
              <a:spcAft>
                <a:spcPts val="600"/>
              </a:spcAft>
              <a:buBlip>
                <a:blip r:embed="rId2"/>
              </a:buBlip>
              <a:defRPr/>
            </a:pPr>
            <a:r>
              <a:rPr kumimoji="0" lang="en-US" sz="2000" b="0" i="0" u="none" strike="noStrike" kern="0" cap="none" spc="0" normalizeH="0" baseline="0" noProof="0" dirty="0" smtClean="0">
                <a:ln>
                  <a:noFill/>
                </a:ln>
                <a:solidFill>
                  <a:srgbClr val="363B73"/>
                </a:solidFill>
                <a:effectLst/>
                <a:uLnTx/>
                <a:uFillTx/>
                <a:latin typeface="Arial" panose="020B0604020202020204"/>
                <a:ea typeface="+mn-ea"/>
                <a:cs typeface="+mn-cs"/>
              </a:rPr>
              <a:t>Section</a:t>
            </a:r>
            <a:r>
              <a:rPr kumimoji="0" lang="en-US" sz="2000" b="0" i="0" u="none" strike="noStrike" kern="0" cap="none" spc="0" normalizeH="0" noProof="0" dirty="0" smtClean="0">
                <a:ln>
                  <a:noFill/>
                </a:ln>
                <a:solidFill>
                  <a:srgbClr val="363B73"/>
                </a:solidFill>
                <a:effectLst/>
                <a:uLnTx/>
                <a:uFillTx/>
                <a:latin typeface="Arial" panose="020B0604020202020204"/>
                <a:ea typeface="+mn-ea"/>
                <a:cs typeface="+mn-cs"/>
              </a:rPr>
              <a:t> 8 Income Limits</a:t>
            </a:r>
            <a:r>
              <a:rPr lang="en-US" sz="2000" kern="0" dirty="0">
                <a:solidFill>
                  <a:srgbClr val="363B73"/>
                </a:solidFill>
              </a:rPr>
              <a:t>: </a:t>
            </a:r>
            <a:r>
              <a:rPr lang="en-US" sz="2000" kern="0" dirty="0">
                <a:solidFill>
                  <a:srgbClr val="363B73"/>
                </a:solidFill>
                <a:hlinkClick r:id="rId3"/>
              </a:rPr>
              <a:t>https://</a:t>
            </a:r>
            <a:r>
              <a:rPr lang="en-US" sz="2000" kern="0" dirty="0" smtClean="0">
                <a:solidFill>
                  <a:srgbClr val="363B73"/>
                </a:solidFill>
                <a:hlinkClick r:id="rId3"/>
              </a:rPr>
              <a:t>www.mainehousing.org/docs/default-source/rental/section8incomelimits.pdf?sfvrsn=4544d015_26</a:t>
            </a:r>
            <a:r>
              <a:rPr lang="en-US" sz="2000" kern="0" dirty="0" smtClean="0">
                <a:solidFill>
                  <a:srgbClr val="363B73"/>
                </a:solidFill>
              </a:rPr>
              <a:t> </a:t>
            </a:r>
            <a:endParaRPr kumimoji="0" lang="en-US" sz="2000" b="0" i="0" u="none" strike="noStrike" kern="0" cap="none" spc="0" normalizeH="0" baseline="0" noProof="0" dirty="0" smtClean="0">
              <a:ln>
                <a:noFill/>
              </a:ln>
              <a:solidFill>
                <a:srgbClr val="363B73"/>
              </a:solidFill>
              <a:effectLst/>
              <a:uLnTx/>
              <a:uFillTx/>
              <a:latin typeface="Arial" panose="020B0604020202020204"/>
              <a:ea typeface="+mn-ea"/>
              <a:cs typeface="+mn-cs"/>
            </a:endParaRPr>
          </a:p>
          <a:p>
            <a:pPr marL="342900" lvl="0" indent="-342900" fontAlgn="base">
              <a:spcBef>
                <a:spcPct val="20000"/>
              </a:spcBef>
              <a:spcAft>
                <a:spcPts val="600"/>
              </a:spcAft>
              <a:buBlip>
                <a:blip r:embed="rId2"/>
              </a:buBlip>
              <a:defRPr/>
            </a:pPr>
            <a:r>
              <a:rPr kumimoji="0" lang="en-US" sz="2000" b="0" i="0" u="none" strike="noStrike" kern="0" cap="none" spc="0" normalizeH="0" baseline="0" noProof="0" dirty="0" smtClean="0">
                <a:ln>
                  <a:noFill/>
                </a:ln>
                <a:solidFill>
                  <a:srgbClr val="363B73"/>
                </a:solidFill>
                <a:effectLst/>
                <a:uLnTx/>
                <a:uFillTx/>
                <a:latin typeface="Arial" panose="020B0604020202020204"/>
                <a:ea typeface="+mn-ea"/>
                <a:cs typeface="+mn-cs"/>
              </a:rPr>
              <a:t>Section 8 Voucher</a:t>
            </a:r>
            <a:r>
              <a:rPr kumimoji="0" lang="en-US" sz="2000" b="0" i="0" u="none" strike="noStrike" kern="0" cap="none" spc="0" normalizeH="0" noProof="0" dirty="0" smtClean="0">
                <a:ln>
                  <a:noFill/>
                </a:ln>
                <a:solidFill>
                  <a:srgbClr val="363B73"/>
                </a:solidFill>
                <a:effectLst/>
                <a:uLnTx/>
                <a:uFillTx/>
                <a:latin typeface="Arial" panose="020B0604020202020204"/>
                <a:ea typeface="+mn-ea"/>
                <a:cs typeface="+mn-cs"/>
              </a:rPr>
              <a:t> Payment Standards (eff. </a:t>
            </a:r>
            <a:r>
              <a:rPr lang="en-US" sz="2000" kern="0" dirty="0">
                <a:solidFill>
                  <a:srgbClr val="363B73"/>
                </a:solidFill>
              </a:rPr>
              <a:t>1/2021) </a:t>
            </a:r>
            <a:r>
              <a:rPr lang="en-US" sz="2000" kern="0" dirty="0">
                <a:solidFill>
                  <a:srgbClr val="363B73"/>
                </a:solidFill>
                <a:hlinkClick r:id="rId4"/>
              </a:rPr>
              <a:t>https://</a:t>
            </a:r>
            <a:r>
              <a:rPr lang="en-US" sz="2000" kern="0" dirty="0" smtClean="0">
                <a:solidFill>
                  <a:srgbClr val="363B73"/>
                </a:solidFill>
                <a:hlinkClick r:id="rId4"/>
              </a:rPr>
              <a:t>www.mainehousing.org/docs/default-source/property-mgmt/voucher-payment-standards-012021.pdf?sfvrsn=961c8b15_4</a:t>
            </a:r>
            <a:r>
              <a:rPr lang="en-US" sz="2000" kern="0" dirty="0" smtClean="0">
                <a:solidFill>
                  <a:srgbClr val="363B73"/>
                </a:solidFill>
              </a:rPr>
              <a:t> </a:t>
            </a:r>
            <a:endParaRPr kumimoji="0" lang="en-US" sz="2000" b="0" i="0" u="none" strike="noStrike" kern="0" cap="none" spc="0" normalizeH="0" baseline="0" noProof="0" dirty="0" smtClean="0">
              <a:ln>
                <a:noFill/>
              </a:ln>
              <a:solidFill>
                <a:srgbClr val="363B73"/>
              </a:solidFill>
              <a:effectLst/>
              <a:uLnTx/>
              <a:uFillTx/>
              <a:latin typeface="Arial" panose="020B0604020202020204"/>
              <a:ea typeface="+mn-ea"/>
              <a:cs typeface="+mn-cs"/>
            </a:endParaRPr>
          </a:p>
          <a:p>
            <a:pPr marL="342900" lvl="0" indent="-342900" fontAlgn="base">
              <a:spcBef>
                <a:spcPct val="20000"/>
              </a:spcBef>
              <a:spcAft>
                <a:spcPct val="0"/>
              </a:spcAft>
              <a:buBlip>
                <a:blip r:embed="rId2"/>
              </a:buBlip>
              <a:defRPr/>
            </a:pPr>
            <a:r>
              <a:rPr lang="en-US" sz="2000" kern="0" noProof="0" dirty="0" smtClean="0">
                <a:solidFill>
                  <a:srgbClr val="363B73"/>
                </a:solidFill>
                <a:latin typeface="Arial" panose="020B0604020202020204"/>
              </a:rPr>
              <a:t>Shelters</a:t>
            </a:r>
            <a:r>
              <a:rPr lang="en-US" sz="2000" kern="0" dirty="0">
                <a:solidFill>
                  <a:srgbClr val="363B73"/>
                </a:solidFill>
              </a:rPr>
              <a:t>: </a:t>
            </a:r>
            <a:r>
              <a:rPr lang="en-US" sz="2000" kern="0" dirty="0">
                <a:solidFill>
                  <a:srgbClr val="363B73"/>
                </a:solidFill>
                <a:hlinkClick r:id="rId5"/>
              </a:rPr>
              <a:t>https</a:t>
            </a:r>
            <a:r>
              <a:rPr lang="en-US" sz="2000" kern="0">
                <a:solidFill>
                  <a:srgbClr val="363B73"/>
                </a:solidFill>
                <a:hlinkClick r:id="rId5"/>
              </a:rPr>
              <a:t>://</a:t>
            </a:r>
            <a:r>
              <a:rPr lang="en-US" sz="2000" kern="0" smtClean="0">
                <a:solidFill>
                  <a:srgbClr val="363B73"/>
                </a:solidFill>
                <a:hlinkClick r:id="rId5"/>
              </a:rPr>
              <a:t>www.mainehousing.org/programs-services/homeless/emergency-shelters</a:t>
            </a:r>
            <a:r>
              <a:rPr lang="en-US" sz="2000" kern="0" smtClean="0">
                <a:solidFill>
                  <a:srgbClr val="363B73"/>
                </a:solidFill>
              </a:rPr>
              <a:t> </a:t>
            </a:r>
            <a:endParaRPr kumimoji="0" lang="en-US" sz="2000" b="0" i="0" u="none" strike="noStrike" kern="0" cap="none" spc="0" normalizeH="0" baseline="0" noProof="0" dirty="0" smtClean="0">
              <a:ln>
                <a:noFill/>
              </a:ln>
              <a:solidFill>
                <a:srgbClr val="363B73"/>
              </a:solidFill>
              <a:effectLst/>
              <a:uLnTx/>
              <a:uFillTx/>
              <a:latin typeface="Arial" panose="020B0604020202020204"/>
              <a:ea typeface="+mn-ea"/>
              <a:cs typeface="+mn-cs"/>
            </a:endParaRPr>
          </a:p>
          <a:p>
            <a:pPr marL="342900" lvl="0" indent="-342900" fontAlgn="base">
              <a:lnSpc>
                <a:spcPct val="150000"/>
              </a:lnSpc>
              <a:spcBef>
                <a:spcPct val="20000"/>
              </a:spcBef>
              <a:spcAft>
                <a:spcPct val="0"/>
              </a:spcAft>
              <a:buBlip>
                <a:blip r:embed="rId2"/>
              </a:buBlip>
              <a:defRPr/>
            </a:pPr>
            <a:r>
              <a:rPr kumimoji="0" lang="en-US" sz="1800" b="0" i="0" u="none" strike="noStrike" kern="0" cap="none" spc="0" normalizeH="0" baseline="0" noProof="0" dirty="0" smtClean="0">
                <a:ln>
                  <a:noFill/>
                </a:ln>
                <a:solidFill>
                  <a:srgbClr val="363B73"/>
                </a:solidFill>
                <a:effectLst/>
                <a:uLnTx/>
                <a:uFillTx/>
                <a:latin typeface="Arial" panose="020B0604020202020204"/>
                <a:ea typeface="+mn-ea"/>
                <a:cs typeface="+mn-cs"/>
              </a:rPr>
              <a:t>Housing Authorities</a:t>
            </a:r>
            <a:r>
              <a:rPr lang="en-US" kern="0" dirty="0">
                <a:solidFill>
                  <a:srgbClr val="363B73"/>
                </a:solidFill>
              </a:rPr>
              <a:t> in Maine: </a:t>
            </a:r>
            <a:r>
              <a:rPr lang="en-US" kern="0" dirty="0">
                <a:solidFill>
                  <a:srgbClr val="363B73"/>
                </a:solidFill>
                <a:hlinkClick r:id="rId6"/>
              </a:rPr>
              <a:t>https://</a:t>
            </a:r>
            <a:r>
              <a:rPr lang="en-US" kern="0" dirty="0" smtClean="0">
                <a:solidFill>
                  <a:srgbClr val="363B73"/>
                </a:solidFill>
                <a:hlinkClick r:id="rId6"/>
              </a:rPr>
              <a:t>www.mainehousing.org/charts/local-housing-authority-contacts</a:t>
            </a:r>
            <a:r>
              <a:rPr lang="en-US" kern="0" dirty="0" smtClean="0">
                <a:solidFill>
                  <a:srgbClr val="363B73"/>
                </a:solidFill>
              </a:rPr>
              <a:t> </a:t>
            </a:r>
            <a:endParaRPr kumimoji="0" lang="en-US" sz="1800" b="0" i="0" u="none" strike="noStrike" kern="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3392346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Garamond" pitchFamily="18" charset="0"/>
              </a:rPr>
              <a:t>HCV Program Cont.</a:t>
            </a:r>
            <a:endParaRPr lang="en-US" dirty="0"/>
          </a:p>
        </p:txBody>
      </p:sp>
      <p:sp>
        <p:nvSpPr>
          <p:cNvPr id="4" name="Content Placeholder 5"/>
          <p:cNvSpPr txBox="1">
            <a:spLocks/>
          </p:cNvSpPr>
          <p:nvPr/>
        </p:nvSpPr>
        <p:spPr bwMode="auto">
          <a:xfrm>
            <a:off x="304800" y="1417638"/>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Blip>
                <a:blip r:embed="rId2"/>
              </a:buBlip>
              <a:defRPr sz="3200">
                <a:solidFill>
                  <a:srgbClr val="363B73"/>
                </a:solidFill>
                <a:latin typeface="+mn-lt"/>
                <a:ea typeface="+mn-ea"/>
                <a:cs typeface="+mn-cs"/>
              </a:defRPr>
            </a:lvl1pPr>
            <a:lvl2pPr marL="742950" indent="-285750" algn="l" rtl="0" fontAlgn="base">
              <a:spcBef>
                <a:spcPct val="20000"/>
              </a:spcBef>
              <a:spcAft>
                <a:spcPct val="0"/>
              </a:spcAft>
              <a:buBlip>
                <a:blip r:embed="rId2"/>
              </a:buBlip>
              <a:defRPr sz="2800">
                <a:solidFill>
                  <a:srgbClr val="363B73"/>
                </a:solidFill>
                <a:latin typeface="+mn-lt"/>
              </a:defRPr>
            </a:lvl2pPr>
            <a:lvl3pPr marL="1143000" indent="-228600" algn="l" rtl="0" fontAlgn="base">
              <a:spcBef>
                <a:spcPct val="20000"/>
              </a:spcBef>
              <a:spcAft>
                <a:spcPct val="0"/>
              </a:spcAft>
              <a:buBlip>
                <a:blip r:embed="rId2"/>
              </a:buBlip>
              <a:defRPr sz="2400">
                <a:solidFill>
                  <a:srgbClr val="363B73"/>
                </a:solidFill>
                <a:latin typeface="+mn-lt"/>
              </a:defRPr>
            </a:lvl3pPr>
            <a:lvl4pPr marL="1600200" indent="-228600" algn="l" rtl="0" fontAlgn="base">
              <a:spcBef>
                <a:spcPct val="20000"/>
              </a:spcBef>
              <a:spcAft>
                <a:spcPct val="0"/>
              </a:spcAft>
              <a:buBlip>
                <a:blip r:embed="rId2"/>
              </a:buBlip>
              <a:defRPr sz="2000">
                <a:solidFill>
                  <a:srgbClr val="363B73"/>
                </a:solidFill>
                <a:latin typeface="+mn-lt"/>
              </a:defRPr>
            </a:lvl4pPr>
            <a:lvl5pPr marL="2057400" indent="-228600" algn="l" rtl="0" fontAlgn="base">
              <a:spcBef>
                <a:spcPct val="20000"/>
              </a:spcBef>
              <a:spcAft>
                <a:spcPct val="0"/>
              </a:spcAft>
              <a:buBlip>
                <a:blip r:embed="rId2"/>
              </a:buBlip>
              <a:defRPr sz="2000">
                <a:solidFill>
                  <a:srgbClr val="363B73"/>
                </a:solidFill>
                <a:latin typeface="+mn-lt"/>
              </a:defRPr>
            </a:lvl5pPr>
            <a:lvl6pPr marL="2514600" indent="-228600" algn="l" rtl="0" fontAlgn="base">
              <a:spcBef>
                <a:spcPct val="20000"/>
              </a:spcBef>
              <a:spcAft>
                <a:spcPct val="0"/>
              </a:spcAft>
              <a:buBlip>
                <a:blip r:embed="rId2"/>
              </a:buBlip>
              <a:defRPr sz="2000">
                <a:solidFill>
                  <a:srgbClr val="363B73"/>
                </a:solidFill>
                <a:latin typeface="+mn-lt"/>
              </a:defRPr>
            </a:lvl6pPr>
            <a:lvl7pPr marL="2971800" indent="-228600" algn="l" rtl="0" fontAlgn="base">
              <a:spcBef>
                <a:spcPct val="20000"/>
              </a:spcBef>
              <a:spcAft>
                <a:spcPct val="0"/>
              </a:spcAft>
              <a:buBlip>
                <a:blip r:embed="rId2"/>
              </a:buBlip>
              <a:defRPr sz="2000">
                <a:solidFill>
                  <a:srgbClr val="363B73"/>
                </a:solidFill>
                <a:latin typeface="+mn-lt"/>
              </a:defRPr>
            </a:lvl7pPr>
            <a:lvl8pPr marL="3429000" indent="-228600" algn="l" rtl="0" fontAlgn="base">
              <a:spcBef>
                <a:spcPct val="20000"/>
              </a:spcBef>
              <a:spcAft>
                <a:spcPct val="0"/>
              </a:spcAft>
              <a:buBlip>
                <a:blip r:embed="rId2"/>
              </a:buBlip>
              <a:defRPr sz="2000">
                <a:solidFill>
                  <a:srgbClr val="363B73"/>
                </a:solidFill>
                <a:latin typeface="+mn-lt"/>
              </a:defRPr>
            </a:lvl8pPr>
            <a:lvl9pPr marL="3886200" indent="-228600" algn="l" rtl="0" fontAlgn="base">
              <a:spcBef>
                <a:spcPct val="20000"/>
              </a:spcBef>
              <a:spcAft>
                <a:spcPct val="0"/>
              </a:spcAft>
              <a:buBlip>
                <a:blip r:embed="rId2"/>
              </a:buBlip>
              <a:defRPr sz="2000">
                <a:solidFill>
                  <a:srgbClr val="363B73"/>
                </a:solidFill>
                <a:latin typeface="+mn-lt"/>
              </a:defRPr>
            </a:lvl9pPr>
          </a:lstStyle>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err="1" smtClean="0">
                <a:ln>
                  <a:noFill/>
                </a:ln>
                <a:solidFill>
                  <a:srgbClr val="363B73"/>
                </a:solidFill>
                <a:effectLst/>
                <a:uLnTx/>
                <a:uFillTx/>
                <a:latin typeface="Garamond" pitchFamily="18" charset="0"/>
                <a:ea typeface="+mn-ea"/>
                <a:cs typeface="+mn-cs"/>
              </a:rPr>
              <a:t>MaineHousing’s</a:t>
            </a: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 HCV program helps about 3,800 low-income Maine households each month</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err="1" smtClean="0">
                <a:ln>
                  <a:noFill/>
                </a:ln>
                <a:solidFill>
                  <a:srgbClr val="363B73"/>
                </a:solidFill>
                <a:effectLst/>
                <a:uLnTx/>
                <a:uFillTx/>
                <a:latin typeface="Garamond" pitchFamily="18" charset="0"/>
                <a:ea typeface="+mn-ea"/>
                <a:cs typeface="+mn-cs"/>
              </a:rPr>
              <a:t>MaineHousing’s</a:t>
            </a: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 area of operation is the Balance of State, that is, the area of the State not served by Municipal or Local Housing Authorities</a:t>
            </a:r>
          </a:p>
          <a:p>
            <a:pPr marL="342900" marR="0" lvl="0" indent="-34290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The rules and regulations of the HCV program are determined by the U.S. Department of Housing and Urban Development</a:t>
            </a:r>
            <a:endParaRPr kumimoji="0" lang="en-US" sz="2800" b="0" i="0" u="none" strike="noStrike" kern="0" cap="none" spc="0" normalizeH="0" baseline="0" noProof="0" dirty="0">
              <a:ln>
                <a:noFill/>
              </a:ln>
              <a:solidFill>
                <a:srgbClr val="363B73"/>
              </a:solidFill>
              <a:effectLst/>
              <a:uLnTx/>
              <a:uFillTx/>
              <a:latin typeface="Arial"/>
              <a:ea typeface="+mn-ea"/>
              <a:cs typeface="+mn-cs"/>
            </a:endParaRPr>
          </a:p>
        </p:txBody>
      </p:sp>
    </p:spTree>
    <p:extLst>
      <p:ext uri="{BB962C8B-B14F-4D97-AF65-F5344CB8AC3E}">
        <p14:creationId xmlns:p14="http://schemas.microsoft.com/office/powerpoint/2010/main" val="245940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3396343" cy="705394"/>
          </a:xfrm>
        </p:spPr>
        <p:txBody>
          <a:bodyPr>
            <a:normAutofit/>
          </a:bodyPr>
          <a:lstStyle/>
          <a:p>
            <a:r>
              <a:rPr lang="en-US" sz="2800" dirty="0" smtClean="0">
                <a:latin typeface="Garamond" panose="02020404030301010803" pitchFamily="18" charset="0"/>
              </a:rPr>
              <a:t>Application Process</a:t>
            </a:r>
            <a:endParaRPr lang="en-US" sz="2800" dirty="0">
              <a:latin typeface="Garamond" panose="02020404030301010803" pitchFamily="18" charset="0"/>
            </a:endParaRPr>
          </a:p>
        </p:txBody>
      </p:sp>
      <p:sp>
        <p:nvSpPr>
          <p:cNvPr id="4" name="TextBox 3"/>
          <p:cNvSpPr txBox="1"/>
          <p:nvPr/>
        </p:nvSpPr>
        <p:spPr>
          <a:xfrm>
            <a:off x="3396343" y="378823"/>
            <a:ext cx="2299063" cy="523220"/>
          </a:xfrm>
          <a:prstGeom prst="rect">
            <a:avLst/>
          </a:prstGeom>
          <a:noFill/>
          <a:ln>
            <a:solidFill>
              <a:schemeClr val="tx1"/>
            </a:solidFill>
          </a:ln>
        </p:spPr>
        <p:txBody>
          <a:bodyPr wrap="square" rtlCol="0">
            <a:spAutoFit/>
          </a:bodyPr>
          <a:lstStyle/>
          <a:p>
            <a:r>
              <a:rPr lang="en-US" sz="1400" b="1" dirty="0" smtClean="0">
                <a:latin typeface="Garamond" panose="02020404030301010803" pitchFamily="18" charset="0"/>
              </a:rPr>
              <a:t>Applicant Completes an Application</a:t>
            </a:r>
            <a:endParaRPr lang="en-US" sz="1400" b="1" dirty="0">
              <a:latin typeface="Garamond" panose="02020404030301010803" pitchFamily="18" charset="0"/>
            </a:endParaRPr>
          </a:p>
        </p:txBody>
      </p:sp>
      <p:sp>
        <p:nvSpPr>
          <p:cNvPr id="5" name="Text Box 15"/>
          <p:cNvSpPr txBox="1">
            <a:spLocks noChangeArrowheads="1"/>
          </p:cNvSpPr>
          <p:nvPr/>
        </p:nvSpPr>
        <p:spPr bwMode="auto">
          <a:xfrm>
            <a:off x="279420" y="928564"/>
            <a:ext cx="3247551" cy="770313"/>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ctr" fontAlgn="base">
              <a:spcBef>
                <a:spcPct val="0"/>
              </a:spcBef>
              <a:spcAft>
                <a:spcPct val="0"/>
              </a:spcAft>
            </a:pPr>
            <a:r>
              <a:rPr lang="en-US" altLang="en-US" sz="1400" b="1" dirty="0" smtClean="0">
                <a:solidFill>
                  <a:srgbClr val="000000"/>
                </a:solidFill>
                <a:latin typeface="Garamond" pitchFamily="18" charset="0"/>
                <a:ea typeface="Calibri" pitchFamily="34" charset="0"/>
                <a:cs typeface="Times New Roman" pitchFamily="18" charset="0"/>
              </a:rPr>
              <a:t>Applicants not homeless or fleeing DV-MaineHousing applies preferences and places them on a centralized waiting list</a:t>
            </a:r>
            <a:endParaRPr lang="en-US" altLang="en-US" sz="2000" b="1" dirty="0" smtClean="0">
              <a:solidFill>
                <a:srgbClr val="000000"/>
              </a:solidFill>
              <a:cs typeface="Arial" pitchFamily="34" charset="0"/>
            </a:endParaRPr>
          </a:p>
        </p:txBody>
      </p:sp>
      <p:sp>
        <p:nvSpPr>
          <p:cNvPr id="6" name="Rectangle 5"/>
          <p:cNvSpPr/>
          <p:nvPr/>
        </p:nvSpPr>
        <p:spPr>
          <a:xfrm>
            <a:off x="3814354" y="960213"/>
            <a:ext cx="3213463" cy="954107"/>
          </a:xfrm>
          <a:prstGeom prst="rect">
            <a:avLst/>
          </a:prstGeom>
          <a:ln>
            <a:solidFill>
              <a:schemeClr val="tx1"/>
            </a:solidFill>
          </a:ln>
        </p:spPr>
        <p:txBody>
          <a:bodyPr wrap="square">
            <a:spAutoFit/>
          </a:bodyPr>
          <a:lstStyle/>
          <a:p>
            <a:pPr lvl="0" algn="ctr" fontAlgn="base">
              <a:spcBef>
                <a:spcPct val="0"/>
              </a:spcBef>
              <a:spcAft>
                <a:spcPct val="0"/>
              </a:spcAft>
            </a:pPr>
            <a:r>
              <a:rPr lang="en-US" altLang="en-US" sz="1400" b="1" dirty="0">
                <a:solidFill>
                  <a:srgbClr val="000000"/>
                </a:solidFill>
                <a:latin typeface="Garamond" pitchFamily="18" charset="0"/>
                <a:ea typeface="Calibri" pitchFamily="34" charset="0"/>
                <a:cs typeface="Times New Roman" pitchFamily="18" charset="0"/>
              </a:rPr>
              <a:t>For homeless/DV providers receiving navigator funding from </a:t>
            </a:r>
            <a:r>
              <a:rPr lang="en-US" altLang="en-US" sz="1400" b="1" dirty="0" err="1">
                <a:solidFill>
                  <a:srgbClr val="000000"/>
                </a:solidFill>
                <a:latin typeface="Garamond" pitchFamily="18" charset="0"/>
                <a:ea typeface="Calibri" pitchFamily="34" charset="0"/>
                <a:cs typeface="Times New Roman" pitchFamily="18" charset="0"/>
              </a:rPr>
              <a:t>MaineHousing</a:t>
            </a:r>
            <a:r>
              <a:rPr lang="en-US" altLang="en-US" sz="1400" b="1" dirty="0">
                <a:solidFill>
                  <a:srgbClr val="000000"/>
                </a:solidFill>
                <a:latin typeface="Garamond" pitchFamily="18" charset="0"/>
                <a:ea typeface="Calibri" pitchFamily="34" charset="0"/>
                <a:cs typeface="Times New Roman" pitchFamily="18" charset="0"/>
              </a:rPr>
              <a:t>. Navigator works with </a:t>
            </a:r>
            <a:r>
              <a:rPr lang="en-US" altLang="en-US" sz="1400" b="1" dirty="0" smtClean="0">
                <a:solidFill>
                  <a:srgbClr val="000000"/>
                </a:solidFill>
                <a:latin typeface="Garamond" pitchFamily="18" charset="0"/>
                <a:ea typeface="Calibri" pitchFamily="34" charset="0"/>
                <a:cs typeface="Times New Roman" pitchFamily="18" charset="0"/>
              </a:rPr>
              <a:t>Melissa Ames </a:t>
            </a:r>
            <a:r>
              <a:rPr lang="en-US" altLang="en-US" sz="1400" b="1" dirty="0">
                <a:solidFill>
                  <a:srgbClr val="000000"/>
                </a:solidFill>
                <a:latin typeface="Garamond" pitchFamily="18" charset="0"/>
                <a:ea typeface="Calibri" pitchFamily="34" charset="0"/>
                <a:cs typeface="Times New Roman" pitchFamily="18" charset="0"/>
              </a:rPr>
              <a:t>through “Home to Stay”</a:t>
            </a:r>
            <a:endParaRPr lang="en-US" altLang="en-US" sz="1200" b="1" dirty="0">
              <a:solidFill>
                <a:srgbClr val="000000"/>
              </a:solidFill>
              <a:latin typeface="Arial" pitchFamily="34" charset="0"/>
              <a:cs typeface="Arial" pitchFamily="34" charset="0"/>
            </a:endParaRPr>
          </a:p>
        </p:txBody>
      </p:sp>
      <p:sp>
        <p:nvSpPr>
          <p:cNvPr id="7" name="Rectangle 6"/>
          <p:cNvSpPr/>
          <p:nvPr/>
        </p:nvSpPr>
        <p:spPr>
          <a:xfrm>
            <a:off x="7315200" y="890963"/>
            <a:ext cx="1397726" cy="1615827"/>
          </a:xfrm>
          <a:prstGeom prst="rect">
            <a:avLst/>
          </a:prstGeom>
          <a:ln>
            <a:solidFill>
              <a:schemeClr val="tx1"/>
            </a:solidFill>
          </a:ln>
        </p:spPr>
        <p:txBody>
          <a:bodyPr wrap="square">
            <a:spAutoFit/>
          </a:bodyPr>
          <a:lstStyle/>
          <a:p>
            <a:pPr lvl="0" algn="ctr" fontAlgn="base">
              <a:spcBef>
                <a:spcPct val="0"/>
              </a:spcBef>
              <a:spcAft>
                <a:spcPct val="0"/>
              </a:spcAft>
            </a:pPr>
            <a:r>
              <a:rPr lang="en-US" altLang="en-US" sz="1100" b="1" dirty="0">
                <a:solidFill>
                  <a:srgbClr val="000000"/>
                </a:solidFill>
                <a:latin typeface="Garamond" pitchFamily="18" charset="0"/>
                <a:ea typeface="Calibri" pitchFamily="34" charset="0"/>
                <a:cs typeface="Times New Roman" pitchFamily="18" charset="0"/>
              </a:rPr>
              <a:t>For homeless providers not receiving navigator funding.  A written referral is submitted on shelter letterhead for applicants in </a:t>
            </a:r>
            <a:r>
              <a:rPr lang="en-US" altLang="en-US" sz="1100" b="1" dirty="0" err="1">
                <a:solidFill>
                  <a:srgbClr val="000000"/>
                </a:solidFill>
                <a:latin typeface="Garamond" pitchFamily="18" charset="0"/>
                <a:ea typeface="Calibri" pitchFamily="34" charset="0"/>
                <a:cs typeface="Times New Roman" pitchFamily="18" charset="0"/>
              </a:rPr>
              <a:t>MaineHousing</a:t>
            </a:r>
            <a:r>
              <a:rPr lang="en-US" altLang="en-US" sz="1100" b="1" dirty="0">
                <a:solidFill>
                  <a:srgbClr val="000000"/>
                </a:solidFill>
                <a:latin typeface="Garamond" pitchFamily="18" charset="0"/>
                <a:ea typeface="Calibri" pitchFamily="34" charset="0"/>
                <a:cs typeface="Times New Roman" pitchFamily="18" charset="0"/>
              </a:rPr>
              <a:t> jurisdiction</a:t>
            </a:r>
            <a:endParaRPr lang="en-US" altLang="en-US" sz="1100" b="1" dirty="0">
              <a:solidFill>
                <a:srgbClr val="000000"/>
              </a:solidFill>
              <a:latin typeface="Arial" pitchFamily="34" charset="0"/>
              <a:cs typeface="Arial" pitchFamily="34" charset="0"/>
            </a:endParaRPr>
          </a:p>
        </p:txBody>
      </p:sp>
      <p:cxnSp>
        <p:nvCxnSpPr>
          <p:cNvPr id="11" name="Elbow Connector 10"/>
          <p:cNvCxnSpPr>
            <a:stCxn id="4" idx="3"/>
          </p:cNvCxnSpPr>
          <p:nvPr/>
        </p:nvCxnSpPr>
        <p:spPr>
          <a:xfrm>
            <a:off x="5695406" y="640433"/>
            <a:ext cx="1619794" cy="25053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stCxn id="4" idx="3"/>
          </p:cNvCxnSpPr>
          <p:nvPr/>
        </p:nvCxnSpPr>
        <p:spPr>
          <a:xfrm>
            <a:off x="5695406" y="640433"/>
            <a:ext cx="52251" cy="3197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4" idx="1"/>
          </p:cNvCxnSpPr>
          <p:nvPr/>
        </p:nvCxnSpPr>
        <p:spPr>
          <a:xfrm flipH="1">
            <a:off x="2651761" y="640433"/>
            <a:ext cx="744582" cy="2616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7315200" y="2757320"/>
            <a:ext cx="1397726" cy="415498"/>
          </a:xfrm>
          <a:prstGeom prst="rect">
            <a:avLst/>
          </a:prstGeom>
          <a:ln>
            <a:solidFill>
              <a:schemeClr val="tx1"/>
            </a:solidFill>
          </a:ln>
        </p:spPr>
        <p:txBody>
          <a:bodyPr wrap="square">
            <a:spAutoFit/>
          </a:bodyPr>
          <a:lstStyle/>
          <a:p>
            <a:pPr lvl="0" fontAlgn="base">
              <a:spcBef>
                <a:spcPct val="0"/>
              </a:spcBef>
              <a:spcAft>
                <a:spcPct val="0"/>
              </a:spcAft>
            </a:pPr>
            <a:r>
              <a:rPr lang="en-US" altLang="en-US" sz="1050" b="1" dirty="0">
                <a:solidFill>
                  <a:srgbClr val="000000"/>
                </a:solidFill>
                <a:latin typeface="Garamond" pitchFamily="18" charset="0"/>
                <a:ea typeface="Calibri" pitchFamily="34" charset="0"/>
                <a:cs typeface="Times New Roman" pitchFamily="18" charset="0"/>
              </a:rPr>
              <a:t>Homeless referrals valid for 60 days</a:t>
            </a:r>
            <a:endParaRPr lang="en-US" altLang="en-US" sz="2400" b="1" dirty="0">
              <a:solidFill>
                <a:srgbClr val="000000"/>
              </a:solidFill>
              <a:latin typeface="Arial" pitchFamily="34" charset="0"/>
              <a:cs typeface="Arial" pitchFamily="34" charset="0"/>
            </a:endParaRPr>
          </a:p>
        </p:txBody>
      </p:sp>
      <p:cxnSp>
        <p:nvCxnSpPr>
          <p:cNvPr id="18" name="Straight Arrow Connector 17"/>
          <p:cNvCxnSpPr>
            <a:stCxn id="7" idx="2"/>
            <a:endCxn id="16" idx="0"/>
          </p:cNvCxnSpPr>
          <p:nvPr/>
        </p:nvCxnSpPr>
        <p:spPr>
          <a:xfrm>
            <a:off x="8014063" y="2506790"/>
            <a:ext cx="0" cy="250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715691" y="2137458"/>
            <a:ext cx="2063931" cy="738664"/>
          </a:xfrm>
          <a:prstGeom prst="rect">
            <a:avLst/>
          </a:prstGeom>
          <a:ln>
            <a:solidFill>
              <a:schemeClr val="tx1"/>
            </a:solidFill>
          </a:ln>
        </p:spPr>
        <p:txBody>
          <a:bodyPr wrap="squar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050" b="1" i="0" u="none" strike="noStrike" kern="0" cap="none" spc="0" normalizeH="0" baseline="0" noProof="0" dirty="0" smtClean="0">
                <a:ln>
                  <a:noFill/>
                </a:ln>
                <a:solidFill>
                  <a:srgbClr val="000000"/>
                </a:solidFill>
                <a:effectLst/>
                <a:uLnTx/>
                <a:uFillTx/>
                <a:latin typeface="Garamond" pitchFamily="18" charset="0"/>
                <a:ea typeface="Calibri" pitchFamily="34" charset="0"/>
                <a:cs typeface="Times New Roman" pitchFamily="18" charset="0"/>
              </a:rPr>
              <a:t>Elderly/Disabled/Families</a:t>
            </a:r>
            <a:endParaRPr kumimoji="0" lang="en-US" altLang="en-US" sz="105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050" b="1" i="0" u="none" strike="noStrike" kern="0" cap="none" spc="0" normalizeH="0" baseline="0" noProof="0" dirty="0" smtClean="0">
                <a:ln>
                  <a:noFill/>
                </a:ln>
                <a:solidFill>
                  <a:srgbClr val="000000"/>
                </a:solidFill>
                <a:effectLst/>
                <a:uLnTx/>
                <a:uFillTx/>
                <a:latin typeface="Garamond" pitchFamily="18" charset="0"/>
                <a:ea typeface="Calibri" pitchFamily="34" charset="0"/>
                <a:cs typeface="Times New Roman" pitchFamily="18" charset="0"/>
              </a:rPr>
              <a:t>Lives in MH jurisdiction</a:t>
            </a:r>
            <a:endParaRPr kumimoji="0" lang="en-US" altLang="en-US" sz="105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050" b="1" i="0" u="none" strike="noStrike" kern="0" cap="none" spc="0" normalizeH="0" baseline="0" noProof="0" dirty="0" smtClean="0">
                <a:ln>
                  <a:noFill/>
                </a:ln>
                <a:solidFill>
                  <a:srgbClr val="000000"/>
                </a:solidFill>
                <a:effectLst/>
                <a:uLnTx/>
                <a:uFillTx/>
                <a:latin typeface="Garamond" pitchFamily="18" charset="0"/>
                <a:ea typeface="Calibri" pitchFamily="34" charset="0"/>
                <a:cs typeface="Times New Roman" pitchFamily="18" charset="0"/>
              </a:rPr>
              <a:t>Veteran</a:t>
            </a:r>
            <a:endParaRPr kumimoji="0" lang="en-US" altLang="en-US" sz="1050" b="1" i="0" u="none" strike="noStrike" kern="0" cap="none" spc="0" normalizeH="0" baseline="0" noProof="0" dirty="0" smtClean="0">
              <a:ln>
                <a:noFill/>
              </a:ln>
              <a:solidFill>
                <a:srgbClr val="000000"/>
              </a:solidFill>
              <a:effectLst/>
              <a:uLnTx/>
              <a:uFillTx/>
              <a:latin typeface="Arial" pitchFamily="34" charset="0"/>
              <a:cs typeface="Arial" pitchFamily="34" charset="0"/>
            </a:endParaRPr>
          </a:p>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1050" b="1" i="0" u="none" strike="noStrike" kern="0" cap="none" spc="0" normalizeH="0" baseline="0" noProof="0" dirty="0" smtClean="0">
                <a:ln>
                  <a:noFill/>
                </a:ln>
                <a:solidFill>
                  <a:srgbClr val="000000"/>
                </a:solidFill>
                <a:effectLst/>
                <a:uLnTx/>
                <a:uFillTx/>
                <a:latin typeface="Garamond" pitchFamily="18" charset="0"/>
                <a:ea typeface="Calibri" pitchFamily="34" charset="0"/>
                <a:cs typeface="Times New Roman" pitchFamily="18" charset="0"/>
              </a:rPr>
              <a:t>Date/Time of</a:t>
            </a:r>
            <a:r>
              <a:rPr kumimoji="0" lang="en-US" altLang="en-US" sz="1050" b="1" i="0" u="none" strike="noStrike" kern="0" cap="none" spc="0" normalizeH="0" noProof="0" dirty="0" smtClean="0">
                <a:ln>
                  <a:noFill/>
                </a:ln>
                <a:solidFill>
                  <a:srgbClr val="000000"/>
                </a:solidFill>
                <a:effectLst/>
                <a:uLnTx/>
                <a:uFillTx/>
                <a:latin typeface="Garamond" pitchFamily="18" charset="0"/>
                <a:ea typeface="Calibri" pitchFamily="34" charset="0"/>
                <a:cs typeface="Times New Roman" pitchFamily="18" charset="0"/>
              </a:rPr>
              <a:t> application</a:t>
            </a:r>
            <a:endParaRPr kumimoji="0" lang="en-US" sz="1800" b="0" i="0" u="none" strike="noStrike" kern="0" cap="none" spc="0" normalizeH="0" baseline="0" noProof="0" dirty="0" smtClean="0">
              <a:ln>
                <a:noFill/>
              </a:ln>
              <a:solidFill>
                <a:sysClr val="windowText" lastClr="000000"/>
              </a:solidFill>
              <a:effectLst/>
              <a:uLnTx/>
              <a:uFillTx/>
            </a:endParaRPr>
          </a:p>
        </p:txBody>
      </p:sp>
      <p:sp>
        <p:nvSpPr>
          <p:cNvPr id="20" name="Rectangle 19"/>
          <p:cNvSpPr/>
          <p:nvPr/>
        </p:nvSpPr>
        <p:spPr>
          <a:xfrm>
            <a:off x="1502228" y="2137458"/>
            <a:ext cx="2429691" cy="738664"/>
          </a:xfrm>
          <a:prstGeom prst="rect">
            <a:avLst/>
          </a:prstGeom>
          <a:ln>
            <a:solidFill>
              <a:schemeClr val="tx1"/>
            </a:solidFill>
          </a:ln>
        </p:spPr>
        <p:txBody>
          <a:bodyPr wrap="square">
            <a:spAutoFit/>
          </a:bodyPr>
          <a:lstStyle/>
          <a:p>
            <a:pPr lvl="0" algn="ctr" fontAlgn="base">
              <a:spcBef>
                <a:spcPct val="0"/>
              </a:spcBef>
              <a:spcAft>
                <a:spcPct val="0"/>
              </a:spcAft>
            </a:pPr>
            <a:r>
              <a:rPr lang="en-US" altLang="en-US" sz="1400" b="1" dirty="0">
                <a:solidFill>
                  <a:srgbClr val="000000"/>
                </a:solidFill>
                <a:latin typeface="Garamond" pitchFamily="18" charset="0"/>
                <a:ea typeface="Calibri" pitchFamily="34" charset="0"/>
                <a:cs typeface="Times New Roman" pitchFamily="18" charset="0"/>
              </a:rPr>
              <a:t>Applicants are sorted by weighted preferences and date and time of application</a:t>
            </a:r>
            <a:endParaRPr lang="en-US" altLang="en-US" sz="2000" b="1" dirty="0">
              <a:solidFill>
                <a:srgbClr val="000000"/>
              </a:solidFill>
              <a:latin typeface="Arial" pitchFamily="34" charset="0"/>
              <a:cs typeface="Arial" pitchFamily="34" charset="0"/>
            </a:endParaRPr>
          </a:p>
        </p:txBody>
      </p:sp>
      <p:cxnSp>
        <p:nvCxnSpPr>
          <p:cNvPr id="22" name="Straight Arrow Connector 21"/>
          <p:cNvCxnSpPr>
            <a:stCxn id="5" idx="2"/>
          </p:cNvCxnSpPr>
          <p:nvPr/>
        </p:nvCxnSpPr>
        <p:spPr>
          <a:xfrm>
            <a:off x="1903196" y="1698877"/>
            <a:ext cx="748564" cy="438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6" idx="2"/>
            <a:endCxn id="20" idx="0"/>
          </p:cNvCxnSpPr>
          <p:nvPr/>
        </p:nvCxnSpPr>
        <p:spPr>
          <a:xfrm flipH="1">
            <a:off x="2717074" y="1914320"/>
            <a:ext cx="2704012" cy="2231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1"/>
          </p:cNvCxnSpPr>
          <p:nvPr/>
        </p:nvCxnSpPr>
        <p:spPr>
          <a:xfrm flipH="1">
            <a:off x="3931919" y="1698877"/>
            <a:ext cx="3383281" cy="438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20" idx="3"/>
            <a:endCxn id="19" idx="1"/>
          </p:cNvCxnSpPr>
          <p:nvPr/>
        </p:nvCxnSpPr>
        <p:spPr>
          <a:xfrm>
            <a:off x="3931919" y="2506790"/>
            <a:ext cx="78377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2286000" y="3059668"/>
            <a:ext cx="4572000" cy="738664"/>
          </a:xfrm>
          <a:prstGeom prst="rect">
            <a:avLst/>
          </a:prstGeom>
          <a:ln>
            <a:solidFill>
              <a:schemeClr val="tx1"/>
            </a:solidFill>
          </a:ln>
        </p:spPr>
        <p:txBody>
          <a:bodyPr>
            <a:spAutoFit/>
          </a:bodyPr>
          <a:lstStyle/>
          <a:p>
            <a:pPr lvl="0" algn="ctr" fontAlgn="base">
              <a:spcBef>
                <a:spcPct val="0"/>
              </a:spcBef>
              <a:spcAft>
                <a:spcPct val="0"/>
              </a:spcAft>
            </a:pPr>
            <a:r>
              <a:rPr lang="en-US" altLang="en-US" sz="1400" b="1" dirty="0" err="1">
                <a:solidFill>
                  <a:srgbClr val="000000"/>
                </a:solidFill>
                <a:latin typeface="Garamond" pitchFamily="18" charset="0"/>
                <a:ea typeface="Calibri" pitchFamily="34" charset="0"/>
                <a:cs typeface="Times New Roman" pitchFamily="18" charset="0"/>
              </a:rPr>
              <a:t>MaineHousing</a:t>
            </a:r>
            <a:r>
              <a:rPr lang="en-US" altLang="en-US" sz="1400" b="1" dirty="0">
                <a:solidFill>
                  <a:srgbClr val="000000"/>
                </a:solidFill>
                <a:latin typeface="Garamond" pitchFamily="18" charset="0"/>
                <a:ea typeface="Calibri" pitchFamily="34" charset="0"/>
                <a:cs typeface="Times New Roman" pitchFamily="18" charset="0"/>
              </a:rPr>
              <a:t> selects applicants off the waiting list in order, based on available funding and unmet housing need by county (60% for homeless)</a:t>
            </a:r>
            <a:endParaRPr lang="en-US" altLang="en-US" sz="1400" b="1" dirty="0">
              <a:solidFill>
                <a:srgbClr val="000000"/>
              </a:solidFill>
              <a:latin typeface="Arial" pitchFamily="34" charset="0"/>
              <a:cs typeface="Arial" pitchFamily="34" charset="0"/>
            </a:endParaRPr>
          </a:p>
        </p:txBody>
      </p:sp>
      <p:sp>
        <p:nvSpPr>
          <p:cNvPr id="30" name="Rectangle 29"/>
          <p:cNvSpPr/>
          <p:nvPr/>
        </p:nvSpPr>
        <p:spPr>
          <a:xfrm>
            <a:off x="2286000" y="4104696"/>
            <a:ext cx="4572000" cy="738664"/>
          </a:xfrm>
          <a:prstGeom prst="rect">
            <a:avLst/>
          </a:prstGeom>
          <a:ln>
            <a:solidFill>
              <a:schemeClr val="tx1"/>
            </a:solidFill>
          </a:ln>
        </p:spPr>
        <p:txBody>
          <a:bodyPr>
            <a:spAutoFit/>
          </a:bodyPr>
          <a:lstStyle/>
          <a:p>
            <a:pPr lvl="0" algn="ctr" fontAlgn="base">
              <a:spcBef>
                <a:spcPct val="0"/>
              </a:spcBef>
              <a:spcAft>
                <a:spcPct val="0"/>
              </a:spcAft>
            </a:pPr>
            <a:r>
              <a:rPr lang="en-US" altLang="en-US" sz="1400" b="1" dirty="0" err="1">
                <a:solidFill>
                  <a:srgbClr val="000000"/>
                </a:solidFill>
                <a:latin typeface="Garamond" pitchFamily="18" charset="0"/>
                <a:ea typeface="Calibri" pitchFamily="34" charset="0"/>
                <a:cs typeface="Times New Roman" pitchFamily="18" charset="0"/>
              </a:rPr>
              <a:t>MaineHousing</a:t>
            </a:r>
            <a:r>
              <a:rPr lang="en-US" altLang="en-US" sz="1400" b="1" dirty="0">
                <a:solidFill>
                  <a:srgbClr val="000000"/>
                </a:solidFill>
                <a:latin typeface="Garamond" pitchFamily="18" charset="0"/>
                <a:ea typeface="Calibri" pitchFamily="34" charset="0"/>
                <a:cs typeface="Times New Roman" pitchFamily="18" charset="0"/>
              </a:rPr>
              <a:t> mails out paperwork using the most updated contact information and when returned verifies preferences and income to determine eligibility</a:t>
            </a:r>
            <a:endParaRPr lang="en-US" altLang="en-US" sz="2000" b="1" dirty="0">
              <a:solidFill>
                <a:srgbClr val="000000"/>
              </a:solidFill>
              <a:latin typeface="Arial" pitchFamily="34" charset="0"/>
              <a:cs typeface="Arial" pitchFamily="34" charset="0"/>
            </a:endParaRPr>
          </a:p>
        </p:txBody>
      </p:sp>
      <p:sp>
        <p:nvSpPr>
          <p:cNvPr id="31" name="Rectangle 30"/>
          <p:cNvSpPr/>
          <p:nvPr/>
        </p:nvSpPr>
        <p:spPr>
          <a:xfrm>
            <a:off x="2286000" y="5179161"/>
            <a:ext cx="4572000" cy="523220"/>
          </a:xfrm>
          <a:prstGeom prst="rect">
            <a:avLst/>
          </a:prstGeom>
          <a:ln>
            <a:solidFill>
              <a:schemeClr val="tx1"/>
            </a:solidFill>
          </a:ln>
        </p:spPr>
        <p:txBody>
          <a:bodyPr>
            <a:spAutoFit/>
          </a:bodyPr>
          <a:lstStyle/>
          <a:p>
            <a:pPr lvl="0" algn="ctr" fontAlgn="base">
              <a:spcBef>
                <a:spcPct val="0"/>
              </a:spcBef>
              <a:spcAft>
                <a:spcPct val="0"/>
              </a:spcAft>
            </a:pPr>
            <a:r>
              <a:rPr lang="en-US" altLang="en-US" sz="1400" b="1" dirty="0">
                <a:solidFill>
                  <a:srgbClr val="000000"/>
                </a:solidFill>
                <a:latin typeface="Garamond" pitchFamily="18" charset="0"/>
                <a:ea typeface="Calibri" pitchFamily="34" charset="0"/>
                <a:cs typeface="Times New Roman" pitchFamily="18" charset="0"/>
              </a:rPr>
              <a:t>Eligible applicants attend a briefing and are given a voucher to search (120 days) </a:t>
            </a:r>
            <a:endParaRPr lang="en-US" altLang="en-US" sz="2000" b="1" dirty="0">
              <a:solidFill>
                <a:srgbClr val="000000"/>
              </a:solidFill>
              <a:latin typeface="Arial" pitchFamily="34" charset="0"/>
              <a:cs typeface="Arial" pitchFamily="34" charset="0"/>
            </a:endParaRPr>
          </a:p>
        </p:txBody>
      </p:sp>
      <p:sp>
        <p:nvSpPr>
          <p:cNvPr id="32" name="Rectangle 31"/>
          <p:cNvSpPr/>
          <p:nvPr/>
        </p:nvSpPr>
        <p:spPr>
          <a:xfrm>
            <a:off x="7373983" y="3798332"/>
            <a:ext cx="1280160" cy="900246"/>
          </a:xfrm>
          <a:prstGeom prst="rect">
            <a:avLst/>
          </a:prstGeom>
          <a:ln>
            <a:solidFill>
              <a:schemeClr val="tx1"/>
            </a:solidFill>
          </a:ln>
        </p:spPr>
        <p:txBody>
          <a:bodyPr wrap="square">
            <a:spAutoFit/>
          </a:bodyPr>
          <a:lstStyle/>
          <a:p>
            <a:pPr lvl="0" fontAlgn="base">
              <a:spcBef>
                <a:spcPct val="0"/>
              </a:spcBef>
              <a:spcAft>
                <a:spcPct val="0"/>
              </a:spcAft>
            </a:pPr>
            <a:r>
              <a:rPr lang="en-US" altLang="en-US" sz="1050" b="1" dirty="0">
                <a:solidFill>
                  <a:srgbClr val="000000"/>
                </a:solidFill>
                <a:latin typeface="Garamond" pitchFamily="18" charset="0"/>
                <a:ea typeface="Calibri" pitchFamily="34" charset="0"/>
                <a:cs typeface="Times New Roman" pitchFamily="18" charset="0"/>
              </a:rPr>
              <a:t>Homeless and jurisdiction priority will have been verified through referral </a:t>
            </a:r>
            <a:endParaRPr lang="en-US" altLang="en-US" sz="2400" b="1" dirty="0">
              <a:solidFill>
                <a:srgbClr val="000000"/>
              </a:solidFill>
              <a:latin typeface="Arial" pitchFamily="34" charset="0"/>
              <a:cs typeface="Arial" pitchFamily="34" charset="0"/>
            </a:endParaRPr>
          </a:p>
        </p:txBody>
      </p:sp>
      <p:cxnSp>
        <p:nvCxnSpPr>
          <p:cNvPr id="34" name="Straight Arrow Connector 33"/>
          <p:cNvCxnSpPr>
            <a:stCxn id="29" idx="2"/>
          </p:cNvCxnSpPr>
          <p:nvPr/>
        </p:nvCxnSpPr>
        <p:spPr>
          <a:xfrm>
            <a:off x="4572000" y="3798332"/>
            <a:ext cx="0" cy="306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0" idx="2"/>
            <a:endCxn id="31" idx="0"/>
          </p:cNvCxnSpPr>
          <p:nvPr/>
        </p:nvCxnSpPr>
        <p:spPr>
          <a:xfrm>
            <a:off x="4572000" y="4843360"/>
            <a:ext cx="0" cy="3358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endCxn id="30" idx="3"/>
          </p:cNvCxnSpPr>
          <p:nvPr/>
        </p:nvCxnSpPr>
        <p:spPr>
          <a:xfrm flipH="1">
            <a:off x="6858000" y="4373147"/>
            <a:ext cx="502919" cy="1008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0408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0" kern="0" dirty="0">
                <a:solidFill>
                  <a:srgbClr val="363B73"/>
                </a:solidFill>
                <a:latin typeface="Garamond" pitchFamily="18" charset="0"/>
                <a:cs typeface="+mj-cs"/>
              </a:rPr>
              <a:t>Eligibility Determination</a:t>
            </a:r>
            <a:endParaRPr lang="en-US" dirty="0"/>
          </a:p>
        </p:txBody>
      </p:sp>
      <p:sp>
        <p:nvSpPr>
          <p:cNvPr id="3" name="Rectangle 2"/>
          <p:cNvSpPr/>
          <p:nvPr/>
        </p:nvSpPr>
        <p:spPr>
          <a:xfrm>
            <a:off x="628650" y="1637804"/>
            <a:ext cx="7886700" cy="3533275"/>
          </a:xfrm>
          <a:prstGeom prst="rect">
            <a:avLst/>
          </a:prstGeom>
        </p:spPr>
        <p:txBody>
          <a:bodyPr wrap="square">
            <a:spAutoFit/>
          </a:bodyPr>
          <a:lstStyle/>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4000" b="0" i="0" u="none" strike="noStrike" kern="0" cap="none" spc="0" normalizeH="0" baseline="0" noProof="0" dirty="0" smtClean="0">
                <a:ln>
                  <a:noFill/>
                </a:ln>
                <a:solidFill>
                  <a:srgbClr val="363B73"/>
                </a:solidFill>
                <a:effectLst/>
                <a:uLnTx/>
                <a:uFillTx/>
                <a:latin typeface="Garamond" pitchFamily="18" charset="0"/>
              </a:rPr>
              <a:t> Income Restrictions</a:t>
            </a:r>
          </a:p>
          <a:p>
            <a:pPr marL="342900" marR="0" lvl="0" indent="-342900" defTabSz="914400" eaLnBrk="1" fontAlgn="base" latinLnBrk="0" hangingPunct="1">
              <a:lnSpc>
                <a:spcPct val="100000"/>
              </a:lnSpc>
              <a:spcBef>
                <a:spcPct val="20000"/>
              </a:spcBef>
              <a:spcAft>
                <a:spcPct val="0"/>
              </a:spcAft>
              <a:buClrTx/>
              <a:buSzTx/>
              <a:buFontTx/>
              <a:buNone/>
              <a:tabLst/>
              <a:defRPr/>
            </a:pPr>
            <a:endParaRPr kumimoji="0" lang="en-US" sz="1100" b="0" i="0" u="none" strike="noStrike" kern="0" cap="none" spc="0" normalizeH="0" baseline="0" noProof="0" dirty="0" smtClean="0">
              <a:ln>
                <a:noFill/>
              </a:ln>
              <a:solidFill>
                <a:srgbClr val="363B73"/>
              </a:solidFill>
              <a:effectLst/>
              <a:uLnTx/>
              <a:uFillTx/>
              <a:latin typeface="Garamond" pitchFamily="18" charset="0"/>
            </a:endParaRPr>
          </a:p>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4000" b="0" i="0" u="none" strike="noStrike" kern="0" cap="none" spc="0" normalizeH="0" baseline="0" noProof="0" dirty="0" smtClean="0">
                <a:ln>
                  <a:noFill/>
                </a:ln>
                <a:solidFill>
                  <a:srgbClr val="363B73"/>
                </a:solidFill>
                <a:effectLst/>
                <a:uLnTx/>
                <a:uFillTx/>
                <a:latin typeface="Garamond" pitchFamily="18" charset="0"/>
              </a:rPr>
              <a:t> Criminal Background Screening</a:t>
            </a:r>
          </a:p>
          <a:p>
            <a:pPr marL="342900" marR="0" lvl="0" indent="-342900" defTabSz="914400" eaLnBrk="1" fontAlgn="base" latinLnBrk="0" hangingPunct="1">
              <a:lnSpc>
                <a:spcPct val="100000"/>
              </a:lnSpc>
              <a:spcBef>
                <a:spcPct val="20000"/>
              </a:spcBef>
              <a:spcAft>
                <a:spcPct val="0"/>
              </a:spcAft>
              <a:buClrTx/>
              <a:buSzTx/>
              <a:buFontTx/>
              <a:buNone/>
              <a:tabLst/>
              <a:defRPr/>
            </a:pPr>
            <a:endParaRPr kumimoji="0" lang="en-US" sz="1100" b="0" i="0" u="none" strike="noStrike" kern="0" cap="none" spc="0" normalizeH="0" baseline="0" noProof="0" dirty="0" smtClean="0">
              <a:ln>
                <a:noFill/>
              </a:ln>
              <a:solidFill>
                <a:srgbClr val="363B73"/>
              </a:solidFill>
              <a:effectLst/>
              <a:uLnTx/>
              <a:uFillTx/>
              <a:latin typeface="Garamond" pitchFamily="18" charset="0"/>
            </a:endParaRPr>
          </a:p>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4000" b="0" i="0" u="none" strike="noStrike" kern="0" cap="none" spc="0" normalizeH="0" baseline="0" noProof="0" dirty="0" smtClean="0">
                <a:ln>
                  <a:noFill/>
                </a:ln>
                <a:solidFill>
                  <a:srgbClr val="363B73"/>
                </a:solidFill>
                <a:effectLst/>
                <a:uLnTx/>
                <a:uFillTx/>
                <a:latin typeface="Garamond" pitchFamily="18" charset="0"/>
              </a:rPr>
              <a:t> Debt Owed to PHA</a:t>
            </a:r>
          </a:p>
          <a:p>
            <a:pPr marL="342900" marR="0" lvl="0" indent="-342900" defTabSz="914400" eaLnBrk="1" fontAlgn="base" latinLnBrk="0" hangingPunct="1">
              <a:lnSpc>
                <a:spcPct val="100000"/>
              </a:lnSpc>
              <a:spcBef>
                <a:spcPct val="20000"/>
              </a:spcBef>
              <a:spcAft>
                <a:spcPct val="0"/>
              </a:spcAft>
              <a:buClrTx/>
              <a:buSzTx/>
              <a:buFontTx/>
              <a:buNone/>
              <a:tabLst/>
              <a:defRPr/>
            </a:pPr>
            <a:endParaRPr kumimoji="0" lang="en-US" sz="1100" b="0" i="0" u="none" strike="noStrike" kern="0" cap="none" spc="0" normalizeH="0" baseline="0" noProof="0" dirty="0" smtClean="0">
              <a:ln>
                <a:noFill/>
              </a:ln>
              <a:solidFill>
                <a:srgbClr val="363B73"/>
              </a:solidFill>
              <a:effectLst/>
              <a:uLnTx/>
              <a:uFillTx/>
              <a:latin typeface="Garamond" pitchFamily="18" charset="0"/>
            </a:endParaRPr>
          </a:p>
          <a:p>
            <a:pPr marL="342900" marR="0" lvl="0" indent="-342900" defTabSz="914400" eaLnBrk="1" fontAlgn="base" latinLnBrk="0" hangingPunct="1">
              <a:lnSpc>
                <a:spcPct val="100000"/>
              </a:lnSpc>
              <a:spcBef>
                <a:spcPct val="20000"/>
              </a:spcBef>
              <a:spcAft>
                <a:spcPct val="0"/>
              </a:spcAft>
              <a:buClrTx/>
              <a:buSzTx/>
              <a:buFontTx/>
              <a:buBlip>
                <a:blip r:embed="rId2"/>
              </a:buBlip>
              <a:tabLst/>
              <a:defRPr/>
            </a:pPr>
            <a:r>
              <a:rPr kumimoji="0" lang="en-US" sz="4000" b="0" i="0" u="none" strike="noStrike" kern="0" cap="none" spc="0" normalizeH="0" baseline="0" noProof="0" dirty="0" smtClean="0">
                <a:ln>
                  <a:noFill/>
                </a:ln>
                <a:solidFill>
                  <a:srgbClr val="363B73"/>
                </a:solidFill>
                <a:effectLst/>
                <a:uLnTx/>
                <a:uFillTx/>
                <a:latin typeface="Garamond" pitchFamily="18" charset="0"/>
              </a:rPr>
              <a:t> Terminated from PHA</a:t>
            </a:r>
            <a:endParaRPr kumimoji="0" lang="en-US" sz="18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462989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84405"/>
          </a:xfrm>
        </p:spPr>
        <p:txBody>
          <a:bodyPr/>
          <a:lstStyle/>
          <a:p>
            <a:pPr algn="ctr"/>
            <a:r>
              <a:rPr lang="en-US" dirty="0">
                <a:latin typeface="Garamond" pitchFamily="18" charset="0"/>
              </a:rPr>
              <a:t>Section 8 Subsidy Types</a:t>
            </a:r>
            <a:endParaRPr lang="en-US" dirty="0"/>
          </a:p>
        </p:txBody>
      </p:sp>
      <p:sp>
        <p:nvSpPr>
          <p:cNvPr id="3" name="Rectangle 2"/>
          <p:cNvSpPr/>
          <p:nvPr/>
        </p:nvSpPr>
        <p:spPr>
          <a:xfrm>
            <a:off x="509452" y="979397"/>
            <a:ext cx="8005898" cy="5016758"/>
          </a:xfrm>
          <a:prstGeom prst="rect">
            <a:avLst/>
          </a:prstGeom>
        </p:spPr>
        <p:txBody>
          <a:bodyPr wrap="square">
            <a:spAutoFit/>
          </a:bodyPr>
          <a:lstStyle/>
          <a:p>
            <a:pPr marL="342900" lvl="0" indent="-342900" fontAlgn="base">
              <a:spcBef>
                <a:spcPct val="20000"/>
              </a:spcBef>
              <a:spcAft>
                <a:spcPct val="0"/>
              </a:spcAft>
              <a:buBlip>
                <a:blip r:embed="rId2"/>
              </a:buBlip>
            </a:pPr>
            <a:r>
              <a:rPr lang="en-US" sz="2800" kern="0" dirty="0" err="1">
                <a:solidFill>
                  <a:srgbClr val="363B73"/>
                </a:solidFill>
                <a:latin typeface="Garamond" pitchFamily="18" charset="0"/>
              </a:rPr>
              <a:t>MaineHousing</a:t>
            </a:r>
            <a:r>
              <a:rPr lang="en-US" sz="2800" kern="0" dirty="0">
                <a:solidFill>
                  <a:srgbClr val="363B73"/>
                </a:solidFill>
                <a:latin typeface="Garamond" pitchFamily="18" charset="0"/>
              </a:rPr>
              <a:t> administers several types of subsidy with specific application/eligibility requirements:</a:t>
            </a:r>
          </a:p>
          <a:p>
            <a:pPr marL="1143000" lvl="2" indent="-228600" fontAlgn="base">
              <a:spcBef>
                <a:spcPct val="20000"/>
              </a:spcBef>
              <a:spcAft>
                <a:spcPct val="0"/>
              </a:spcAft>
              <a:buFont typeface="Arial" panose="020B0604020202020204" pitchFamily="34" charset="0"/>
              <a:buChar char="•"/>
            </a:pPr>
            <a:r>
              <a:rPr lang="en-US" sz="2000" kern="0" dirty="0">
                <a:solidFill>
                  <a:srgbClr val="363B73"/>
                </a:solidFill>
                <a:latin typeface="Garamond" pitchFamily="18" charset="0"/>
              </a:rPr>
              <a:t>Housing Choice Voucher-624-5789</a:t>
            </a:r>
          </a:p>
          <a:p>
            <a:pPr marL="1143000" lvl="2" indent="-228600" fontAlgn="base">
              <a:spcBef>
                <a:spcPct val="20000"/>
              </a:spcBef>
              <a:spcAft>
                <a:spcPct val="0"/>
              </a:spcAft>
              <a:buFont typeface="Arial" panose="020B0604020202020204" pitchFamily="34" charset="0"/>
              <a:buChar char="•"/>
            </a:pPr>
            <a:r>
              <a:rPr lang="en-US" sz="2000" kern="0" dirty="0">
                <a:solidFill>
                  <a:srgbClr val="363B73"/>
                </a:solidFill>
                <a:latin typeface="Garamond" pitchFamily="18" charset="0"/>
              </a:rPr>
              <a:t>Project-Based-Pam Magee </a:t>
            </a:r>
          </a:p>
          <a:p>
            <a:pPr marL="1143000" lvl="2" indent="-228600" fontAlgn="base">
              <a:spcBef>
                <a:spcPct val="20000"/>
              </a:spcBef>
              <a:spcAft>
                <a:spcPct val="0"/>
              </a:spcAft>
              <a:buFont typeface="Arial" panose="020B0604020202020204" pitchFamily="34" charset="0"/>
              <a:buChar char="•"/>
            </a:pPr>
            <a:r>
              <a:rPr lang="en-US" sz="2000" kern="0" dirty="0">
                <a:solidFill>
                  <a:srgbClr val="363B73"/>
                </a:solidFill>
                <a:latin typeface="Garamond" pitchFamily="18" charset="0"/>
              </a:rPr>
              <a:t>Moderate Rehabilitation-Michelle Duplissis </a:t>
            </a:r>
          </a:p>
          <a:p>
            <a:pPr marL="1143000" lvl="2" indent="-228600" fontAlgn="base">
              <a:spcBef>
                <a:spcPct val="20000"/>
              </a:spcBef>
              <a:spcAft>
                <a:spcPct val="0"/>
              </a:spcAft>
              <a:buFont typeface="Arial" panose="020B0604020202020204" pitchFamily="34" charset="0"/>
              <a:buChar char="•"/>
            </a:pPr>
            <a:r>
              <a:rPr lang="en-US" sz="2000" kern="0" dirty="0">
                <a:solidFill>
                  <a:srgbClr val="363B73"/>
                </a:solidFill>
                <a:latin typeface="Garamond" pitchFamily="18" charset="0"/>
              </a:rPr>
              <a:t>Family Unification Program-Louise Patenaude </a:t>
            </a:r>
          </a:p>
          <a:p>
            <a:pPr marL="1143000" lvl="2" indent="-228600" fontAlgn="base">
              <a:spcBef>
                <a:spcPct val="20000"/>
              </a:spcBef>
              <a:spcAft>
                <a:spcPct val="0"/>
              </a:spcAft>
              <a:buFont typeface="Arial" panose="020B0604020202020204" pitchFamily="34" charset="0"/>
              <a:buChar char="•"/>
            </a:pPr>
            <a:r>
              <a:rPr lang="en-US" sz="2000" kern="0" dirty="0" smtClean="0">
                <a:solidFill>
                  <a:srgbClr val="363B73"/>
                </a:solidFill>
                <a:latin typeface="Garamond" pitchFamily="18" charset="0"/>
              </a:rPr>
              <a:t>Stability </a:t>
            </a:r>
            <a:r>
              <a:rPr lang="en-US" sz="2000" kern="0" dirty="0">
                <a:solidFill>
                  <a:srgbClr val="363B73"/>
                </a:solidFill>
                <a:latin typeface="Garamond" pitchFamily="18" charset="0"/>
              </a:rPr>
              <a:t>Through Engagement (STEP)-Christina Roy </a:t>
            </a:r>
          </a:p>
          <a:p>
            <a:pPr marL="1143000" lvl="2" indent="-228600" fontAlgn="base">
              <a:spcBef>
                <a:spcPct val="20000"/>
              </a:spcBef>
              <a:spcAft>
                <a:spcPct val="0"/>
              </a:spcAft>
              <a:buFont typeface="Arial" panose="020B0604020202020204" pitchFamily="34" charset="0"/>
              <a:buChar char="•"/>
            </a:pPr>
            <a:r>
              <a:rPr lang="en-US" sz="2000" kern="0" dirty="0">
                <a:solidFill>
                  <a:srgbClr val="363B73"/>
                </a:solidFill>
                <a:latin typeface="Garamond" pitchFamily="18" charset="0"/>
              </a:rPr>
              <a:t>Non-Elderly Disabled-Christina Roy </a:t>
            </a:r>
          </a:p>
          <a:p>
            <a:pPr lvl="2" fontAlgn="base">
              <a:spcBef>
                <a:spcPct val="20000"/>
              </a:spcBef>
              <a:spcAft>
                <a:spcPct val="0"/>
              </a:spcAft>
            </a:pPr>
            <a:r>
              <a:rPr lang="en-US" sz="2000" kern="0" dirty="0">
                <a:solidFill>
                  <a:srgbClr val="363B73"/>
                </a:solidFill>
                <a:latin typeface="Garamond" pitchFamily="18" charset="0"/>
              </a:rPr>
              <a:t>       Disabled and under Medicaid Waiver (18-21,29)</a:t>
            </a:r>
          </a:p>
          <a:p>
            <a:pPr lvl="2" fontAlgn="base">
              <a:spcBef>
                <a:spcPct val="20000"/>
              </a:spcBef>
              <a:spcAft>
                <a:spcPct val="0"/>
              </a:spcAft>
            </a:pPr>
            <a:r>
              <a:rPr lang="en-US" sz="2000" kern="0" dirty="0">
                <a:solidFill>
                  <a:srgbClr val="363B73"/>
                </a:solidFill>
                <a:latin typeface="Garamond" pitchFamily="18" charset="0"/>
              </a:rPr>
              <a:t>       Disabled and participant of Homeward Bound Program</a:t>
            </a:r>
          </a:p>
          <a:p>
            <a:pPr marL="1143000" lvl="2" indent="-228600" fontAlgn="base">
              <a:spcBef>
                <a:spcPct val="20000"/>
              </a:spcBef>
              <a:spcAft>
                <a:spcPct val="0"/>
              </a:spcAft>
              <a:buFont typeface="Arial" panose="020B0604020202020204" pitchFamily="34" charset="0"/>
              <a:buChar char="•"/>
            </a:pPr>
            <a:r>
              <a:rPr lang="en-US" sz="2000" kern="0" dirty="0">
                <a:solidFill>
                  <a:srgbClr val="363B73"/>
                </a:solidFill>
                <a:latin typeface="Garamond" pitchFamily="18" charset="0"/>
              </a:rPr>
              <a:t>811 Set-Aside-Christina Roy </a:t>
            </a:r>
          </a:p>
          <a:p>
            <a:pPr marL="1143000" lvl="2" indent="-228600" fontAlgn="base">
              <a:spcBef>
                <a:spcPct val="20000"/>
              </a:spcBef>
              <a:spcAft>
                <a:spcPct val="0"/>
              </a:spcAft>
              <a:buFont typeface="Arial" panose="020B0604020202020204" pitchFamily="34" charset="0"/>
              <a:buChar char="•"/>
            </a:pPr>
            <a:r>
              <a:rPr lang="en-US" sz="2000" kern="0" dirty="0">
                <a:solidFill>
                  <a:srgbClr val="363B73"/>
                </a:solidFill>
                <a:latin typeface="Garamond" pitchFamily="18" charset="0"/>
              </a:rPr>
              <a:t>Homeless Set-Aside (HTS) Melissa </a:t>
            </a:r>
            <a:r>
              <a:rPr lang="en-US" sz="2000" kern="0" dirty="0" smtClean="0">
                <a:solidFill>
                  <a:srgbClr val="363B73"/>
                </a:solidFill>
                <a:latin typeface="Garamond" pitchFamily="18" charset="0"/>
              </a:rPr>
              <a:t>Ames</a:t>
            </a:r>
          </a:p>
          <a:p>
            <a:pPr marL="1143000" lvl="2" indent="-228600" fontAlgn="base">
              <a:spcBef>
                <a:spcPct val="20000"/>
              </a:spcBef>
              <a:spcAft>
                <a:spcPct val="0"/>
              </a:spcAft>
              <a:buFont typeface="Arial" panose="020B0604020202020204" pitchFamily="34" charset="0"/>
              <a:buChar char="•"/>
            </a:pPr>
            <a:r>
              <a:rPr lang="en-US" sz="2000" kern="0" dirty="0" smtClean="0">
                <a:solidFill>
                  <a:srgbClr val="363B73"/>
                </a:solidFill>
                <a:latin typeface="Garamond" pitchFamily="18" charset="0"/>
              </a:rPr>
              <a:t>Veterans Affairs Supportive Housing-Jen Grant</a:t>
            </a:r>
            <a:endParaRPr lang="en-US" sz="2000" kern="0" dirty="0">
              <a:solidFill>
                <a:srgbClr val="363B73"/>
              </a:solidFill>
              <a:latin typeface="Garamond" pitchFamily="18" charset="0"/>
            </a:endParaRPr>
          </a:p>
        </p:txBody>
      </p:sp>
    </p:spTree>
    <p:extLst>
      <p:ext uri="{BB962C8B-B14F-4D97-AF65-F5344CB8AC3E}">
        <p14:creationId xmlns:p14="http://schemas.microsoft.com/office/powerpoint/2010/main" val="11385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5217"/>
          </a:xfrm>
        </p:spPr>
        <p:txBody>
          <a:bodyPr/>
          <a:lstStyle/>
          <a:p>
            <a:pPr algn="ctr"/>
            <a:r>
              <a:rPr lang="en-US" dirty="0">
                <a:latin typeface="Garamond" pitchFamily="18" charset="0"/>
              </a:rPr>
              <a:t>Subsidy Types Cont.</a:t>
            </a:r>
            <a:endParaRPr lang="en-US" dirty="0"/>
          </a:p>
        </p:txBody>
      </p:sp>
      <p:sp>
        <p:nvSpPr>
          <p:cNvPr id="3" name="Rectangle 2"/>
          <p:cNvSpPr/>
          <p:nvPr/>
        </p:nvSpPr>
        <p:spPr>
          <a:xfrm>
            <a:off x="625385" y="1110343"/>
            <a:ext cx="7889965" cy="3514808"/>
          </a:xfrm>
          <a:prstGeom prst="rect">
            <a:avLst/>
          </a:prstGeom>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0" cap="none" spc="0" normalizeH="0" baseline="0" noProof="0" dirty="0" smtClean="0">
                <a:ln>
                  <a:noFill/>
                </a:ln>
                <a:solidFill>
                  <a:srgbClr val="363B73"/>
                </a:solidFill>
                <a:effectLst/>
                <a:uLnTx/>
                <a:uFillTx/>
                <a:latin typeface="Garamond" pitchFamily="18" charset="0"/>
                <a:ea typeface="+mn-ea"/>
                <a:cs typeface="+mn-cs"/>
              </a:rPr>
              <a:t>PBV – Project Based Voucher</a:t>
            </a:r>
            <a:endParaRPr kumimoji="0" lang="en-US" sz="3200" b="1" i="0" u="none" strike="noStrike" kern="0" cap="none" spc="0" normalizeH="0" baseline="0" noProof="0" dirty="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Homeless shelters</a:t>
            </a:r>
            <a:r>
              <a:rPr kumimoji="0" lang="en-US" sz="2800" b="0" i="0" u="none" strike="noStrike" kern="0" cap="none" spc="0" normalizeH="0" noProof="0" dirty="0" smtClean="0">
                <a:ln>
                  <a:noFill/>
                </a:ln>
                <a:solidFill>
                  <a:srgbClr val="363B73"/>
                </a:solidFill>
                <a:effectLst/>
                <a:uLnTx/>
                <a:uFillTx/>
                <a:latin typeface="Garamond" pitchFamily="18" charset="0"/>
                <a:ea typeface="+mn-ea"/>
                <a:cs typeface="+mn-cs"/>
              </a:rPr>
              <a:t> refer eligible families for participation in the PBV program to the owner.</a:t>
            </a:r>
            <a:endParaRPr kumimoji="0" lang="en-US" sz="2800" b="0" i="0" u="none" strike="noStrike" kern="0" cap="none" spc="0" normalizeH="0" baseline="0" noProof="0" dirty="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Owners select the family for occupancy </a:t>
            </a:r>
            <a:endParaRPr kumimoji="0" lang="en-US" sz="2800" b="0" i="0" u="none" strike="noStrike" kern="0" cap="none" spc="0" normalizeH="0" baseline="0" noProof="0" dirty="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Assistance is</a:t>
            </a:r>
            <a:r>
              <a:rPr kumimoji="0" lang="en-US" sz="2800" b="0" i="0" u="none" strike="noStrike" kern="0" cap="none" spc="0" normalizeH="0" noProof="0" dirty="0" smtClean="0">
                <a:ln>
                  <a:noFill/>
                </a:ln>
                <a:solidFill>
                  <a:srgbClr val="363B73"/>
                </a:solidFill>
                <a:effectLst/>
                <a:uLnTx/>
                <a:uFillTx/>
                <a:latin typeface="Garamond" pitchFamily="18" charset="0"/>
                <a:ea typeface="+mn-ea"/>
                <a:cs typeface="+mn-cs"/>
              </a:rPr>
              <a:t> with the building</a:t>
            </a:r>
            <a:endParaRPr kumimoji="0" lang="en-US" sz="2800" b="0" i="0" u="none" strike="noStrike" kern="0" cap="none" spc="0" normalizeH="0" baseline="0" noProof="0" dirty="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You may</a:t>
            </a:r>
            <a:r>
              <a:rPr kumimoji="0" lang="en-US" sz="2800" b="0" i="0" u="none" strike="noStrike" kern="0" cap="none" spc="0" normalizeH="0" noProof="0" dirty="0" smtClean="0">
                <a:ln>
                  <a:noFill/>
                </a:ln>
                <a:solidFill>
                  <a:srgbClr val="363B73"/>
                </a:solidFill>
                <a:effectLst/>
                <a:uLnTx/>
                <a:uFillTx/>
                <a:latin typeface="Garamond" pitchFamily="18" charset="0"/>
                <a:ea typeface="+mn-ea"/>
                <a:cs typeface="+mn-cs"/>
              </a:rPr>
              <a:t> receive a tenant-based voucher, after one year in the PBV unit, if one is available</a:t>
            </a:r>
            <a:endParaRPr kumimoji="0" lang="en-US" sz="2800" b="0" i="0" u="none" strike="noStrike" kern="0" cap="none" spc="0" normalizeH="0" baseline="0" noProof="0" dirty="0">
              <a:ln>
                <a:noFill/>
              </a:ln>
              <a:solidFill>
                <a:srgbClr val="363B73"/>
              </a:solidFill>
              <a:effectLst/>
              <a:uLnTx/>
              <a:uFillTx/>
              <a:latin typeface="Garamond" pitchFamily="18" charset="0"/>
              <a:ea typeface="+mn-ea"/>
              <a:cs typeface="+mn-cs"/>
            </a:endParaRPr>
          </a:p>
        </p:txBody>
      </p:sp>
    </p:spTree>
    <p:extLst>
      <p:ext uri="{BB962C8B-B14F-4D97-AF65-F5344CB8AC3E}">
        <p14:creationId xmlns:p14="http://schemas.microsoft.com/office/powerpoint/2010/main" val="2063518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5217"/>
          </a:xfrm>
        </p:spPr>
        <p:txBody>
          <a:bodyPr/>
          <a:lstStyle/>
          <a:p>
            <a:pPr algn="ctr"/>
            <a:r>
              <a:rPr lang="en-US" dirty="0">
                <a:latin typeface="Garamond" pitchFamily="18" charset="0"/>
              </a:rPr>
              <a:t>Subsidy Types Cont.</a:t>
            </a:r>
            <a:endParaRPr lang="en-US" dirty="0"/>
          </a:p>
        </p:txBody>
      </p:sp>
      <p:sp>
        <p:nvSpPr>
          <p:cNvPr id="3" name="Rectangle 2"/>
          <p:cNvSpPr/>
          <p:nvPr/>
        </p:nvSpPr>
        <p:spPr>
          <a:xfrm>
            <a:off x="625385" y="1110343"/>
            <a:ext cx="7889965" cy="3945696"/>
          </a:xfrm>
          <a:prstGeom prst="rect">
            <a:avLst/>
          </a:prstGeom>
        </p:spPr>
        <p:txBody>
          <a:bodyPr wrap="square">
            <a:spAutoFit/>
          </a:body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3200" b="1" i="0" u="none" strike="noStrike" kern="0" cap="none" spc="0" normalizeH="0" baseline="0" noProof="0" dirty="0" smtClean="0">
                <a:ln>
                  <a:noFill/>
                </a:ln>
                <a:solidFill>
                  <a:srgbClr val="363B73"/>
                </a:solidFill>
                <a:effectLst/>
                <a:uLnTx/>
                <a:uFillTx/>
                <a:latin typeface="Garamond" pitchFamily="18" charset="0"/>
                <a:ea typeface="+mn-ea"/>
                <a:cs typeface="+mn-cs"/>
              </a:rPr>
              <a:t>Moderate Rehabilitation</a:t>
            </a:r>
            <a:endParaRPr kumimoji="0" lang="en-US" sz="3200" b="1" i="0" u="none" strike="noStrike" kern="0" cap="none" spc="0" normalizeH="0" baseline="0" noProof="0" dirty="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err="1" smtClean="0">
                <a:ln>
                  <a:noFill/>
                </a:ln>
                <a:solidFill>
                  <a:srgbClr val="363B73"/>
                </a:solidFill>
                <a:effectLst/>
                <a:uLnTx/>
                <a:uFillTx/>
                <a:latin typeface="Garamond" pitchFamily="18" charset="0"/>
                <a:ea typeface="+mn-ea"/>
                <a:cs typeface="+mn-cs"/>
              </a:rPr>
              <a:t>MaineHousing</a:t>
            </a:r>
            <a:r>
              <a:rPr kumimoji="0" lang="en-US" sz="2800" b="0" i="0" u="none" strike="noStrike" kern="0" cap="none" spc="0" normalizeH="0" noProof="0" dirty="0" smtClean="0">
                <a:ln>
                  <a:noFill/>
                </a:ln>
                <a:solidFill>
                  <a:srgbClr val="363B73"/>
                </a:solidFill>
                <a:effectLst/>
                <a:uLnTx/>
                <a:uFillTx/>
                <a:latin typeface="Garamond" pitchFamily="18" charset="0"/>
                <a:ea typeface="+mn-ea"/>
                <a:cs typeface="+mn-cs"/>
              </a:rPr>
              <a:t> refers interested families for participation in the Mod Rehab program to the owner.</a:t>
            </a:r>
            <a:endParaRPr kumimoji="0" lang="en-US" sz="2800" b="0" i="0" u="none" strike="noStrike" kern="0" cap="none" spc="0" normalizeH="0" baseline="0" noProof="0" dirty="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Owners select the family for occupancy,</a:t>
            </a:r>
            <a:r>
              <a:rPr lang="en-US" sz="2800" kern="0" dirty="0">
                <a:solidFill>
                  <a:srgbClr val="363B73"/>
                </a:solidFill>
                <a:latin typeface="Garamond" pitchFamily="18" charset="0"/>
              </a:rPr>
              <a:t> </a:t>
            </a:r>
            <a:r>
              <a:rPr lang="en-US" sz="2800" kern="0" dirty="0" err="1" smtClean="0">
                <a:solidFill>
                  <a:srgbClr val="363B73"/>
                </a:solidFill>
                <a:latin typeface="Garamond" pitchFamily="18" charset="0"/>
              </a:rPr>
              <a:t>MaineHousing</a:t>
            </a:r>
            <a:r>
              <a:rPr lang="en-US" sz="2800" kern="0" dirty="0" smtClean="0">
                <a:solidFill>
                  <a:srgbClr val="363B73"/>
                </a:solidFill>
                <a:latin typeface="Garamond" pitchFamily="18" charset="0"/>
              </a:rPr>
              <a:t> screens families for eligibility</a:t>
            </a:r>
            <a:endParaRPr kumimoji="0" lang="en-US" sz="2800" b="0" i="0" u="none" strike="noStrike" kern="0" cap="none" spc="0" normalizeH="0" baseline="0" noProof="0" dirty="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Assistance is</a:t>
            </a:r>
            <a:r>
              <a:rPr kumimoji="0" lang="en-US" sz="2800" b="0" i="0" u="none" strike="noStrike" kern="0" cap="none" spc="0" normalizeH="0" noProof="0" dirty="0" smtClean="0">
                <a:ln>
                  <a:noFill/>
                </a:ln>
                <a:solidFill>
                  <a:srgbClr val="363B73"/>
                </a:solidFill>
                <a:effectLst/>
                <a:uLnTx/>
                <a:uFillTx/>
                <a:latin typeface="Garamond" pitchFamily="18" charset="0"/>
                <a:ea typeface="+mn-ea"/>
                <a:cs typeface="+mn-cs"/>
              </a:rPr>
              <a:t> with the unit</a:t>
            </a:r>
            <a:endParaRPr kumimoji="0" lang="en-US" sz="2800" b="0" i="0" u="none" strike="noStrike" kern="0" cap="none" spc="0" normalizeH="0" baseline="0" noProof="0" dirty="0">
              <a:ln>
                <a:noFill/>
              </a:ln>
              <a:solidFill>
                <a:srgbClr val="363B73"/>
              </a:solidFill>
              <a:effectLst/>
              <a:uLnTx/>
              <a:uFillTx/>
              <a:latin typeface="Garamond" pitchFamily="18" charset="0"/>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Blip>
                <a:blip r:embed="rId2"/>
              </a:buBlip>
              <a:tabLst/>
              <a:defRPr/>
            </a:pPr>
            <a:r>
              <a:rPr kumimoji="0" lang="en-US" sz="2800" b="0" i="0" u="none" strike="noStrike" kern="0" cap="none" spc="0" normalizeH="0" baseline="0" noProof="0" dirty="0" smtClean="0">
                <a:ln>
                  <a:noFill/>
                </a:ln>
                <a:solidFill>
                  <a:srgbClr val="363B73"/>
                </a:solidFill>
                <a:effectLst/>
                <a:uLnTx/>
                <a:uFillTx/>
                <a:latin typeface="Garamond" pitchFamily="18" charset="0"/>
                <a:ea typeface="+mn-ea"/>
                <a:cs typeface="+mn-cs"/>
              </a:rPr>
              <a:t>Subsidy ends when</a:t>
            </a:r>
            <a:r>
              <a:rPr kumimoji="0" lang="en-US" sz="2800" b="0" i="0" u="none" strike="noStrike" kern="0" cap="none" spc="0" normalizeH="0" noProof="0" dirty="0" smtClean="0">
                <a:ln>
                  <a:noFill/>
                </a:ln>
                <a:solidFill>
                  <a:srgbClr val="363B73"/>
                </a:solidFill>
                <a:effectLst/>
                <a:uLnTx/>
                <a:uFillTx/>
                <a:latin typeface="Garamond" pitchFamily="18" charset="0"/>
                <a:ea typeface="+mn-ea"/>
                <a:cs typeface="+mn-cs"/>
              </a:rPr>
              <a:t> the tenant moves out</a:t>
            </a:r>
            <a:endParaRPr kumimoji="0" lang="en-US" sz="2800" b="0" i="0" u="none" strike="noStrike" kern="0" cap="none" spc="0" normalizeH="0" baseline="0" noProof="0" dirty="0">
              <a:ln>
                <a:noFill/>
              </a:ln>
              <a:solidFill>
                <a:srgbClr val="363B73"/>
              </a:solidFill>
              <a:effectLst/>
              <a:uLnTx/>
              <a:uFillTx/>
              <a:latin typeface="Garamond" pitchFamily="18" charset="0"/>
              <a:ea typeface="+mn-ea"/>
              <a:cs typeface="+mn-cs"/>
            </a:endParaRPr>
          </a:p>
        </p:txBody>
      </p:sp>
    </p:spTree>
    <p:extLst>
      <p:ext uri="{BB962C8B-B14F-4D97-AF65-F5344CB8AC3E}">
        <p14:creationId xmlns:p14="http://schemas.microsoft.com/office/powerpoint/2010/main" val="26757804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45217"/>
          </a:xfrm>
        </p:spPr>
        <p:txBody>
          <a:bodyPr/>
          <a:lstStyle/>
          <a:p>
            <a:pPr algn="ctr"/>
            <a:r>
              <a:rPr lang="en-US" dirty="0">
                <a:latin typeface="Garamond" pitchFamily="18" charset="0"/>
              </a:rPr>
              <a:t>Subsidy Types Cont.</a:t>
            </a:r>
            <a:endParaRPr lang="en-US" dirty="0"/>
          </a:p>
        </p:txBody>
      </p:sp>
      <p:sp>
        <p:nvSpPr>
          <p:cNvPr id="3" name="Rectangle 2"/>
          <p:cNvSpPr/>
          <p:nvPr/>
        </p:nvSpPr>
        <p:spPr>
          <a:xfrm>
            <a:off x="625385" y="1110343"/>
            <a:ext cx="7889965" cy="3945696"/>
          </a:xfrm>
          <a:prstGeom prst="rect">
            <a:avLst/>
          </a:prstGeom>
        </p:spPr>
        <p:txBody>
          <a:bodyPr wrap="square">
            <a:spAutoFit/>
          </a:bodyPr>
          <a:lstStyle/>
          <a:p>
            <a:pPr marL="342900" lvl="0" indent="-342900" fontAlgn="base">
              <a:spcBef>
                <a:spcPct val="20000"/>
              </a:spcBef>
              <a:spcAft>
                <a:spcPct val="0"/>
              </a:spcAft>
            </a:pPr>
            <a:r>
              <a:rPr lang="en-US" sz="3200" b="1" kern="0" dirty="0">
                <a:solidFill>
                  <a:srgbClr val="363B73"/>
                </a:solidFill>
                <a:latin typeface="Garamond" pitchFamily="18" charset="0"/>
              </a:rPr>
              <a:t>Non-Elderly Disabled (NED)age 18-61</a:t>
            </a:r>
          </a:p>
          <a:p>
            <a:pPr marL="342900" lvl="0" indent="-342900" fontAlgn="base">
              <a:spcBef>
                <a:spcPct val="20000"/>
              </a:spcBef>
              <a:spcAft>
                <a:spcPct val="0"/>
              </a:spcAft>
              <a:buBlip>
                <a:blip r:embed="rId2"/>
              </a:buBlip>
            </a:pPr>
            <a:r>
              <a:rPr lang="en-US" sz="2800" kern="0" dirty="0" err="1">
                <a:solidFill>
                  <a:srgbClr val="363B73"/>
                </a:solidFill>
                <a:latin typeface="Garamond" pitchFamily="18" charset="0"/>
              </a:rPr>
              <a:t>MaineHousing</a:t>
            </a:r>
            <a:r>
              <a:rPr lang="en-US" sz="2800" kern="0" dirty="0">
                <a:solidFill>
                  <a:srgbClr val="363B73"/>
                </a:solidFill>
                <a:latin typeface="Garamond" pitchFamily="18" charset="0"/>
              </a:rPr>
              <a:t> draws applicants from their waitlist</a:t>
            </a:r>
          </a:p>
          <a:p>
            <a:pPr marL="342900" lvl="0" indent="-342900" fontAlgn="base">
              <a:spcBef>
                <a:spcPct val="20000"/>
              </a:spcBef>
              <a:spcAft>
                <a:spcPct val="0"/>
              </a:spcAft>
              <a:buBlip>
                <a:blip r:embed="rId2"/>
              </a:buBlip>
            </a:pPr>
            <a:r>
              <a:rPr lang="en-US" sz="2800" kern="0" dirty="0">
                <a:solidFill>
                  <a:srgbClr val="363B73"/>
                </a:solidFill>
                <a:latin typeface="Garamond" pitchFamily="18" charset="0"/>
              </a:rPr>
              <a:t>Participants must reside in </a:t>
            </a:r>
            <a:r>
              <a:rPr lang="en-US" sz="2800" kern="0" dirty="0" err="1">
                <a:solidFill>
                  <a:srgbClr val="363B73"/>
                </a:solidFill>
                <a:latin typeface="Garamond" pitchFamily="18" charset="0"/>
              </a:rPr>
              <a:t>MaineHousing</a:t>
            </a:r>
            <a:r>
              <a:rPr lang="en-US" sz="2800" kern="0" dirty="0">
                <a:solidFill>
                  <a:srgbClr val="363B73"/>
                </a:solidFill>
                <a:latin typeface="Garamond" pitchFamily="18" charset="0"/>
              </a:rPr>
              <a:t> jurisdiction unless a Homeward Bound or 1915 C applicant (40 vouchers)</a:t>
            </a:r>
          </a:p>
          <a:p>
            <a:pPr marL="342900" lvl="0" indent="-342900" fontAlgn="base">
              <a:spcBef>
                <a:spcPct val="20000"/>
              </a:spcBef>
              <a:spcAft>
                <a:spcPct val="0"/>
              </a:spcAft>
              <a:buBlip>
                <a:blip r:embed="rId2"/>
              </a:buBlip>
            </a:pPr>
            <a:r>
              <a:rPr lang="en-US" sz="2800" kern="0" dirty="0">
                <a:solidFill>
                  <a:srgbClr val="363B73"/>
                </a:solidFill>
                <a:latin typeface="Garamond" pitchFamily="18" charset="0"/>
              </a:rPr>
              <a:t>1915 C and Homeward Bound must have a referral from DHHS or care provider</a:t>
            </a:r>
          </a:p>
          <a:p>
            <a:pPr marL="342900" lvl="0" indent="-342900" fontAlgn="base">
              <a:spcBef>
                <a:spcPct val="20000"/>
              </a:spcBef>
              <a:spcAft>
                <a:spcPct val="0"/>
              </a:spcAft>
              <a:buBlip>
                <a:blip r:embed="rId2"/>
              </a:buBlip>
            </a:pPr>
            <a:r>
              <a:rPr lang="en-US" sz="2800" kern="0" dirty="0">
                <a:solidFill>
                  <a:srgbClr val="363B73"/>
                </a:solidFill>
                <a:latin typeface="Garamond" pitchFamily="18" charset="0"/>
              </a:rPr>
              <a:t>Total set-aside for NED vouchers is 275</a:t>
            </a:r>
          </a:p>
        </p:txBody>
      </p:sp>
    </p:spTree>
    <p:extLst>
      <p:ext uri="{BB962C8B-B14F-4D97-AF65-F5344CB8AC3E}">
        <p14:creationId xmlns:p14="http://schemas.microsoft.com/office/powerpoint/2010/main" val="2572495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771343"/>
          </a:xfrm>
        </p:spPr>
        <p:txBody>
          <a:bodyPr/>
          <a:lstStyle/>
          <a:p>
            <a:pPr algn="ctr"/>
            <a:r>
              <a:rPr lang="en-US" dirty="0">
                <a:latin typeface="Garamond" pitchFamily="18" charset="0"/>
              </a:rPr>
              <a:t>Subsidy Types Cont.</a:t>
            </a:r>
            <a:endParaRPr lang="en-US" dirty="0"/>
          </a:p>
        </p:txBody>
      </p:sp>
      <p:sp>
        <p:nvSpPr>
          <p:cNvPr id="3" name="Rectangle 2"/>
          <p:cNvSpPr/>
          <p:nvPr/>
        </p:nvSpPr>
        <p:spPr>
          <a:xfrm>
            <a:off x="628650" y="1136469"/>
            <a:ext cx="7886700" cy="3428631"/>
          </a:xfrm>
          <a:prstGeom prst="rect">
            <a:avLst/>
          </a:prstGeom>
        </p:spPr>
        <p:txBody>
          <a:bodyPr wrap="square">
            <a:spAutoFit/>
          </a:bodyPr>
          <a:lstStyle/>
          <a:p>
            <a:pPr marL="342900" lvl="0" indent="-342900" fontAlgn="base">
              <a:spcBef>
                <a:spcPct val="20000"/>
              </a:spcBef>
              <a:spcAft>
                <a:spcPct val="0"/>
              </a:spcAft>
            </a:pPr>
            <a:r>
              <a:rPr lang="en-US" sz="3200" b="1" kern="0" dirty="0">
                <a:solidFill>
                  <a:srgbClr val="363B73"/>
                </a:solidFill>
                <a:latin typeface="Garamond" pitchFamily="18" charset="0"/>
              </a:rPr>
              <a:t>811 Set-Aside</a:t>
            </a:r>
          </a:p>
          <a:p>
            <a:pPr marL="342900" lvl="0" indent="-342900" fontAlgn="base">
              <a:spcBef>
                <a:spcPct val="20000"/>
              </a:spcBef>
              <a:spcAft>
                <a:spcPct val="0"/>
              </a:spcAft>
              <a:buBlip>
                <a:blip r:embed="rId2"/>
              </a:buBlip>
            </a:pPr>
            <a:r>
              <a:rPr lang="en-US" sz="2800" kern="0" dirty="0">
                <a:solidFill>
                  <a:srgbClr val="363B73"/>
                </a:solidFill>
                <a:latin typeface="Garamond" pitchFamily="18" charset="0"/>
              </a:rPr>
              <a:t>33 Vouchers for 18-61 group receiving services under waivers 18, 19, 20, 21,29</a:t>
            </a:r>
          </a:p>
          <a:p>
            <a:pPr marL="342900" lvl="0" indent="-342900" fontAlgn="base">
              <a:spcBef>
                <a:spcPct val="20000"/>
              </a:spcBef>
              <a:spcAft>
                <a:spcPct val="0"/>
              </a:spcAft>
              <a:buBlip>
                <a:blip r:embed="rId2"/>
              </a:buBlip>
            </a:pPr>
            <a:r>
              <a:rPr lang="en-US" sz="2800" kern="0" dirty="0">
                <a:solidFill>
                  <a:srgbClr val="363B73"/>
                </a:solidFill>
                <a:latin typeface="Garamond" pitchFamily="18" charset="0"/>
              </a:rPr>
              <a:t>7 Vouchers for over 62 group receiving services as listed above </a:t>
            </a:r>
          </a:p>
          <a:p>
            <a:pPr marL="342900" lvl="0" indent="-342900" fontAlgn="base">
              <a:spcBef>
                <a:spcPct val="20000"/>
              </a:spcBef>
              <a:spcAft>
                <a:spcPct val="0"/>
              </a:spcAft>
              <a:buBlip>
                <a:blip r:embed="rId2"/>
              </a:buBlip>
            </a:pPr>
            <a:r>
              <a:rPr lang="en-US" sz="2800" kern="0" dirty="0">
                <a:solidFill>
                  <a:srgbClr val="363B73"/>
                </a:solidFill>
                <a:latin typeface="Garamond" pitchFamily="18" charset="0"/>
              </a:rPr>
              <a:t>Referral from DHHS or licensed provider required to verify that consumer is eligible</a:t>
            </a:r>
          </a:p>
        </p:txBody>
      </p:sp>
    </p:spTree>
    <p:extLst>
      <p:ext uri="{BB962C8B-B14F-4D97-AF65-F5344CB8AC3E}">
        <p14:creationId xmlns:p14="http://schemas.microsoft.com/office/powerpoint/2010/main" val="1185339355"/>
      </p:ext>
    </p:extLst>
  </p:cSld>
  <p:clrMapOvr>
    <a:masterClrMapping/>
  </p:clrMapOvr>
</p:sld>
</file>

<file path=ppt/theme/theme1.xml><?xml version="1.0" encoding="utf-8"?>
<a:theme xmlns:a="http://schemas.openxmlformats.org/drawingml/2006/main" name="MaineHousing-1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7F8E10EE-53B9-40DD-9075-5A5497849F93}"/>
    </a:ext>
  </a:extLst>
</a:theme>
</file>

<file path=ppt/theme/theme10.xml><?xml version="1.0" encoding="utf-8"?>
<a:theme xmlns:a="http://schemas.openxmlformats.org/drawingml/2006/main" name="MaineHousing-2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9FECB7-81A7-4730-A360-38D436D65BA6}"/>
    </a:ext>
  </a:extLst>
</a:theme>
</file>

<file path=ppt/theme/theme11.xml><?xml version="1.0" encoding="utf-8"?>
<a:theme xmlns:a="http://schemas.openxmlformats.org/drawingml/2006/main" name="MaineHousing-2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EBB6B894-5407-455B-979F-9D27FE2A0D5E}"/>
    </a:ext>
  </a:extLst>
</a:theme>
</file>

<file path=ppt/theme/theme12.xml><?xml version="1.0" encoding="utf-8"?>
<a:theme xmlns:a="http://schemas.openxmlformats.org/drawingml/2006/main" name="MaineHousing-2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40504EF-87CF-4EDB-889E-F8FE20355FB2}"/>
    </a:ext>
  </a:extLst>
</a:theme>
</file>

<file path=ppt/theme/theme13.xml><?xml version="1.0" encoding="utf-8"?>
<a:theme xmlns:a="http://schemas.openxmlformats.org/drawingml/2006/main" name="MaineHousing-2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40436653-06FF-4BDF-8A72-42EBF2B64ADC}"/>
    </a:ext>
  </a:extLst>
</a:theme>
</file>

<file path=ppt/theme/theme14.xml><?xml version="1.0" encoding="utf-8"?>
<a:theme xmlns:a="http://schemas.openxmlformats.org/drawingml/2006/main" name="MaineHousing-2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5D14C828-B582-410F-94DB-C97FBD63D597}"/>
    </a:ext>
  </a:extLst>
</a:theme>
</file>

<file path=ppt/theme/theme15.xml><?xml version="1.0" encoding="utf-8"?>
<a:theme xmlns:a="http://schemas.openxmlformats.org/drawingml/2006/main" name="MaineHousing-2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92442B94-DDC3-4D91-B514-7A76245B8A87}"/>
    </a:ext>
  </a:extLst>
</a:theme>
</file>

<file path=ppt/theme/theme16.xml><?xml version="1.0" encoding="utf-8"?>
<a:theme xmlns:a="http://schemas.openxmlformats.org/drawingml/2006/main" name="MaineHousing-2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ED48BA5-ABA8-42A4-974C-F4C2108FE714}"/>
    </a:ext>
  </a:extLst>
</a:theme>
</file>

<file path=ppt/theme/theme1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aineHousing-1b">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1B09516-1F48-433A-87E1-89C4CC37505C}"/>
    </a:ext>
  </a:extLst>
</a:theme>
</file>

<file path=ppt/theme/theme3.xml><?xml version="1.0" encoding="utf-8"?>
<a:theme xmlns:a="http://schemas.openxmlformats.org/drawingml/2006/main" name="MaineHousing-1c">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AC73FC93-E15F-4A4A-A14D-6A2E8A9F3953}"/>
    </a:ext>
  </a:extLst>
</a:theme>
</file>

<file path=ppt/theme/theme4.xml><?xml version="1.0" encoding="utf-8"?>
<a:theme xmlns:a="http://schemas.openxmlformats.org/drawingml/2006/main" name="MaineHousing-1d">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69438075-E470-446F-9B7C-64AC0BF2987C}"/>
    </a:ext>
  </a:extLst>
</a:theme>
</file>

<file path=ppt/theme/theme5.xml><?xml version="1.0" encoding="utf-8"?>
<a:theme xmlns:a="http://schemas.openxmlformats.org/drawingml/2006/main" name="MaineHousing-1e">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844BBF17-0EEA-4885-81A4-B6A5961A6856}"/>
    </a:ext>
  </a:extLst>
</a:theme>
</file>

<file path=ppt/theme/theme6.xml><?xml version="1.0" encoding="utf-8"?>
<a:theme xmlns:a="http://schemas.openxmlformats.org/drawingml/2006/main" name="MaineHousing-1f">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07EFBB25-E1F0-4E8D-8CFF-709E51D236D2}"/>
    </a:ext>
  </a:extLst>
</a:theme>
</file>

<file path=ppt/theme/theme7.xml><?xml version="1.0" encoding="utf-8"?>
<a:theme xmlns:a="http://schemas.openxmlformats.org/drawingml/2006/main" name="MaineHousing-1g">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B5F7F193-F0CF-4E45-B97E-3CC32EBF9AA3}"/>
    </a:ext>
  </a:extLst>
</a:theme>
</file>

<file path=ppt/theme/theme8.xml><?xml version="1.0" encoding="utf-8"?>
<a:theme xmlns:a="http://schemas.openxmlformats.org/drawingml/2006/main" name="MaineHousing-1h">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2054B088-3B0A-4307-B724-1A6A03E2DAE3}"/>
    </a:ext>
  </a:extLst>
</a:theme>
</file>

<file path=ppt/theme/theme9.xml><?xml version="1.0" encoding="utf-8"?>
<a:theme xmlns:a="http://schemas.openxmlformats.org/drawingml/2006/main" name="MaineHousing-2a">
  <a:themeElements>
    <a:clrScheme name="MaineHousingNew">
      <a:dk1>
        <a:srgbClr val="000000"/>
      </a:dk1>
      <a:lt1>
        <a:srgbClr val="FFFFFF"/>
      </a:lt1>
      <a:dk2>
        <a:srgbClr val="495869"/>
      </a:dk2>
      <a:lt2>
        <a:srgbClr val="EEECE1"/>
      </a:lt2>
      <a:accent1>
        <a:srgbClr val="495869"/>
      </a:accent1>
      <a:accent2>
        <a:srgbClr val="8AAF8E"/>
      </a:accent2>
      <a:accent3>
        <a:srgbClr val="F3C766"/>
      </a:accent3>
      <a:accent4>
        <a:srgbClr val="8CBDC8"/>
      </a:accent4>
      <a:accent5>
        <a:srgbClr val="899AAD"/>
      </a:accent5>
      <a:accent6>
        <a:srgbClr val="B9CFBB"/>
      </a:accent6>
      <a:hlink>
        <a:srgbClr val="495869"/>
      </a:hlink>
      <a:folHlink>
        <a:srgbClr val="8AAF8E"/>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ineHousing 2020 - 26 Edison Drive.potx" id="{E877775F-E0E6-49AD-8F1A-22DF461E8368}" vid="{12D893B8-C5EE-4826-B9D1-321BEF5F1725}"/>
    </a:ext>
  </a:extLst>
</a:theme>
</file>

<file path=docProps/app.xml><?xml version="1.0" encoding="utf-8"?>
<Properties xmlns="http://schemas.openxmlformats.org/officeDocument/2006/extended-properties" xmlns:vt="http://schemas.openxmlformats.org/officeDocument/2006/docPropsVTypes">
  <Template>MaineHousing 2020 - 26 Edison Drive</Template>
  <TotalTime>295</TotalTime>
  <Words>828</Words>
  <Application>Microsoft Office PowerPoint</Application>
  <PresentationFormat>On-screen Show (4:3)</PresentationFormat>
  <Paragraphs>94</Paragraphs>
  <Slides>13</Slides>
  <Notes>0</Notes>
  <HiddenSlides>0</HiddenSlides>
  <MMClips>0</MMClips>
  <ScaleCrop>false</ScaleCrop>
  <HeadingPairs>
    <vt:vector size="6" baseType="variant">
      <vt:variant>
        <vt:lpstr>Fonts Used</vt:lpstr>
      </vt:variant>
      <vt:variant>
        <vt:i4>4</vt:i4>
      </vt:variant>
      <vt:variant>
        <vt:lpstr>Theme</vt:lpstr>
      </vt:variant>
      <vt:variant>
        <vt:i4>16</vt:i4>
      </vt:variant>
      <vt:variant>
        <vt:lpstr>Slide Titles</vt:lpstr>
      </vt:variant>
      <vt:variant>
        <vt:i4>13</vt:i4>
      </vt:variant>
    </vt:vector>
  </HeadingPairs>
  <TitlesOfParts>
    <vt:vector size="33" baseType="lpstr">
      <vt:lpstr>Arial</vt:lpstr>
      <vt:lpstr>Calibri</vt:lpstr>
      <vt:lpstr>Garamond</vt:lpstr>
      <vt:lpstr>Times New Roman</vt:lpstr>
      <vt:lpstr>MaineHousing-1a</vt:lpstr>
      <vt:lpstr>MaineHousing-1b</vt:lpstr>
      <vt:lpstr>MaineHousing-1c</vt:lpstr>
      <vt:lpstr>MaineHousing-1d</vt:lpstr>
      <vt:lpstr>MaineHousing-1e</vt:lpstr>
      <vt:lpstr>MaineHousing-1f</vt:lpstr>
      <vt:lpstr>MaineHousing-1g</vt:lpstr>
      <vt:lpstr>MaineHousing-1h</vt:lpstr>
      <vt:lpstr>MaineHousing-2a</vt:lpstr>
      <vt:lpstr>MaineHousing-2b</vt:lpstr>
      <vt:lpstr>MaineHousing-2c</vt:lpstr>
      <vt:lpstr>MaineHousing-2d</vt:lpstr>
      <vt:lpstr>MaineHousing-2e</vt:lpstr>
      <vt:lpstr>MaineHousing-2f</vt:lpstr>
      <vt:lpstr>MaineHousing-2g</vt:lpstr>
      <vt:lpstr>MaineHousing-2h</vt:lpstr>
      <vt:lpstr>HCV Program</vt:lpstr>
      <vt:lpstr>HCV Program Cont.</vt:lpstr>
      <vt:lpstr>Application Process</vt:lpstr>
      <vt:lpstr>Eligibility Determination</vt:lpstr>
      <vt:lpstr>Section 8 Subsidy Types</vt:lpstr>
      <vt:lpstr>Subsidy Types Cont.</vt:lpstr>
      <vt:lpstr>Subsidy Types Cont.</vt:lpstr>
      <vt:lpstr>Subsidy Types Cont.</vt:lpstr>
      <vt:lpstr>Subsidy Types Cont.</vt:lpstr>
      <vt:lpstr>Subsidy Types Cont.</vt:lpstr>
      <vt:lpstr>Subsidy Types Cont.</vt:lpstr>
      <vt:lpstr>How Do We Apply?</vt:lpstr>
      <vt:lpstr>Resources</vt:lpstr>
    </vt:vector>
  </TitlesOfParts>
  <Company>MaineHousing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HCV Program</dc:title>
  <dc:creator>Sarah Johnson</dc:creator>
  <cp:lastModifiedBy>Betty LaBua</cp:lastModifiedBy>
  <cp:revision>11</cp:revision>
  <dcterms:created xsi:type="dcterms:W3CDTF">2020-08-13T12:55:25Z</dcterms:created>
  <dcterms:modified xsi:type="dcterms:W3CDTF">2020-12-11T21:51:36Z</dcterms:modified>
</cp:coreProperties>
</file>