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14" r:id="rId1"/>
  </p:sldMasterIdLst>
  <p:notesMasterIdLst>
    <p:notesMasterId r:id="rId30"/>
  </p:notesMasterIdLst>
  <p:sldIdLst>
    <p:sldId id="256" r:id="rId2"/>
    <p:sldId id="257" r:id="rId3"/>
    <p:sldId id="301" r:id="rId4"/>
    <p:sldId id="314" r:id="rId5"/>
    <p:sldId id="273" r:id="rId6"/>
    <p:sldId id="302" r:id="rId7"/>
    <p:sldId id="274" r:id="rId8"/>
    <p:sldId id="303" r:id="rId9"/>
    <p:sldId id="291" r:id="rId10"/>
    <p:sldId id="292" r:id="rId11"/>
    <p:sldId id="321" r:id="rId12"/>
    <p:sldId id="322" r:id="rId13"/>
    <p:sldId id="293" r:id="rId14"/>
    <p:sldId id="294" r:id="rId15"/>
    <p:sldId id="290" r:id="rId16"/>
    <p:sldId id="295" r:id="rId17"/>
    <p:sldId id="323" r:id="rId18"/>
    <p:sldId id="296" r:id="rId19"/>
    <p:sldId id="299" r:id="rId20"/>
    <p:sldId id="298" r:id="rId21"/>
    <p:sldId id="324" r:id="rId22"/>
    <p:sldId id="320" r:id="rId23"/>
    <p:sldId id="319" r:id="rId24"/>
    <p:sldId id="315" r:id="rId25"/>
    <p:sldId id="316" r:id="rId26"/>
    <p:sldId id="317" r:id="rId27"/>
    <p:sldId id="318" r:id="rId28"/>
    <p:sldId id="313" r:id="rId29"/>
  </p:sldIdLst>
  <p:sldSz cx="9144000" cy="5143500" type="screen16x9"/>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utive"/>
      <p:regular r:id="rId37"/>
    </p:embeddedFont>
    <p:embeddedFont>
      <p:font typeface="Permanent Marker"/>
      <p:regular r:id="rId37"/>
    </p:embeddedFont>
    <p:embeddedFont>
      <p:font typeface="Trebuchet MS" panose="020B0703020202090204" pitchFamily="34"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000000"/>
          </p15:clr>
        </p15:guide>
        <p15:guide id="2" pos="2880" userDrawn="1">
          <p15:clr>
            <a:srgbClr val="000000"/>
          </p15:clr>
        </p15:guide>
      </p15:sldGuideLst>
    </p:ext>
    <p:ext uri="{2D200454-40CA-4A62-9FC3-DE9A4176ACB9}">
      <p15:notesGuideLst xmlns:p15="http://schemas.microsoft.com/office/powerpoint/2012/main">
        <p15:guide id="1" orient="horz" pos="2880">
          <p15:clr>
            <a:srgbClr val="000000"/>
          </p15:clr>
        </p15:guide>
        <p15:guide id="2" pos="2160">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1A92B84-393A-490B-9CF2-9457F626B685}">
  <a:tblStyle styleId="{91A92B84-393A-490B-9CF2-9457F626B68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575"/>
    <p:restoredTop sz="57692"/>
  </p:normalViewPr>
  <p:slideViewPr>
    <p:cSldViewPr snapToGrid="0">
      <p:cViewPr varScale="1">
        <p:scale>
          <a:sx n="93" d="100"/>
          <a:sy n="93" d="100"/>
        </p:scale>
        <p:origin x="1592" y="200"/>
      </p:cViewPr>
      <p:guideLst>
        <p:guide orient="horz" pos="162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NULL"/><Relationship Id="rId40" Type="http://schemas.openxmlformats.org/officeDocument/2006/relationships/font" Target="fonts/font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0"/>
              </a:spcBef>
              <a:spcAft>
                <a:spcPts val="0"/>
              </a:spcAft>
              <a:buSzPts val="1400"/>
              <a:buNone/>
              <a:defRPr sz="16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1"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37: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95" name="Google Shape;59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Google Shape;601;p38: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dirty="0"/>
              <a:t>Can be any gender, and expression can be any of these, regardless of your identity. </a:t>
            </a:r>
            <a:endParaRPr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Remember that across cultures, feminine and masculine gender expression can look very different. In some Pacific Islander cultures, it’s common for masculine-presenting people to wear skirts because of the heat. In the U.S., wearing a skirt is considered a feminine way to present.</a:t>
            </a:r>
            <a:endParaRPr dirty="0"/>
          </a:p>
        </p:txBody>
      </p:sp>
      <p:sp>
        <p:nvSpPr>
          <p:cNvPr id="602" name="Google Shape;602;p38:notes"/>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p39: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endParaRPr lang="en-US" dirty="0"/>
          </a:p>
        </p:txBody>
      </p:sp>
      <p:sp>
        <p:nvSpPr>
          <p:cNvPr id="608" name="Google Shape;608;p39:notes"/>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p35: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dirty="0"/>
              <a:t>http://</a:t>
            </a:r>
            <a:r>
              <a:rPr lang="en-US" dirty="0" err="1"/>
              <a:t>thebodyisnotanapology.com</a:t>
            </a:r>
            <a:r>
              <a:rPr lang="en-US" dirty="0"/>
              <a:t>/magazine/pronoun-round-etiquette/</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600"/>
              <a:buFont typeface="Arial"/>
              <a:buNone/>
            </a:pPr>
            <a:r>
              <a:rPr lang="en-US" dirty="0"/>
              <a:t>1. Indifference to pronouns: “I don’t care what pronouns you use for me.”</a:t>
            </a:r>
            <a:endParaRPr dirty="0"/>
          </a:p>
          <a:p>
            <a:pPr marL="0" lvl="0" indent="0" algn="l" rtl="0">
              <a:spcBef>
                <a:spcPts val="0"/>
              </a:spcBef>
              <a:spcAft>
                <a:spcPts val="0"/>
              </a:spcAft>
              <a:buClr>
                <a:schemeClr val="dk1"/>
              </a:buClr>
              <a:buSzPts val="1600"/>
              <a:buFont typeface="Arial"/>
              <a:buNone/>
            </a:pPr>
            <a:endParaRPr dirty="0"/>
          </a:p>
          <a:p>
            <a:pPr marL="0" lvl="0" indent="0" algn="l" rtl="0">
              <a:spcBef>
                <a:spcPts val="0"/>
              </a:spcBef>
              <a:spcAft>
                <a:spcPts val="0"/>
              </a:spcAft>
              <a:buNone/>
            </a:pPr>
            <a:r>
              <a:rPr lang="en-US" dirty="0"/>
              <a:t>2. Minimizing the issue: “Why is this important?”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3. Terminology issues: “Male pronouns” and “Female pronouns”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4. Unequal treatment: The concept of “preferred pronouns”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5. Being unaware of privilege: “Am I not allowed to experiment with pronouns?”</a:t>
            </a:r>
            <a:endParaRPr dirty="0"/>
          </a:p>
          <a:p>
            <a:pPr marL="0" lvl="0" indent="0" algn="l" rtl="0">
              <a:spcBef>
                <a:spcPts val="0"/>
              </a:spcBef>
              <a:spcAft>
                <a:spcPts val="0"/>
              </a:spcAft>
              <a:buNone/>
            </a:pPr>
            <a:endParaRPr dirty="0"/>
          </a:p>
        </p:txBody>
      </p:sp>
      <p:sp>
        <p:nvSpPr>
          <p:cNvPr id="584" name="Google Shape;584;p35:notes"/>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p40: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4" name="Google Shape;614;p40:notes"/>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0" name="Google Shape;620;p41:notes"/>
          <p:cNvSpPr txBox="1">
            <a:spLocks noGrp="1"/>
          </p:cNvSpPr>
          <p:nvPr>
            <p:ph type="body" idx="1"/>
          </p:nvPr>
        </p:nvSpPr>
        <p:spPr>
          <a:xfrm>
            <a:off x="685801"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600"/>
              <a:buFont typeface="Arial"/>
              <a:buNone/>
            </a:pPr>
            <a:r>
              <a:rPr lang="en-US"/>
              <a:t>Applies to all of us! A good accessible point for all people. </a:t>
            </a:r>
            <a:endParaRPr/>
          </a:p>
          <a:p>
            <a:pPr marL="0" lvl="0" indent="0" algn="l" rtl="0">
              <a:spcBef>
                <a:spcPts val="0"/>
              </a:spcBef>
              <a:spcAft>
                <a:spcPts val="0"/>
              </a:spcAft>
              <a:buNone/>
            </a:pPr>
            <a:endParaRPr/>
          </a:p>
        </p:txBody>
      </p:sp>
      <p:sp>
        <p:nvSpPr>
          <p:cNvPr id="621" name="Google Shape;621;p41:notes"/>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6: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9346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3: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2" name="Google Shape;6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817817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3: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Unfortunately, stereotypes do exist that trans identity is somehow pathological. As we saw on the Gender Unicorn, people are assigned gender at birth based on things like chromosomes and external genitalia. People are then treated socially like the gender marker that appears on a person’s birth certificate.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There is a phenomenon called “gender dysphoria,” which is a sense of deep discomfort and anxiety around a person’s gender identity and its mismatch with gender expression or perceived gender.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Every major psychological and medical association affirms that trans identity is valid and healthy and does not involve any pathology.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What we </a:t>
            </a:r>
            <a:r>
              <a:rPr lang="en-US" i="1" dirty="0"/>
              <a:t>do </a:t>
            </a:r>
            <a:r>
              <a:rPr lang="en-US" i="0" dirty="0"/>
              <a:t>see is that trans people, along with lesbian, gay, bisexual, and other queer people, do experience mental distress and homelessness at higher rates than cisgender, heterosexual people. This is not because trans and queer identities are unhealthy but because trans and queer people experience higher rates of bullying, abuse, harassment, and ostracism, inadequate medical support, inappropriate support services, and very little protection against discrimination by employers. Under these circumstances, </a:t>
            </a:r>
            <a:endParaRPr lang="en-US" dirty="0"/>
          </a:p>
        </p:txBody>
      </p:sp>
      <p:sp>
        <p:nvSpPr>
          <p:cNvPr id="632" name="Google Shape;6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039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Give 2 min. for intros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TOTAL 4:00</a:t>
            </a:r>
            <a:endParaRPr dirty="0"/>
          </a:p>
        </p:txBody>
      </p:sp>
      <p:sp>
        <p:nvSpPr>
          <p:cNvPr id="299" name="Google Shape;2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3: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2" name="Google Shape;6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9438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3: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2" name="Google Shape;6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9875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43: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US" dirty="0"/>
          </a:p>
        </p:txBody>
      </p:sp>
      <p:sp>
        <p:nvSpPr>
          <p:cNvPr id="632" name="Google Shape;632;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5506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37032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Don’t assume that there are no LGBTQ persons in your life or with whom you work</a:t>
            </a:r>
            <a:endParaRPr dirty="0"/>
          </a:p>
        </p:txBody>
      </p:sp>
      <p:sp>
        <p:nvSpPr>
          <p:cNvPr id="299" name="Google Shape;2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6598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TOTAL 7:00</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endParaRPr lang="en-US"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11913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p18:notes"/>
          <p:cNvSpPr txBox="1">
            <a:spLocks noGrp="1"/>
          </p:cNvSpPr>
          <p:nvPr>
            <p:ph type="body" idx="1"/>
          </p:nvPr>
        </p:nvSpPr>
        <p:spPr>
          <a:xfrm>
            <a:off x="685801" y="4360333"/>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chemeClr val="dk1"/>
                </a:solidFill>
              </a:rPr>
              <a:t>Often times when we talk about sexual orientation and gender identity, people feel more prepared and somewhat practiced at using terms like gay and lesbian but other terminology may feel like a soup of sorts – confusing or complicated. Sometimes, people are afraid to say the wrong thing. Sometimes, folks aren’t sure why it’s important to use the language that others use to describe themselves. It may seem like some people have a sexual orientation or a gender identity and other people are the default.</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t>I</a:t>
            </a:r>
            <a:r>
              <a:rPr lang="en-US" sz="1200" dirty="0">
                <a:solidFill>
                  <a:schemeClr val="dk1"/>
                </a:solidFill>
              </a:rPr>
              <a:t>n reality, </a:t>
            </a:r>
            <a:r>
              <a:rPr lang="en-US" sz="1200" b="1" dirty="0">
                <a:solidFill>
                  <a:srgbClr val="FF0000"/>
                </a:solidFill>
              </a:rPr>
              <a:t>we all have a sexual orientation and a gender identity</a:t>
            </a:r>
            <a:r>
              <a:rPr lang="en-US" sz="1200" dirty="0">
                <a:solidFill>
                  <a:schemeClr val="dk1"/>
                </a:solidFill>
              </a:rPr>
              <a:t>. </a:t>
            </a:r>
            <a:endParaRPr dirty="0"/>
          </a:p>
          <a:p>
            <a:pPr marL="0" lvl="0" indent="0" algn="l" rtl="0">
              <a:spcBef>
                <a:spcPts val="0"/>
              </a:spcBef>
              <a:spcAft>
                <a:spcPts val="0"/>
              </a:spcAft>
              <a:buNone/>
            </a:pPr>
            <a:endParaRPr lang="en-US" sz="1200" dirty="0">
              <a:solidFill>
                <a:schemeClr val="dk1"/>
              </a:solidFill>
            </a:endParaRPr>
          </a:p>
          <a:p>
            <a:pPr marL="0" lvl="0" indent="0" algn="l" rtl="0">
              <a:spcBef>
                <a:spcPts val="0"/>
              </a:spcBef>
              <a:spcAft>
                <a:spcPts val="0"/>
              </a:spcAft>
              <a:buNone/>
            </a:pPr>
            <a:r>
              <a:rPr lang="en-US" sz="1200" dirty="0">
                <a:solidFill>
                  <a:schemeClr val="dk1"/>
                </a:solidFill>
              </a:rPr>
              <a:t>In the work that you do, you value people. This is about hearing each other’s stories instead of trying to fit what we hear or who we meet into the box of a definition. </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US" sz="1200" dirty="0">
                <a:solidFill>
                  <a:schemeClr val="dk1"/>
                </a:solidFill>
              </a:rPr>
              <a:t>You will not leave here today an expert on SOGIE but we do hope you’ll leave with a deepened understanding and expanded ability to welcome people of all sexual orientations and gender identities and expressions.</a:t>
            </a:r>
            <a:endParaRPr dirty="0"/>
          </a:p>
          <a:p>
            <a:pPr marL="0" lvl="0" indent="0" algn="l" rtl="0">
              <a:spcBef>
                <a:spcPts val="0"/>
              </a:spcBef>
              <a:spcAft>
                <a:spcPts val="0"/>
              </a:spcAft>
              <a:buNone/>
            </a:pPr>
            <a:r>
              <a:rPr lang="en-US" sz="1200" dirty="0">
                <a:solidFill>
                  <a:schemeClr val="dk1"/>
                </a:solidFill>
              </a:rPr>
              <a:t>   </a:t>
            </a:r>
            <a:endParaRPr sz="1200" dirty="0"/>
          </a:p>
        </p:txBody>
      </p:sp>
      <p:sp>
        <p:nvSpPr>
          <p:cNvPr id="410" name="Google Shape;410;p18:notes"/>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9" name="Google Shape;2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9581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Google Shape;420;p19:notes"/>
          <p:cNvSpPr txBox="1">
            <a:spLocks noGrp="1"/>
          </p:cNvSpPr>
          <p:nvPr>
            <p:ph type="body" idx="1"/>
          </p:nvPr>
        </p:nvSpPr>
        <p:spPr>
          <a:xfrm>
            <a:off x="685801" y="4114801"/>
            <a:ext cx="5486399" cy="469053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1200" dirty="0">
                <a:solidFill>
                  <a:schemeClr val="dk1"/>
                </a:solidFill>
              </a:rPr>
              <a:t>Often times when we have conversations about SOGI there is a continuum of curiosity that we’re all on</a:t>
            </a:r>
            <a:endParaRPr dirty="0"/>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and it ranges from </a:t>
            </a:r>
            <a:r>
              <a:rPr lang="en-US" sz="1200" b="1" dirty="0">
                <a:solidFill>
                  <a:srgbClr val="0000FF"/>
                </a:solidFill>
              </a:rPr>
              <a:t>[CLICK]</a:t>
            </a:r>
            <a:r>
              <a:rPr lang="en-US" sz="1200" dirty="0">
                <a:solidFill>
                  <a:schemeClr val="dk1"/>
                </a:solidFill>
              </a:rPr>
              <a:t> hospitable to </a:t>
            </a:r>
            <a:r>
              <a:rPr lang="en-US" sz="1200" b="1" dirty="0">
                <a:solidFill>
                  <a:srgbClr val="0000FF"/>
                </a:solidFill>
              </a:rPr>
              <a:t>[CLICK] </a:t>
            </a:r>
            <a:r>
              <a:rPr lang="en-US" sz="1200" dirty="0">
                <a:solidFill>
                  <a:schemeClr val="dk1"/>
                </a:solidFill>
              </a:rPr>
              <a:t>intrusive</a:t>
            </a:r>
            <a:endParaRPr dirty="0"/>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Some examples of this continuum include:</a:t>
            </a:r>
            <a:endParaRPr dirty="0"/>
          </a:p>
          <a:p>
            <a:pPr marL="0" lvl="0" indent="0" algn="l" rtl="0">
              <a:spcBef>
                <a:spcPts val="0"/>
              </a:spcBef>
              <a:spcAft>
                <a:spcPts val="0"/>
              </a:spcAft>
              <a:buNone/>
            </a:pPr>
            <a:r>
              <a:rPr lang="en-US" sz="1200" b="1" dirty="0">
                <a:solidFill>
                  <a:schemeClr val="dk1"/>
                </a:solidFill>
              </a:rPr>
              <a:t>hospitality</a:t>
            </a:r>
            <a:r>
              <a:rPr lang="en-US" sz="1200" dirty="0">
                <a:solidFill>
                  <a:schemeClr val="dk1"/>
                </a:solidFill>
              </a:rPr>
              <a:t> –  building relationships, asking questions about who a person is, why they came to your church, what they’re passionate about</a:t>
            </a:r>
            <a:endParaRPr dirty="0"/>
          </a:p>
          <a:p>
            <a:pPr marL="0" lvl="0" indent="0" algn="l" rtl="0">
              <a:spcBef>
                <a:spcPts val="0"/>
              </a:spcBef>
              <a:spcAft>
                <a:spcPts val="0"/>
              </a:spcAft>
              <a:buNone/>
            </a:pPr>
            <a:r>
              <a:rPr lang="en-US" sz="1200" b="1" dirty="0">
                <a:solidFill>
                  <a:schemeClr val="dk1"/>
                </a:solidFill>
              </a:rPr>
              <a:t>intrusive/offensive/rude </a:t>
            </a:r>
            <a:r>
              <a:rPr lang="en-US" sz="1200" dirty="0">
                <a:solidFill>
                  <a:schemeClr val="dk1"/>
                </a:solidFill>
              </a:rPr>
              <a:t>– asking deeply personal questions like asking about how someone has sex, if they’ve had “the surgery”, what their other name was. </a:t>
            </a:r>
            <a:endParaRPr dirty="0"/>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r>
              <a:rPr lang="en-US" sz="1200" dirty="0">
                <a:solidFill>
                  <a:schemeClr val="dk1"/>
                </a:solidFill>
              </a:rPr>
              <a:t>One way we can keep ourselves toward the hospitable side is to ask ourselves…</a:t>
            </a:r>
            <a:endParaRPr dirty="0"/>
          </a:p>
          <a:p>
            <a:pPr marL="0" lvl="0" indent="0" algn="l" rtl="0">
              <a:spcBef>
                <a:spcPts val="0"/>
              </a:spcBef>
              <a:spcAft>
                <a:spcPts val="0"/>
              </a:spcAft>
              <a:buNone/>
            </a:pPr>
            <a:endParaRPr sz="1200" dirty="0">
              <a:solidFill>
                <a:schemeClr val="dk1"/>
              </a:solidFill>
            </a:endParaRPr>
          </a:p>
          <a:p>
            <a:pPr marL="0" lvl="0" indent="0" algn="l" rtl="0">
              <a:spcBef>
                <a:spcPts val="0"/>
              </a:spcBef>
              <a:spcAft>
                <a:spcPts val="0"/>
              </a:spcAft>
              <a:buNone/>
            </a:pPr>
            <a:endParaRPr sz="1200" dirty="0"/>
          </a:p>
          <a:p>
            <a:pPr marL="0" lvl="0" indent="0" algn="l" rtl="0">
              <a:spcBef>
                <a:spcPts val="0"/>
              </a:spcBef>
              <a:spcAft>
                <a:spcPts val="0"/>
              </a:spcAft>
              <a:buNone/>
            </a:pPr>
            <a:endParaRPr sz="1200" dirty="0"/>
          </a:p>
        </p:txBody>
      </p:sp>
      <p:sp>
        <p:nvSpPr>
          <p:cNvPr id="421" name="Google Shape;421;p19:notes"/>
          <p:cNvSpPr txBox="1">
            <a:spLocks noGrp="1"/>
          </p:cNvSpPr>
          <p:nvPr>
            <p:ph type="sldNum" idx="12"/>
          </p:nvPr>
        </p:nvSpPr>
        <p:spPr>
          <a:xfrm>
            <a:off x="3884613" y="8685213"/>
            <a:ext cx="2971799" cy="457200"/>
          </a:xfrm>
          <a:prstGeom prst="rect">
            <a:avLst/>
          </a:prstGeom>
          <a:noFill/>
          <a:ln>
            <a:noFill/>
          </a:ln>
        </p:spPr>
        <p:txBody>
          <a:bodyPr spcFirstLastPara="1" wrap="square" lIns="91425" tIns="91425" rIns="91425" bIns="91425" anchor="b" anchorCtr="0">
            <a:noAutofit/>
          </a:bodyPr>
          <a:lstStyle/>
          <a:p>
            <a:pPr marL="0" marR="0" lvl="0" indent="0" algn="r" rtl="0">
              <a:lnSpc>
                <a:spcPct val="100000"/>
              </a:lnSpc>
              <a:spcBef>
                <a:spcPts val="0"/>
              </a:spcBef>
              <a:spcAft>
                <a:spcPts val="0"/>
              </a:spcAft>
              <a:buClr>
                <a:srgbClr val="000000"/>
              </a:buClr>
              <a:buSzPts val="12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lang="en-US" sz="1600" dirty="0">
              <a:solidFill>
                <a:schemeClr val="dk1"/>
              </a:solidFill>
            </a:endParaRPr>
          </a:p>
          <a:p>
            <a:pPr marL="0" lvl="0" indent="0" algn="l" rtl="0">
              <a:spcBef>
                <a:spcPts val="0"/>
              </a:spcBef>
              <a:spcAft>
                <a:spcPts val="0"/>
              </a:spcAft>
              <a:buNone/>
            </a:pPr>
            <a:r>
              <a:rPr lang="en-US" sz="1600" dirty="0">
                <a:solidFill>
                  <a:schemeClr val="dk1"/>
                </a:solidFill>
              </a:rPr>
              <a:t>We’re all curious and if there are touchier questions you’re really interested in there’s a plethora of information on the internet.</a:t>
            </a:r>
          </a:p>
          <a:p>
            <a:pPr marL="0" lvl="0" indent="0" algn="l" rtl="0">
              <a:spcBef>
                <a:spcPts val="0"/>
              </a:spcBef>
              <a:spcAft>
                <a:spcPts val="0"/>
              </a:spcAft>
              <a:buNone/>
            </a:pPr>
            <a:endParaRPr lang="en-US" sz="1600" dirty="0">
              <a:solidFill>
                <a:schemeClr val="dk1"/>
              </a:solidFill>
            </a:endParaRPr>
          </a:p>
          <a:p>
            <a:pPr marL="0" lvl="0" indent="0" algn="l" rtl="0">
              <a:spcBef>
                <a:spcPts val="0"/>
              </a:spcBef>
              <a:spcAft>
                <a:spcPts val="0"/>
              </a:spcAft>
              <a:buNone/>
            </a:pPr>
            <a:r>
              <a:rPr lang="en-US" sz="1600" dirty="0">
                <a:solidFill>
                  <a:schemeClr val="dk1"/>
                </a:solidFill>
              </a:rPr>
              <a:t>Good intentions are not enough to ensure the safety and comfort of others.</a:t>
            </a:r>
            <a:endParaRPr lang="en-US" dirty="0"/>
          </a:p>
          <a:p>
            <a:pPr marL="0" lvl="0" indent="0" algn="l" rtl="0">
              <a:spcBef>
                <a:spcPts val="0"/>
              </a:spcBef>
              <a:spcAft>
                <a:spcPts val="0"/>
              </a:spcAft>
              <a:buNone/>
            </a:pPr>
            <a:endParaRPr lang="en-US" sz="1600" dirty="0">
              <a:solidFill>
                <a:schemeClr val="dk1"/>
              </a:solidFill>
            </a:endParaRPr>
          </a:p>
          <a:p>
            <a:pPr marL="0" lvl="0" indent="0" algn="l" rtl="0">
              <a:spcBef>
                <a:spcPts val="0"/>
              </a:spcBef>
              <a:spcAft>
                <a:spcPts val="0"/>
              </a:spcAft>
              <a:buNone/>
            </a:pPr>
            <a:r>
              <a:rPr lang="en-US" sz="1600" dirty="0">
                <a:solidFill>
                  <a:schemeClr val="dk1"/>
                </a:solidFill>
              </a:rPr>
              <a:t>Finally, these conversations might be new for many of us.  This is about sharing and exploring parts of who ALL of us are as humans, so as much as possible, I encourage you to be courageous and vulnerable in our conversation.</a:t>
            </a:r>
            <a:r>
              <a:rPr lang="en-US" sz="1600" dirty="0"/>
              <a:t> </a:t>
            </a:r>
            <a:endParaRPr dirty="0"/>
          </a:p>
        </p:txBody>
      </p:sp>
      <p:sp>
        <p:nvSpPr>
          <p:cNvPr id="299" name="Google Shape;29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1498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36:notes"/>
          <p:cNvSpPr txBox="1">
            <a:spLocks noGrp="1"/>
          </p:cNvSpPr>
          <p:nvPr>
            <p:ph type="body" idx="1"/>
          </p:nvPr>
        </p:nvSpPr>
        <p:spPr>
          <a:xfrm>
            <a:off x="685801" y="4343400"/>
            <a:ext cx="5486399" cy="411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220345241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2692973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199387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2002147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1338973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3499013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000000-1234-1234-1234-123412341234}" type="slidenum">
              <a:rPr lang="en-US" smtClean="0"/>
              <a:pPr/>
              <a:t>‹#›</a:t>
            </a:fld>
            <a:endParaRPr lang="en-US"/>
          </a:p>
        </p:txBody>
      </p:sp>
    </p:spTree>
    <p:extLst>
      <p:ext uri="{BB962C8B-B14F-4D97-AF65-F5344CB8AC3E}">
        <p14:creationId xmlns:p14="http://schemas.microsoft.com/office/powerpoint/2010/main" val="54027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408012406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259921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1778171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lgn="ctr"/>
            <a:fld id="{00000000-1234-1234-1234-123412341234}" type="slidenum">
              <a:rPr lang="en-US" smtClean="0"/>
              <a:pPr algn="ctr"/>
              <a:t>‹#›</a:t>
            </a:fld>
            <a:endParaRPr lang="en-US"/>
          </a:p>
        </p:txBody>
      </p:sp>
    </p:spTree>
    <p:extLst>
      <p:ext uri="{BB962C8B-B14F-4D97-AF65-F5344CB8AC3E}">
        <p14:creationId xmlns:p14="http://schemas.microsoft.com/office/powerpoint/2010/main" val="109814635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0000000-1234-1234-1234-123412341234}" type="slidenum">
              <a:rPr lang="en-US" smtClean="0"/>
              <a:pPr/>
              <a:t>‹#›</a:t>
            </a:fld>
            <a:endParaRPr lang="en-US"/>
          </a:p>
        </p:txBody>
      </p:sp>
    </p:spTree>
    <p:extLst>
      <p:ext uri="{BB962C8B-B14F-4D97-AF65-F5344CB8AC3E}">
        <p14:creationId xmlns:p14="http://schemas.microsoft.com/office/powerpoint/2010/main" val="851373974"/>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2"/>
          <p:cNvSpPr txBox="1">
            <a:spLocks noGrp="1"/>
          </p:cNvSpPr>
          <p:nvPr>
            <p:ph type="title"/>
          </p:nvPr>
        </p:nvSpPr>
        <p:spPr>
          <a:xfrm>
            <a:off x="1317625" y="1632204"/>
            <a:ext cx="6508750" cy="939546"/>
          </a:xfrm>
          <a:prstGeom prst="rect">
            <a:avLst/>
          </a:prstGeom>
          <a:noFill/>
          <a:ln>
            <a:noFill/>
          </a:ln>
        </p:spPr>
        <p:txBody>
          <a:bodyPr spcFirstLastPara="1" vert="horz" wrap="square" lIns="68569" tIns="34275" rIns="68569" bIns="34275" rtlCol="0" anchor="ctr" anchorCtr="0">
            <a:noAutofit/>
          </a:bodyPr>
          <a:lstStyle/>
          <a:p>
            <a:pPr algn="ctr">
              <a:spcBef>
                <a:spcPts val="0"/>
              </a:spcBef>
              <a:buClr>
                <a:srgbClr val="8B5D3D"/>
              </a:buClr>
              <a:buSzPts val="4800"/>
            </a:pPr>
            <a:r>
              <a:rPr lang="en-US" sz="4050" b="1" dirty="0">
                <a:ea typeface="Trebuchet MS"/>
                <a:cs typeface="Trebuchet MS"/>
                <a:sym typeface="Trebuchet MS"/>
              </a:rPr>
              <a:t>Part I:</a:t>
            </a:r>
            <a:br>
              <a:rPr lang="en-US" sz="4050" b="1" dirty="0">
                <a:ea typeface="Trebuchet MS"/>
                <a:cs typeface="Trebuchet MS"/>
                <a:sym typeface="Trebuchet MS"/>
              </a:rPr>
            </a:br>
            <a:br>
              <a:rPr lang="en-US" sz="4050" b="1" dirty="0">
                <a:ea typeface="Trebuchet MS"/>
                <a:cs typeface="Trebuchet MS"/>
                <a:sym typeface="Trebuchet MS"/>
              </a:rPr>
            </a:br>
            <a:r>
              <a:rPr lang="en-US" sz="4050" b="1" dirty="0">
                <a:ea typeface="Trebuchet MS"/>
                <a:cs typeface="Trebuchet MS"/>
                <a:sym typeface="Trebuchet MS"/>
              </a:rPr>
              <a:t>Introduction to Sexual Orientation and Gender Identity and Expression</a:t>
            </a:r>
            <a:endParaRPr sz="4050" b="1" dirty="0"/>
          </a:p>
        </p:txBody>
      </p:sp>
      <p:sp>
        <p:nvSpPr>
          <p:cNvPr id="296" name="Google Shape;296;p52"/>
          <p:cNvSpPr txBox="1"/>
          <p:nvPr/>
        </p:nvSpPr>
        <p:spPr>
          <a:xfrm>
            <a:off x="2667000" y="3811262"/>
            <a:ext cx="3810000" cy="624890"/>
          </a:xfrm>
          <a:prstGeom prst="rect">
            <a:avLst/>
          </a:prstGeom>
          <a:noFill/>
          <a:ln>
            <a:noFill/>
          </a:ln>
        </p:spPr>
        <p:txBody>
          <a:bodyPr spcFirstLastPara="1" wrap="square" lIns="68569" tIns="34275" rIns="68569" bIns="34275" anchor="t" anchorCtr="0">
            <a:noAutofit/>
          </a:bodyPr>
          <a:lstStyle/>
          <a:p>
            <a:pPr marL="48006" indent="-380" algn="ctr">
              <a:buClr>
                <a:schemeClr val="accent3"/>
              </a:buClr>
              <a:buSzPts val="1200"/>
            </a:pPr>
            <a:r>
              <a:rPr lang="en-US" i="1" dirty="0">
                <a:solidFill>
                  <a:schemeClr val="dk2"/>
                </a:solidFill>
                <a:latin typeface="+mj-lt"/>
                <a:ea typeface="Calibri"/>
                <a:cs typeface="Calibri"/>
                <a:sym typeface="Calibri"/>
              </a:rPr>
              <a:t>September 13, 2019</a:t>
            </a:r>
          </a:p>
          <a:p>
            <a:pPr marL="48006" indent="-380" algn="ctr">
              <a:buClr>
                <a:schemeClr val="accent3"/>
              </a:buClr>
              <a:buSzPts val="1200"/>
            </a:pPr>
            <a:r>
              <a:rPr lang="en-US" i="1" dirty="0">
                <a:solidFill>
                  <a:schemeClr val="dk2"/>
                </a:solidFill>
                <a:latin typeface="+mj-lt"/>
                <a:cs typeface="Calibri"/>
                <a:sym typeface="Calibri"/>
              </a:rPr>
              <a:t>Augusta, Maine</a:t>
            </a:r>
            <a:endParaRPr lang="en-US" dirty="0">
              <a:latin typeface="+mj-lt"/>
            </a:endParaRPr>
          </a:p>
          <a:p>
            <a:pPr marL="48006" indent="-380" algn="ctr">
              <a:buClr>
                <a:schemeClr val="accent3"/>
              </a:buClr>
              <a:buSzPts val="200"/>
            </a:pPr>
            <a:endParaRPr lang="en-US" sz="600" i="1" dirty="0">
              <a:solidFill>
                <a:schemeClr val="dk2"/>
              </a:solidFill>
              <a:latin typeface="+mj-lt"/>
              <a:ea typeface="Calibri"/>
              <a:cs typeface="Calibri"/>
              <a:sym typeface="Calibri"/>
            </a:endParaRPr>
          </a:p>
          <a:p>
            <a:pPr marL="48006" indent="-380" algn="ctr">
              <a:buClr>
                <a:schemeClr val="accent3"/>
              </a:buClr>
              <a:buSzPts val="200"/>
            </a:pPr>
            <a:endParaRPr lang="en-US" sz="600" i="1" dirty="0">
              <a:solidFill>
                <a:schemeClr val="dk2"/>
              </a:solidFill>
              <a:latin typeface="+mj-lt"/>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88"/>
          <p:cNvPicPr preferRelativeResize="0"/>
          <p:nvPr/>
        </p:nvPicPr>
        <p:blipFill rotWithShape="1">
          <a:blip r:embed="rId3">
            <a:alphaModFix/>
          </a:blip>
          <a:srcRect l="44898" t="18137" r="4227" b="66978"/>
          <a:stretch/>
        </p:blipFill>
        <p:spPr>
          <a:xfrm>
            <a:off x="1240765" y="1889210"/>
            <a:ext cx="6662470" cy="13650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98;p88">
            <a:extLst>
              <a:ext uri="{FF2B5EF4-FFF2-40B4-BE49-F238E27FC236}">
                <a16:creationId xmlns:a16="http://schemas.microsoft.com/office/drawing/2014/main" id="{AEED4947-A2C9-3843-860F-9E8E0EAB412F}"/>
              </a:ext>
            </a:extLst>
          </p:cNvPr>
          <p:cNvSpPr txBox="1"/>
          <p:nvPr/>
        </p:nvSpPr>
        <p:spPr>
          <a:xfrm>
            <a:off x="601133" y="135467"/>
            <a:ext cx="7662334" cy="2654573"/>
          </a:xfrm>
          <a:prstGeom prst="rect">
            <a:avLst/>
          </a:prstGeom>
          <a:noFill/>
          <a:ln>
            <a:noFill/>
          </a:ln>
        </p:spPr>
        <p:txBody>
          <a:bodyPr spcFirstLastPara="1" wrap="square" lIns="68569" tIns="34275" rIns="68569" bIns="34275" anchor="t" anchorCtr="0">
            <a:noAutofit/>
          </a:bodyPr>
          <a:lstStyle/>
          <a:p>
            <a:pPr>
              <a:buClr>
                <a:srgbClr val="000000"/>
              </a:buClr>
              <a:buSzPts val="2800"/>
            </a:pPr>
            <a:r>
              <a:rPr lang="en-US" sz="1700" dirty="0">
                <a:solidFill>
                  <a:srgbClr val="000000"/>
                </a:solidFill>
                <a:latin typeface="+mj-lt"/>
                <a:cs typeface="Calibri"/>
                <a:sym typeface="Calibri"/>
              </a:rPr>
              <a:t>Commonly used gender identity vocabulary:</a:t>
            </a:r>
            <a:endParaRPr sz="1700" dirty="0">
              <a:latin typeface="+mj-lt"/>
            </a:endParaRP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Agender</a:t>
            </a:r>
            <a:r>
              <a:rPr lang="en-US" sz="1700" dirty="0">
                <a:solidFill>
                  <a:srgbClr val="000000"/>
                </a:solidFill>
                <a:latin typeface="+mj-lt"/>
                <a:ea typeface="Calibri"/>
                <a:cs typeface="Calibri"/>
                <a:sym typeface="Calibri"/>
              </a:rPr>
              <a:t>: a person who does not have a gender</a:t>
            </a: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Assigned gender/sex assigned at birth: </a:t>
            </a:r>
            <a:r>
              <a:rPr lang="en-US" sz="1700" dirty="0">
                <a:solidFill>
                  <a:srgbClr val="000000"/>
                </a:solidFill>
                <a:latin typeface="+mj-lt"/>
                <a:ea typeface="Calibri"/>
                <a:cs typeface="Calibri"/>
                <a:sym typeface="Calibri"/>
              </a:rPr>
              <a:t>the gender a person was assigned at the time of birth</a:t>
            </a:r>
            <a:endParaRPr lang="en-US" sz="1700" b="1" dirty="0">
              <a:solidFill>
                <a:srgbClr val="000000"/>
              </a:solidFill>
              <a:latin typeface="+mj-lt"/>
              <a:ea typeface="Calibri"/>
              <a:cs typeface="Calibri"/>
              <a:sym typeface="Calibri"/>
            </a:endParaRP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Cisgender: </a:t>
            </a:r>
            <a:r>
              <a:rPr lang="en-US" sz="1700" dirty="0">
                <a:solidFill>
                  <a:srgbClr val="000000"/>
                </a:solidFill>
                <a:latin typeface="+mj-lt"/>
                <a:ea typeface="Calibri"/>
                <a:cs typeface="Calibri"/>
                <a:sym typeface="Calibri"/>
              </a:rPr>
              <a:t>an adjective used to describe someone whose sex assigned at birth matches their gender identity</a:t>
            </a:r>
            <a:endParaRPr sz="1700" b="1" dirty="0">
              <a:solidFill>
                <a:srgbClr val="000000"/>
              </a:solidFill>
              <a:latin typeface="+mj-lt"/>
              <a:ea typeface="Calibri"/>
              <a:cs typeface="Calibri"/>
              <a:sym typeface="Calibri"/>
            </a:endParaRP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Nonbinary</a:t>
            </a:r>
            <a:r>
              <a:rPr lang="en-US" sz="1700" dirty="0">
                <a:solidFill>
                  <a:srgbClr val="000000"/>
                </a:solidFill>
                <a:latin typeface="+mj-lt"/>
                <a:ea typeface="Calibri"/>
                <a:cs typeface="Calibri"/>
                <a:sym typeface="Calibri"/>
              </a:rPr>
              <a:t>: an umbrella term for people who do not identify as strictly female or male, man or woman</a:t>
            </a:r>
            <a:endParaRPr sz="1700" dirty="0">
              <a:solidFill>
                <a:srgbClr val="000000"/>
              </a:solidFill>
              <a:latin typeface="+mj-lt"/>
              <a:ea typeface="Calibri"/>
              <a:cs typeface="Calibri"/>
              <a:sym typeface="Calibri"/>
            </a:endParaRP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Gender fluid</a:t>
            </a:r>
            <a:r>
              <a:rPr lang="en-US" sz="1700" dirty="0">
                <a:solidFill>
                  <a:srgbClr val="000000"/>
                </a:solidFill>
                <a:latin typeface="+mj-lt"/>
                <a:ea typeface="Calibri"/>
                <a:cs typeface="Calibri"/>
                <a:sym typeface="Calibri"/>
              </a:rPr>
              <a:t>: an experience of gender as malleable </a:t>
            </a:r>
            <a:endParaRPr sz="1700" dirty="0">
              <a:latin typeface="+mj-lt"/>
            </a:endParaRP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Genderqueer</a:t>
            </a:r>
            <a:r>
              <a:rPr lang="en-US" sz="1700" dirty="0">
                <a:solidFill>
                  <a:srgbClr val="000000"/>
                </a:solidFill>
                <a:latin typeface="+mj-lt"/>
                <a:ea typeface="Calibri"/>
                <a:cs typeface="Calibri"/>
                <a:sym typeface="Calibri"/>
              </a:rPr>
              <a:t>: an umbrella term for people who are non-normative in gender</a:t>
            </a:r>
            <a:endParaRPr sz="1700" dirty="0">
              <a:latin typeface="+mj-lt"/>
            </a:endParaRP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Gender neutral: </a:t>
            </a:r>
            <a:r>
              <a:rPr lang="en-US" sz="1700" dirty="0">
                <a:solidFill>
                  <a:srgbClr val="000000"/>
                </a:solidFill>
                <a:latin typeface="+mj-lt"/>
                <a:ea typeface="Calibri"/>
                <a:cs typeface="Calibri"/>
                <a:sym typeface="Calibri"/>
              </a:rPr>
              <a:t>a term used to describe objects normally designated for specific genders, i.e., bathrooms, clothes, policies, language</a:t>
            </a: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Gender non-conforming: </a:t>
            </a:r>
            <a:r>
              <a:rPr lang="en-US" sz="1700" dirty="0">
                <a:solidFill>
                  <a:srgbClr val="000000"/>
                </a:solidFill>
                <a:latin typeface="+mj-lt"/>
                <a:ea typeface="Calibri"/>
                <a:cs typeface="Calibri"/>
                <a:sym typeface="Calibri"/>
              </a:rPr>
              <a:t>an adjective used to describe someone whose gender expression do not conform with the gender binary</a:t>
            </a:r>
            <a:endParaRPr lang="en-US" sz="1700" b="1" dirty="0">
              <a:solidFill>
                <a:srgbClr val="000000"/>
              </a:solidFill>
              <a:latin typeface="+mj-lt"/>
              <a:ea typeface="Calibri"/>
              <a:cs typeface="Calibri"/>
              <a:sym typeface="Calibri"/>
            </a:endParaRP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Transgender:</a:t>
            </a:r>
            <a:r>
              <a:rPr lang="en-US" sz="1700" dirty="0">
                <a:solidFill>
                  <a:srgbClr val="000000"/>
                </a:solidFill>
                <a:latin typeface="+mj-lt"/>
                <a:ea typeface="Calibri"/>
                <a:cs typeface="Calibri"/>
                <a:sym typeface="Calibri"/>
              </a:rPr>
              <a:t> an adjective and umbrella term used to describe someone whose sex assigned at birth is different from their gender identity</a:t>
            </a:r>
          </a:p>
          <a:p>
            <a:pPr marL="558404" lvl="2" indent="-211931">
              <a:buClr>
                <a:srgbClr val="000000"/>
              </a:buClr>
              <a:buSzPts val="2800"/>
              <a:buFont typeface="Arial"/>
              <a:buChar char="•"/>
            </a:pPr>
            <a:r>
              <a:rPr lang="en-US" sz="1700" b="1" dirty="0">
                <a:solidFill>
                  <a:srgbClr val="000000"/>
                </a:solidFill>
                <a:latin typeface="+mj-lt"/>
                <a:ea typeface="Calibri"/>
                <a:cs typeface="Calibri"/>
                <a:sym typeface="Calibri"/>
              </a:rPr>
              <a:t>Transitioning</a:t>
            </a:r>
            <a:r>
              <a:rPr lang="en-US" sz="1700" dirty="0">
                <a:solidFill>
                  <a:srgbClr val="000000"/>
                </a:solidFill>
                <a:latin typeface="+mj-lt"/>
                <a:ea typeface="Calibri"/>
                <a:cs typeface="Calibri"/>
                <a:sym typeface="Calibri"/>
              </a:rPr>
              <a:t>: a process that some but not all trans people go through to begin living as the gender with which they identify rather than the sex assigned at birth. Transitioning sometimes involves but does not require medical treatment.</a:t>
            </a:r>
            <a:endParaRPr sz="1700" dirty="0">
              <a:solidFill>
                <a:srgbClr val="000000"/>
              </a:solidFill>
              <a:latin typeface="+mj-lt"/>
              <a:ea typeface="Calibri"/>
              <a:cs typeface="Calibri"/>
              <a:sym typeface="Calibri"/>
            </a:endParaRPr>
          </a:p>
        </p:txBody>
      </p:sp>
    </p:spTree>
    <p:extLst>
      <p:ext uri="{BB962C8B-B14F-4D97-AF65-F5344CB8AC3E}">
        <p14:creationId xmlns:p14="http://schemas.microsoft.com/office/powerpoint/2010/main" val="2518657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8B83C28-184C-0A4B-AB9E-5C7700827654}"/>
              </a:ext>
            </a:extLst>
          </p:cNvPr>
          <p:cNvPicPr>
            <a:picLocks noChangeAspect="1"/>
          </p:cNvPicPr>
          <p:nvPr/>
        </p:nvPicPr>
        <p:blipFill>
          <a:blip r:embed="rId2"/>
          <a:stretch>
            <a:fillRect/>
          </a:stretch>
        </p:blipFill>
        <p:spPr>
          <a:xfrm>
            <a:off x="1380207" y="221389"/>
            <a:ext cx="6383586" cy="4137509"/>
          </a:xfrm>
          <a:prstGeom prst="rect">
            <a:avLst/>
          </a:prstGeom>
        </p:spPr>
      </p:pic>
      <p:sp>
        <p:nvSpPr>
          <p:cNvPr id="4" name="TextBox 3">
            <a:extLst>
              <a:ext uri="{FF2B5EF4-FFF2-40B4-BE49-F238E27FC236}">
                <a16:creationId xmlns:a16="http://schemas.microsoft.com/office/drawing/2014/main" id="{5CED9EE5-AF22-9C40-B7C7-2A7182AEACDD}"/>
              </a:ext>
            </a:extLst>
          </p:cNvPr>
          <p:cNvSpPr txBox="1"/>
          <p:nvPr/>
        </p:nvSpPr>
        <p:spPr>
          <a:xfrm>
            <a:off x="1210874" y="4783612"/>
            <a:ext cx="6383586" cy="300082"/>
          </a:xfrm>
          <a:prstGeom prst="rect">
            <a:avLst/>
          </a:prstGeom>
          <a:noFill/>
        </p:spPr>
        <p:txBody>
          <a:bodyPr wrap="square" rtlCol="0">
            <a:spAutoFit/>
          </a:bodyPr>
          <a:lstStyle/>
          <a:p>
            <a:r>
              <a:rPr lang="en-US" sz="1350" dirty="0"/>
              <a:t>From “</a:t>
            </a:r>
            <a:r>
              <a:rPr lang="en-US" sz="1350" dirty="0" err="1"/>
              <a:t>Gayta</a:t>
            </a:r>
            <a:r>
              <a:rPr lang="en-US" sz="1350" dirty="0"/>
              <a:t> Science”</a:t>
            </a:r>
          </a:p>
        </p:txBody>
      </p:sp>
    </p:spTree>
    <p:extLst>
      <p:ext uri="{BB962C8B-B14F-4D97-AF65-F5344CB8AC3E}">
        <p14:creationId xmlns:p14="http://schemas.microsoft.com/office/powerpoint/2010/main" val="1767357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pic>
        <p:nvPicPr>
          <p:cNvPr id="604" name="Google Shape;604;p89"/>
          <p:cNvPicPr preferRelativeResize="0"/>
          <p:nvPr/>
        </p:nvPicPr>
        <p:blipFill rotWithShape="1">
          <a:blip r:embed="rId3">
            <a:alphaModFix/>
          </a:blip>
          <a:srcRect l="44898" t="33782" r="12321" b="50579"/>
          <a:stretch/>
        </p:blipFill>
        <p:spPr>
          <a:xfrm>
            <a:off x="1198564" y="1708150"/>
            <a:ext cx="6746873" cy="17272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90"/>
          <p:cNvPicPr preferRelativeResize="0"/>
          <p:nvPr/>
        </p:nvPicPr>
        <p:blipFill rotWithShape="1">
          <a:blip r:embed="rId3">
            <a:alphaModFix/>
          </a:blip>
          <a:srcRect l="44898" t="50398" r="17453" b="35919"/>
          <a:stretch/>
        </p:blipFill>
        <p:spPr>
          <a:xfrm>
            <a:off x="1244601" y="1054100"/>
            <a:ext cx="6635753" cy="1689100"/>
          </a:xfrm>
          <a:prstGeom prst="rect">
            <a:avLst/>
          </a:prstGeom>
          <a:noFill/>
          <a:ln>
            <a:noFill/>
          </a:ln>
        </p:spPr>
      </p:pic>
      <p:sp>
        <p:nvSpPr>
          <p:cNvPr id="2" name="TextBox 1">
            <a:extLst>
              <a:ext uri="{FF2B5EF4-FFF2-40B4-BE49-F238E27FC236}">
                <a16:creationId xmlns:a16="http://schemas.microsoft.com/office/drawing/2014/main" id="{396472F5-57C4-4047-8E11-F760464C5D7D}"/>
              </a:ext>
            </a:extLst>
          </p:cNvPr>
          <p:cNvSpPr txBox="1"/>
          <p:nvPr/>
        </p:nvSpPr>
        <p:spPr>
          <a:xfrm>
            <a:off x="1518710" y="3031067"/>
            <a:ext cx="6087533" cy="1600438"/>
          </a:xfrm>
          <a:prstGeom prst="rect">
            <a:avLst/>
          </a:prstGeom>
          <a:solidFill>
            <a:schemeClr val="accent6">
              <a:lumMod val="20000"/>
              <a:lumOff val="80000"/>
            </a:schemeClr>
          </a:solidFill>
        </p:spPr>
        <p:txBody>
          <a:bodyPr wrap="square" rtlCol="0">
            <a:spAutoFit/>
          </a:bodyPr>
          <a:lstStyle/>
          <a:p>
            <a:r>
              <a:rPr lang="en-US" sz="1400" dirty="0"/>
              <a:t>IMPORTANT: Sex Assigned at Birth (SAAB) is </a:t>
            </a:r>
            <a:r>
              <a:rPr lang="en-US" sz="1400" i="1" dirty="0"/>
              <a:t>NOT </a:t>
            </a:r>
            <a:r>
              <a:rPr lang="en-US" sz="1400" dirty="0"/>
              <a:t>“biological” or “inherent” sex. People are assigned sex based loosely on visible external genitalia and sometimes on chromosomes, though neither of those are conclusive or binary. </a:t>
            </a:r>
          </a:p>
          <a:p>
            <a:endParaRPr lang="en-US" sz="1400" dirty="0"/>
          </a:p>
          <a:p>
            <a:pPr marL="214313" indent="-214313">
              <a:buFontTx/>
              <a:buChar char="-"/>
            </a:pPr>
            <a:r>
              <a:rPr lang="en-US" sz="1400" dirty="0"/>
              <a:t>Some people are born with chromosomal variations besides XX and XY.</a:t>
            </a:r>
          </a:p>
          <a:p>
            <a:pPr marL="214313" indent="-214313">
              <a:buFontTx/>
              <a:buChar char="-"/>
            </a:pPr>
            <a:r>
              <a:rPr lang="en-US" sz="1400" dirty="0"/>
              <a:t>Some people have external genitalia that don’t ”match” the criteria for “female” or “male” sex assigned at birth.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pic>
        <p:nvPicPr>
          <p:cNvPr id="586" name="Google Shape;586;p86" descr="https___forge-forward_org_wp-content_docs_gender-neutral-pronouns1_pdf.png"/>
          <p:cNvPicPr preferRelativeResize="0"/>
          <p:nvPr/>
        </p:nvPicPr>
        <p:blipFill rotWithShape="1">
          <a:blip r:embed="rId3">
            <a:alphaModFix/>
          </a:blip>
          <a:srcRect/>
          <a:stretch/>
        </p:blipFill>
        <p:spPr>
          <a:xfrm>
            <a:off x="1282700" y="825500"/>
            <a:ext cx="6659899" cy="4140200"/>
          </a:xfrm>
          <a:prstGeom prst="rect">
            <a:avLst/>
          </a:prstGeom>
          <a:noFill/>
          <a:ln>
            <a:noFill/>
          </a:ln>
        </p:spPr>
      </p:pic>
      <p:sp>
        <p:nvSpPr>
          <p:cNvPr id="587" name="Google Shape;587;p86"/>
          <p:cNvSpPr txBox="1"/>
          <p:nvPr/>
        </p:nvSpPr>
        <p:spPr>
          <a:xfrm>
            <a:off x="2451100" y="190501"/>
            <a:ext cx="4292600" cy="484748"/>
          </a:xfrm>
          <a:prstGeom prst="rect">
            <a:avLst/>
          </a:prstGeom>
          <a:noFill/>
          <a:ln>
            <a:noFill/>
          </a:ln>
        </p:spPr>
        <p:txBody>
          <a:bodyPr spcFirstLastPara="1" wrap="square" lIns="68569" tIns="34275" rIns="68569" bIns="34275" anchor="t" anchorCtr="0">
            <a:noAutofit/>
          </a:bodyPr>
          <a:lstStyle/>
          <a:p>
            <a:pPr algn="ctr">
              <a:buClr>
                <a:srgbClr val="000000"/>
              </a:buClr>
              <a:buSzPts val="3600"/>
            </a:pPr>
            <a:r>
              <a:rPr lang="en-US" sz="2700" b="1">
                <a:solidFill>
                  <a:srgbClr val="000000"/>
                </a:solidFill>
                <a:latin typeface="Trebuchet MS"/>
                <a:ea typeface="Trebuchet MS"/>
                <a:cs typeface="Trebuchet MS"/>
                <a:sym typeface="Trebuchet MS"/>
              </a:rPr>
              <a:t>Pronouns</a:t>
            </a:r>
            <a:endParaRPr sz="2700" b="1">
              <a:solidFill>
                <a:srgbClr val="000000"/>
              </a:solidFill>
              <a:latin typeface="Trebuchet MS"/>
              <a:ea typeface="Trebuchet MS"/>
              <a:cs typeface="Trebuchet MS"/>
              <a:sym typeface="Trebuchet MS"/>
            </a:endParaRPr>
          </a:p>
        </p:txBody>
      </p:sp>
      <p:sp>
        <p:nvSpPr>
          <p:cNvPr id="2" name="Oval 1">
            <a:extLst>
              <a:ext uri="{FF2B5EF4-FFF2-40B4-BE49-F238E27FC236}">
                <a16:creationId xmlns:a16="http://schemas.microsoft.com/office/drawing/2014/main" id="{57FEED4B-919F-2D4B-A126-B2666E060C53}"/>
              </a:ext>
            </a:extLst>
          </p:cNvPr>
          <p:cNvSpPr/>
          <p:nvPr/>
        </p:nvSpPr>
        <p:spPr>
          <a:xfrm>
            <a:off x="1242051" y="1741932"/>
            <a:ext cx="6659899" cy="4531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Oval 4">
            <a:extLst>
              <a:ext uri="{FF2B5EF4-FFF2-40B4-BE49-F238E27FC236}">
                <a16:creationId xmlns:a16="http://schemas.microsoft.com/office/drawing/2014/main" id="{F37EED41-53C1-0641-B188-3C7044E1A11B}"/>
              </a:ext>
            </a:extLst>
          </p:cNvPr>
          <p:cNvSpPr/>
          <p:nvPr/>
        </p:nvSpPr>
        <p:spPr>
          <a:xfrm>
            <a:off x="1267450" y="4512564"/>
            <a:ext cx="6659899" cy="4531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Oval 5">
            <a:extLst>
              <a:ext uri="{FF2B5EF4-FFF2-40B4-BE49-F238E27FC236}">
                <a16:creationId xmlns:a16="http://schemas.microsoft.com/office/drawing/2014/main" id="{23C105AF-C066-C148-BABE-E0947A57CB75}"/>
              </a:ext>
            </a:extLst>
          </p:cNvPr>
          <p:cNvSpPr/>
          <p:nvPr/>
        </p:nvSpPr>
        <p:spPr>
          <a:xfrm>
            <a:off x="1267450" y="1401064"/>
            <a:ext cx="6659899" cy="45313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p91"/>
          <p:cNvPicPr preferRelativeResize="0"/>
          <p:nvPr/>
        </p:nvPicPr>
        <p:blipFill rotWithShape="1">
          <a:blip r:embed="rId3">
            <a:alphaModFix/>
          </a:blip>
          <a:srcRect l="44898" t="66036" r="7701" b="19059"/>
          <a:stretch/>
        </p:blipFill>
        <p:spPr>
          <a:xfrm>
            <a:off x="1143001" y="1822450"/>
            <a:ext cx="6805112" cy="1498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7;p91">
            <a:extLst>
              <a:ext uri="{FF2B5EF4-FFF2-40B4-BE49-F238E27FC236}">
                <a16:creationId xmlns:a16="http://schemas.microsoft.com/office/drawing/2014/main" id="{96297285-F080-BF47-9EA3-CEE0E6E74E7E}"/>
              </a:ext>
            </a:extLst>
          </p:cNvPr>
          <p:cNvSpPr txBox="1"/>
          <p:nvPr/>
        </p:nvSpPr>
        <p:spPr>
          <a:xfrm>
            <a:off x="262466" y="704426"/>
            <a:ext cx="8619067" cy="2331408"/>
          </a:xfrm>
          <a:prstGeom prst="rect">
            <a:avLst/>
          </a:prstGeom>
          <a:noFill/>
          <a:ln>
            <a:noFill/>
          </a:ln>
        </p:spPr>
        <p:txBody>
          <a:bodyPr spcFirstLastPara="1" wrap="square" lIns="68569" tIns="34275" rIns="68569" bIns="34275" anchor="t" anchorCtr="0">
            <a:noAutofit/>
          </a:bodyPr>
          <a:lstStyle/>
          <a:p>
            <a:pPr>
              <a:buClr>
                <a:srgbClr val="000000"/>
              </a:buClr>
              <a:buSzPts val="2800"/>
            </a:pPr>
            <a:r>
              <a:rPr lang="en-US" sz="2000" dirty="0">
                <a:solidFill>
                  <a:srgbClr val="000000"/>
                </a:solidFill>
                <a:latin typeface="+mj-lt"/>
                <a:ea typeface="Calibri"/>
                <a:cs typeface="Calibri"/>
                <a:sym typeface="Calibri"/>
              </a:rPr>
              <a:t>Some vocabulary around sexual orientation include…</a:t>
            </a:r>
            <a:endParaRPr sz="1400" dirty="0">
              <a:latin typeface="+mj-lt"/>
            </a:endParaRPr>
          </a:p>
          <a:p>
            <a:pPr marL="558404" lvl="2" indent="-211931">
              <a:buClr>
                <a:srgbClr val="000000"/>
              </a:buClr>
              <a:buSzPts val="2800"/>
              <a:buFont typeface="Arial"/>
              <a:buChar char="•"/>
            </a:pPr>
            <a:r>
              <a:rPr lang="en-US" sz="2000" b="1" dirty="0">
                <a:solidFill>
                  <a:srgbClr val="000000"/>
                </a:solidFill>
                <a:latin typeface="+mj-lt"/>
                <a:ea typeface="Calibri"/>
                <a:cs typeface="Calibri"/>
                <a:sym typeface="Calibri"/>
              </a:rPr>
              <a:t>Asexual</a:t>
            </a:r>
            <a:r>
              <a:rPr lang="en-US" sz="2000" dirty="0">
                <a:solidFill>
                  <a:srgbClr val="000000"/>
                </a:solidFill>
                <a:latin typeface="+mj-lt"/>
                <a:ea typeface="Calibri"/>
                <a:cs typeface="Calibri"/>
                <a:sym typeface="Calibri"/>
              </a:rPr>
              <a:t>: a person of any gender not sexually attracted to people of any gender</a:t>
            </a:r>
            <a:endParaRPr sz="1400" dirty="0">
              <a:latin typeface="+mj-lt"/>
            </a:endParaRPr>
          </a:p>
          <a:p>
            <a:pPr marL="558404" lvl="2" indent="-211931">
              <a:buClr>
                <a:srgbClr val="000000"/>
              </a:buClr>
              <a:buSzPts val="2800"/>
              <a:buFont typeface="Arial"/>
              <a:buChar char="•"/>
            </a:pPr>
            <a:r>
              <a:rPr lang="en-US" sz="2000" b="1" dirty="0">
                <a:solidFill>
                  <a:srgbClr val="000000"/>
                </a:solidFill>
                <a:latin typeface="+mj-lt"/>
                <a:ea typeface="Calibri"/>
                <a:cs typeface="Calibri"/>
                <a:sym typeface="Calibri"/>
              </a:rPr>
              <a:t>Bisexual: </a:t>
            </a:r>
            <a:r>
              <a:rPr lang="en-US" sz="2000" dirty="0">
                <a:solidFill>
                  <a:srgbClr val="000000"/>
                </a:solidFill>
                <a:latin typeface="+mj-lt"/>
                <a:ea typeface="Calibri"/>
                <a:cs typeface="Calibri"/>
                <a:sym typeface="Calibri"/>
              </a:rPr>
              <a:t>a person of any gender attracted to people of various genders</a:t>
            </a:r>
          </a:p>
          <a:p>
            <a:pPr marL="558404" lvl="2" indent="-211931">
              <a:buClr>
                <a:srgbClr val="000000"/>
              </a:buClr>
              <a:buSzPts val="2800"/>
              <a:buFont typeface="Arial"/>
              <a:buChar char="•"/>
            </a:pPr>
            <a:r>
              <a:rPr lang="en-US" sz="2000" b="1" dirty="0">
                <a:solidFill>
                  <a:srgbClr val="000000"/>
                </a:solidFill>
                <a:latin typeface="+mj-lt"/>
                <a:ea typeface="Calibri"/>
                <a:cs typeface="Calibri"/>
                <a:sym typeface="Calibri"/>
              </a:rPr>
              <a:t>Gay: </a:t>
            </a:r>
            <a:r>
              <a:rPr lang="en-US" sz="2000" dirty="0">
                <a:solidFill>
                  <a:srgbClr val="000000"/>
                </a:solidFill>
                <a:latin typeface="+mj-lt"/>
                <a:ea typeface="Calibri"/>
                <a:cs typeface="Calibri"/>
                <a:sym typeface="Calibri"/>
              </a:rPr>
              <a:t>a man who is sexually attracted to men; also an umbrella term sometimes used for LGBQ people</a:t>
            </a:r>
          </a:p>
          <a:p>
            <a:pPr marL="558404" lvl="2" indent="-211931">
              <a:buClr>
                <a:srgbClr val="000000"/>
              </a:buClr>
              <a:buSzPts val="2800"/>
              <a:buFont typeface="Arial"/>
              <a:buChar char="•"/>
            </a:pPr>
            <a:r>
              <a:rPr lang="en-US" sz="2000" b="1" dirty="0">
                <a:solidFill>
                  <a:srgbClr val="000000"/>
                </a:solidFill>
                <a:latin typeface="+mj-lt"/>
                <a:cs typeface="Calibri"/>
                <a:sym typeface="Calibri"/>
              </a:rPr>
              <a:t>Heterosexual: </a:t>
            </a:r>
            <a:r>
              <a:rPr lang="en-US" sz="2000" dirty="0">
                <a:solidFill>
                  <a:srgbClr val="000000"/>
                </a:solidFill>
                <a:latin typeface="+mj-lt"/>
                <a:cs typeface="Calibri"/>
                <a:sym typeface="Calibri"/>
              </a:rPr>
              <a:t>someone who is sexually attracted only to people of a different </a:t>
            </a:r>
            <a:r>
              <a:rPr lang="en-US" sz="2000">
                <a:solidFill>
                  <a:srgbClr val="000000"/>
                </a:solidFill>
                <a:latin typeface="+mj-lt"/>
                <a:cs typeface="Calibri"/>
                <a:sym typeface="Calibri"/>
              </a:rPr>
              <a:t>gender identity from their own</a:t>
            </a:r>
            <a:endParaRPr sz="1400" b="1" dirty="0">
              <a:latin typeface="+mj-lt"/>
            </a:endParaRPr>
          </a:p>
          <a:p>
            <a:pPr marL="558404" lvl="2" indent="-211931">
              <a:buClr>
                <a:srgbClr val="000000"/>
              </a:buClr>
              <a:buSzPts val="2800"/>
              <a:buFont typeface="Arial"/>
              <a:buChar char="•"/>
            </a:pPr>
            <a:r>
              <a:rPr lang="en-US" sz="2000" b="1" dirty="0">
                <a:solidFill>
                  <a:srgbClr val="000000"/>
                </a:solidFill>
                <a:latin typeface="+mj-lt"/>
                <a:ea typeface="Calibri"/>
                <a:cs typeface="Calibri"/>
                <a:sym typeface="Calibri"/>
              </a:rPr>
              <a:t>Lesbian: </a:t>
            </a:r>
            <a:r>
              <a:rPr lang="en-US" sz="2000" dirty="0">
                <a:solidFill>
                  <a:srgbClr val="000000"/>
                </a:solidFill>
                <a:latin typeface="+mj-lt"/>
                <a:ea typeface="Calibri"/>
                <a:cs typeface="Calibri"/>
                <a:sym typeface="Calibri"/>
              </a:rPr>
              <a:t>a woman who is sexually attracted to women</a:t>
            </a:r>
          </a:p>
          <a:p>
            <a:pPr marL="558404" lvl="2" indent="-211931">
              <a:buClr>
                <a:srgbClr val="000000"/>
              </a:buClr>
              <a:buSzPts val="2800"/>
              <a:buFont typeface="Arial"/>
              <a:buChar char="•"/>
            </a:pPr>
            <a:r>
              <a:rPr lang="en-US" sz="2000" b="1" dirty="0">
                <a:solidFill>
                  <a:srgbClr val="000000"/>
                </a:solidFill>
                <a:latin typeface="+mj-lt"/>
                <a:ea typeface="Calibri"/>
                <a:cs typeface="Calibri"/>
                <a:sym typeface="Calibri"/>
              </a:rPr>
              <a:t>Pansexual: </a:t>
            </a:r>
            <a:r>
              <a:rPr lang="en-US" sz="2000" dirty="0">
                <a:solidFill>
                  <a:srgbClr val="000000"/>
                </a:solidFill>
                <a:latin typeface="+mj-lt"/>
                <a:ea typeface="Calibri"/>
                <a:cs typeface="Calibri"/>
                <a:sym typeface="Calibri"/>
              </a:rPr>
              <a:t>a person of any gender attracted to people of any gender</a:t>
            </a:r>
          </a:p>
          <a:p>
            <a:pPr marL="558404" lvl="2" indent="-211931">
              <a:buClr>
                <a:srgbClr val="000000"/>
              </a:buClr>
              <a:buSzPts val="2800"/>
              <a:buFont typeface="Arial"/>
              <a:buChar char="•"/>
            </a:pPr>
            <a:r>
              <a:rPr lang="en-US" sz="2000" b="1" dirty="0">
                <a:solidFill>
                  <a:srgbClr val="000000"/>
                </a:solidFill>
                <a:latin typeface="+mj-lt"/>
                <a:ea typeface="Calibri"/>
                <a:cs typeface="Calibri"/>
                <a:sym typeface="Calibri"/>
              </a:rPr>
              <a:t>Queer: </a:t>
            </a:r>
            <a:r>
              <a:rPr lang="en-US" sz="2000" dirty="0">
                <a:solidFill>
                  <a:srgbClr val="000000"/>
                </a:solidFill>
                <a:latin typeface="+mj-lt"/>
                <a:ea typeface="Calibri"/>
                <a:cs typeface="Calibri"/>
                <a:sym typeface="Calibri"/>
              </a:rPr>
              <a:t>an umbrella term used to describe people of any gender who are not heterosexual</a:t>
            </a:r>
            <a:endParaRPr sz="2000" b="1" dirty="0">
              <a:solidFill>
                <a:srgbClr val="000000"/>
              </a:solidFill>
              <a:latin typeface="+mj-lt"/>
              <a:ea typeface="Calibri"/>
              <a:cs typeface="Calibri"/>
              <a:sym typeface="Calibri"/>
            </a:endParaRPr>
          </a:p>
        </p:txBody>
      </p:sp>
    </p:spTree>
    <p:extLst>
      <p:ext uri="{BB962C8B-B14F-4D97-AF65-F5344CB8AC3E}">
        <p14:creationId xmlns:p14="http://schemas.microsoft.com/office/powerpoint/2010/main" val="3155236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pic>
        <p:nvPicPr>
          <p:cNvPr id="623" name="Google Shape;623;p92"/>
          <p:cNvPicPr preferRelativeResize="0"/>
          <p:nvPr/>
        </p:nvPicPr>
        <p:blipFill rotWithShape="1">
          <a:blip r:embed="rId3">
            <a:alphaModFix/>
          </a:blip>
          <a:srcRect l="44898" t="81919" r="4449" b="-1"/>
          <a:stretch/>
        </p:blipFill>
        <p:spPr>
          <a:xfrm>
            <a:off x="1219198" y="1733550"/>
            <a:ext cx="6705603" cy="1676400"/>
          </a:xfrm>
          <a:prstGeom prst="rect">
            <a:avLst/>
          </a:prstGeom>
          <a:noFill/>
          <a:ln>
            <a:noFill/>
          </a:ln>
        </p:spPr>
      </p:pic>
      <p:sp>
        <p:nvSpPr>
          <p:cNvPr id="3" name="Google Shape;617;p91">
            <a:extLst>
              <a:ext uri="{FF2B5EF4-FFF2-40B4-BE49-F238E27FC236}">
                <a16:creationId xmlns:a16="http://schemas.microsoft.com/office/drawing/2014/main" id="{164D1FCF-DB68-B943-97B7-57D9735CE534}"/>
              </a:ext>
            </a:extLst>
          </p:cNvPr>
          <p:cNvSpPr txBox="1"/>
          <p:nvPr/>
        </p:nvSpPr>
        <p:spPr>
          <a:xfrm>
            <a:off x="1282260" y="4174067"/>
            <a:ext cx="6579481" cy="2331408"/>
          </a:xfrm>
          <a:prstGeom prst="rect">
            <a:avLst/>
          </a:prstGeom>
          <a:noFill/>
          <a:ln>
            <a:noFill/>
          </a:ln>
        </p:spPr>
        <p:txBody>
          <a:bodyPr spcFirstLastPara="1" wrap="square" lIns="68569" tIns="34275" rIns="68569" bIns="34275" anchor="t" anchorCtr="0">
            <a:noAutofit/>
          </a:bodyPr>
          <a:lstStyle/>
          <a:p>
            <a:pPr marL="346472" lvl="2">
              <a:buClr>
                <a:srgbClr val="000000"/>
              </a:buClr>
              <a:buSzPts val="2800"/>
            </a:pPr>
            <a:r>
              <a:rPr lang="en-US" b="1" dirty="0" err="1">
                <a:solidFill>
                  <a:srgbClr val="000000"/>
                </a:solidFill>
                <a:latin typeface="+mj-lt"/>
                <a:ea typeface="Calibri"/>
                <a:cs typeface="Calibri"/>
                <a:sym typeface="Calibri"/>
              </a:rPr>
              <a:t>Aromantic</a:t>
            </a:r>
            <a:r>
              <a:rPr lang="en-US" dirty="0">
                <a:solidFill>
                  <a:srgbClr val="000000"/>
                </a:solidFill>
                <a:latin typeface="+mj-lt"/>
                <a:ea typeface="Calibri"/>
                <a:cs typeface="Calibri"/>
                <a:sym typeface="Calibri"/>
              </a:rPr>
              <a:t>: a person of any gender not romantically or emotionally attracted to people of any gender</a:t>
            </a:r>
            <a:endParaRPr b="1" dirty="0">
              <a:solidFill>
                <a:srgbClr val="000000"/>
              </a:solidFill>
              <a:latin typeface="+mj-lt"/>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87"/>
          <p:cNvPicPr preferRelativeResize="0"/>
          <p:nvPr/>
        </p:nvPicPr>
        <p:blipFill rotWithShape="1">
          <a:blip r:embed="rId3">
            <a:alphaModFix/>
          </a:blip>
          <a:srcRect l="7592" t="2446"/>
          <a:stretch/>
        </p:blipFill>
        <p:spPr>
          <a:xfrm>
            <a:off x="1143001" y="73116"/>
            <a:ext cx="6857999" cy="5070385"/>
          </a:xfrm>
          <a:prstGeom prst="rect">
            <a:avLst/>
          </a:prstGeom>
          <a:noFill/>
          <a:ln>
            <a:noFill/>
          </a:ln>
        </p:spPr>
      </p:pic>
      <p:sp>
        <p:nvSpPr>
          <p:cNvPr id="2" name="TextBox 1">
            <a:extLst>
              <a:ext uri="{FF2B5EF4-FFF2-40B4-BE49-F238E27FC236}">
                <a16:creationId xmlns:a16="http://schemas.microsoft.com/office/drawing/2014/main" id="{32D4E570-63E8-4844-8919-7FF4F2B1BF7D}"/>
              </a:ext>
            </a:extLst>
          </p:cNvPr>
          <p:cNvSpPr txBox="1"/>
          <p:nvPr/>
        </p:nvSpPr>
        <p:spPr>
          <a:xfrm>
            <a:off x="2851689" y="3440623"/>
            <a:ext cx="720671" cy="300082"/>
          </a:xfrm>
          <a:prstGeom prst="rect">
            <a:avLst/>
          </a:prstGeom>
          <a:noFill/>
        </p:spPr>
        <p:txBody>
          <a:bodyPr wrap="square" rtlCol="0">
            <a:spAutoFit/>
          </a:bodyPr>
          <a:lstStyle/>
          <a:p>
            <a:r>
              <a:rPr lang="en-US" sz="1350" dirty="0"/>
              <a:t>**</a:t>
            </a:r>
          </a:p>
        </p:txBody>
      </p:sp>
      <p:sp>
        <p:nvSpPr>
          <p:cNvPr id="4" name="TextBox 3">
            <a:extLst>
              <a:ext uri="{FF2B5EF4-FFF2-40B4-BE49-F238E27FC236}">
                <a16:creationId xmlns:a16="http://schemas.microsoft.com/office/drawing/2014/main" id="{34540009-7A62-AD45-A973-085157B76ABA}"/>
              </a:ext>
            </a:extLst>
          </p:cNvPr>
          <p:cNvSpPr txBox="1"/>
          <p:nvPr/>
        </p:nvSpPr>
        <p:spPr>
          <a:xfrm>
            <a:off x="6150891" y="2571750"/>
            <a:ext cx="720671" cy="300082"/>
          </a:xfrm>
          <a:prstGeom prst="rect">
            <a:avLst/>
          </a:prstGeom>
          <a:noFill/>
        </p:spPr>
        <p:txBody>
          <a:bodyPr wrap="square" rtlCol="0">
            <a:spAutoFit/>
          </a:bodyPr>
          <a:lstStyle/>
          <a:p>
            <a:r>
              <a:rPr lang="en-US" sz="1350" dirty="0"/>
              <a:t>**</a:t>
            </a:r>
          </a:p>
        </p:txBody>
      </p:sp>
      <p:sp>
        <p:nvSpPr>
          <p:cNvPr id="5" name="TextBox 4">
            <a:extLst>
              <a:ext uri="{FF2B5EF4-FFF2-40B4-BE49-F238E27FC236}">
                <a16:creationId xmlns:a16="http://schemas.microsoft.com/office/drawing/2014/main" id="{3D62DCA0-1C20-BE40-AADA-23BD7C45AF71}"/>
              </a:ext>
            </a:extLst>
          </p:cNvPr>
          <p:cNvSpPr txBox="1"/>
          <p:nvPr/>
        </p:nvSpPr>
        <p:spPr>
          <a:xfrm>
            <a:off x="2756761" y="4243254"/>
            <a:ext cx="1222429" cy="923330"/>
          </a:xfrm>
          <a:prstGeom prst="rect">
            <a:avLst/>
          </a:prstGeom>
          <a:noFill/>
        </p:spPr>
        <p:txBody>
          <a:bodyPr wrap="square" rtlCol="0">
            <a:spAutoFit/>
          </a:bodyPr>
          <a:lstStyle/>
          <a:p>
            <a:r>
              <a:rPr lang="en-US" sz="1350" dirty="0"/>
              <a:t>**sex assigned at birth is constructed, not inherent.</a:t>
            </a:r>
          </a:p>
        </p:txBody>
      </p:sp>
    </p:spTree>
    <p:extLst>
      <p:ext uri="{BB962C8B-B14F-4D97-AF65-F5344CB8AC3E}">
        <p14:creationId xmlns:p14="http://schemas.microsoft.com/office/powerpoint/2010/main" val="2149956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2" name="Google Shape;302;p53"/>
          <p:cNvSpPr txBox="1">
            <a:spLocks noGrp="1"/>
          </p:cNvSpPr>
          <p:nvPr>
            <p:ph type="title"/>
          </p:nvPr>
        </p:nvSpPr>
        <p:spPr>
          <a:xfrm>
            <a:off x="1330325" y="338514"/>
            <a:ext cx="6483350" cy="786892"/>
          </a:xfrm>
          <a:prstGeom prst="rect">
            <a:avLst/>
          </a:prstGeom>
          <a:noFill/>
          <a:ln>
            <a:noFill/>
          </a:ln>
        </p:spPr>
        <p:txBody>
          <a:bodyPr spcFirstLastPara="1" vert="horz" wrap="square" lIns="68569" tIns="34275" rIns="68569" bIns="34275" rtlCol="0" anchor="ctr" anchorCtr="0">
            <a:noAutofit/>
          </a:bodyPr>
          <a:lstStyle/>
          <a:p>
            <a:pPr>
              <a:spcBef>
                <a:spcPts val="0"/>
              </a:spcBef>
              <a:buClr>
                <a:srgbClr val="000000"/>
              </a:buClr>
              <a:buSzPts val="4000"/>
            </a:pPr>
            <a:r>
              <a:rPr lang="en-US" sz="4050" b="1" dirty="0">
                <a:solidFill>
                  <a:srgbClr val="000000"/>
                </a:solidFill>
                <a:ea typeface="Trebuchet MS"/>
                <a:cs typeface="Trebuchet MS"/>
                <a:sym typeface="Trebuchet MS"/>
              </a:rPr>
              <a:t>  Welcome!</a:t>
            </a:r>
            <a:endParaRPr sz="4050" dirty="0">
              <a:solidFill>
                <a:srgbClr val="000000"/>
              </a:solidFill>
            </a:endParaRPr>
          </a:p>
        </p:txBody>
      </p:sp>
      <p:sp>
        <p:nvSpPr>
          <p:cNvPr id="301" name="Google Shape;301;p53"/>
          <p:cNvSpPr txBox="1">
            <a:spLocks noGrp="1"/>
          </p:cNvSpPr>
          <p:nvPr>
            <p:ph idx="1"/>
          </p:nvPr>
        </p:nvSpPr>
        <p:spPr>
          <a:xfrm>
            <a:off x="1485899" y="1013060"/>
            <a:ext cx="6172200" cy="3441732"/>
          </a:xfrm>
          <a:prstGeom prst="rect">
            <a:avLst/>
          </a:prstGeom>
          <a:noFill/>
          <a:ln>
            <a:noFill/>
          </a:ln>
        </p:spPr>
        <p:txBody>
          <a:bodyPr spcFirstLastPara="1" vert="horz" wrap="square" lIns="68569" tIns="34275" rIns="68569" bIns="34275" rtlCol="0" anchor="t" anchorCtr="0">
            <a:noAutofit/>
          </a:bodyPr>
          <a:lstStyle/>
          <a:p>
            <a:pPr marL="209551" indent="0">
              <a:lnSpc>
                <a:spcPct val="80000"/>
              </a:lnSpc>
              <a:spcBef>
                <a:spcPts val="0"/>
              </a:spcBef>
              <a:buSzPts val="2500"/>
              <a:buNone/>
            </a:pPr>
            <a:r>
              <a:rPr lang="en-US" sz="1875" b="1" dirty="0">
                <a:solidFill>
                  <a:srgbClr val="000000"/>
                </a:solidFill>
                <a:latin typeface="+mj-lt"/>
                <a:ea typeface="Trebuchet MS"/>
                <a:cs typeface="Trebuchet MS"/>
                <a:sym typeface="Trebuchet MS"/>
              </a:rPr>
              <a:t>	</a:t>
            </a:r>
            <a:endParaRPr dirty="0">
              <a:latin typeface="+mj-lt"/>
            </a:endParaRPr>
          </a:p>
          <a:p>
            <a:pPr marL="209551" indent="0">
              <a:lnSpc>
                <a:spcPct val="80000"/>
              </a:lnSpc>
              <a:spcBef>
                <a:spcPts val="553"/>
              </a:spcBef>
              <a:buSzPts val="3687"/>
              <a:buNone/>
            </a:pPr>
            <a:r>
              <a:rPr lang="en-US" sz="2765" b="1" dirty="0">
                <a:solidFill>
                  <a:srgbClr val="000000"/>
                </a:solidFill>
                <a:latin typeface="+mj-lt"/>
                <a:ea typeface="Trebuchet MS"/>
                <a:cs typeface="Trebuchet MS"/>
                <a:sym typeface="Trebuchet MS"/>
              </a:rPr>
              <a:t>Ophelia Hu Kinney</a:t>
            </a:r>
          </a:p>
          <a:p>
            <a:pPr marL="209551" indent="0">
              <a:lnSpc>
                <a:spcPct val="80000"/>
              </a:lnSpc>
              <a:spcBef>
                <a:spcPts val="553"/>
              </a:spcBef>
              <a:buSzPts val="3687"/>
              <a:buNone/>
            </a:pPr>
            <a:r>
              <a:rPr lang="en-US" sz="1800" dirty="0">
                <a:solidFill>
                  <a:srgbClr val="000000"/>
                </a:solidFill>
                <a:latin typeface="+mj-lt"/>
                <a:sym typeface="Trebuchet MS"/>
              </a:rPr>
              <a:t>she/her/hers</a:t>
            </a:r>
          </a:p>
          <a:p>
            <a:pPr marL="209551" indent="0">
              <a:lnSpc>
                <a:spcPct val="80000"/>
              </a:lnSpc>
              <a:spcBef>
                <a:spcPts val="553"/>
              </a:spcBef>
              <a:buSzPts val="3687"/>
              <a:buNone/>
            </a:pPr>
            <a:r>
              <a:rPr lang="en-US" sz="1800" dirty="0">
                <a:solidFill>
                  <a:srgbClr val="000000"/>
                </a:solidFill>
                <a:latin typeface="+mj-lt"/>
                <a:sym typeface="Trebuchet MS"/>
              </a:rPr>
              <a:t>Scarborough, Maine</a:t>
            </a:r>
          </a:p>
          <a:p>
            <a:pPr marL="209551" indent="0">
              <a:lnSpc>
                <a:spcPct val="80000"/>
              </a:lnSpc>
              <a:spcBef>
                <a:spcPts val="553"/>
              </a:spcBef>
              <a:buSzPts val="3687"/>
              <a:buNone/>
            </a:pPr>
            <a:r>
              <a:rPr lang="en-US" sz="1800" b="1" dirty="0">
                <a:solidFill>
                  <a:srgbClr val="000000"/>
                </a:solidFill>
                <a:latin typeface="+mj-lt"/>
                <a:sym typeface="Trebuchet MS"/>
              </a:rPr>
              <a:t>Communications Specialist</a:t>
            </a:r>
          </a:p>
          <a:p>
            <a:pPr marL="209551" indent="0">
              <a:lnSpc>
                <a:spcPct val="80000"/>
              </a:lnSpc>
              <a:spcBef>
                <a:spcPts val="553"/>
              </a:spcBef>
              <a:buSzPts val="3687"/>
              <a:buNone/>
            </a:pPr>
            <a:r>
              <a:rPr lang="en-US" sz="1800" b="1" dirty="0">
                <a:solidFill>
                  <a:srgbClr val="000000"/>
                </a:solidFill>
                <a:latin typeface="+mj-lt"/>
                <a:sym typeface="Trebuchet MS"/>
              </a:rPr>
              <a:t>Reconciling Ministries Network</a:t>
            </a:r>
            <a:r>
              <a:rPr lang="en-US" sz="1406" b="1" dirty="0">
                <a:solidFill>
                  <a:srgbClr val="000000"/>
                </a:solidFill>
                <a:latin typeface="+mj-lt"/>
                <a:ea typeface="Trebuchet MS"/>
                <a:cs typeface="Trebuchet MS"/>
                <a:sym typeface="Trebuchet MS"/>
              </a:rPr>
              <a:t>	</a:t>
            </a:r>
            <a:endParaRPr sz="2156" b="1" dirty="0">
              <a:solidFill>
                <a:srgbClr val="000000"/>
              </a:solidFill>
              <a:latin typeface="+mj-lt"/>
              <a:ea typeface="Trebuchet MS"/>
              <a:cs typeface="Trebuchet MS"/>
              <a:sym typeface="Trebuchet MS"/>
            </a:endParaRPr>
          </a:p>
          <a:p>
            <a:pPr marL="76200" indent="0">
              <a:spcBef>
                <a:spcPts val="0"/>
              </a:spcBef>
              <a:buSzPts val="3200"/>
              <a:buNone/>
            </a:pPr>
            <a:r>
              <a:rPr lang="en-US" dirty="0">
                <a:latin typeface="+mj-lt"/>
                <a:ea typeface="Trebuchet MS"/>
                <a:cs typeface="Trebuchet MS"/>
                <a:sym typeface="Trebuchet MS"/>
              </a:rPr>
              <a:t>  </a:t>
            </a:r>
          </a:p>
          <a:p>
            <a:pPr marL="76200" indent="0">
              <a:spcBef>
                <a:spcPts val="0"/>
              </a:spcBef>
              <a:buSzPts val="3200"/>
              <a:buNone/>
            </a:pPr>
            <a:r>
              <a:rPr lang="en-US" dirty="0">
                <a:latin typeface="+mj-lt"/>
                <a:ea typeface="Trebuchet MS"/>
                <a:cs typeface="Trebuchet MS"/>
                <a:sym typeface="Trebuchet MS"/>
              </a:rPr>
              <a:t>  Please share with one or two neighbors:</a:t>
            </a:r>
            <a:endParaRPr lang="en-US" dirty="0">
              <a:latin typeface="+mj-lt"/>
            </a:endParaRPr>
          </a:p>
          <a:p>
            <a:pPr marL="76200" indent="0">
              <a:spcBef>
                <a:spcPts val="0"/>
              </a:spcBef>
              <a:buSzPts val="2400"/>
              <a:buNone/>
            </a:pPr>
            <a:endParaRPr lang="en-US" dirty="0">
              <a:solidFill>
                <a:srgbClr val="000000"/>
              </a:solidFill>
              <a:latin typeface="+mj-lt"/>
              <a:ea typeface="Trebuchet MS"/>
              <a:cs typeface="Trebuchet MS"/>
              <a:sym typeface="Trebuchet MS"/>
            </a:endParaRPr>
          </a:p>
          <a:p>
            <a:pPr marL="419100" indent="-342900">
              <a:spcBef>
                <a:spcPts val="0"/>
              </a:spcBef>
              <a:buSzPts val="3200"/>
              <a:buFontTx/>
              <a:buChar char="-"/>
            </a:pPr>
            <a:r>
              <a:rPr lang="en-US" i="1" dirty="0">
                <a:solidFill>
                  <a:srgbClr val="000000"/>
                </a:solidFill>
                <a:latin typeface="+mj-lt"/>
                <a:ea typeface="Trebuchet MS"/>
                <a:cs typeface="Trebuchet MS"/>
                <a:sym typeface="Trebuchet MS"/>
              </a:rPr>
              <a:t>Your name</a:t>
            </a:r>
          </a:p>
          <a:p>
            <a:pPr marL="419100" indent="-342900">
              <a:spcBef>
                <a:spcPts val="0"/>
              </a:spcBef>
              <a:buSzPts val="3200"/>
              <a:buFontTx/>
              <a:buChar char="-"/>
            </a:pPr>
            <a:r>
              <a:rPr lang="en-US" i="1" dirty="0">
                <a:solidFill>
                  <a:srgbClr val="000000"/>
                </a:solidFill>
                <a:latin typeface="+mj-lt"/>
                <a:ea typeface="Trebuchet MS"/>
                <a:cs typeface="Trebuchet MS"/>
                <a:sym typeface="Trebuchet MS"/>
              </a:rPr>
              <a:t>Your pronouns (they/them, she/her, he/him, etc.)</a:t>
            </a:r>
          </a:p>
          <a:p>
            <a:pPr marL="419100" indent="-342900">
              <a:spcBef>
                <a:spcPts val="0"/>
              </a:spcBef>
              <a:buSzPts val="3200"/>
              <a:buFontTx/>
              <a:buChar char="-"/>
            </a:pPr>
            <a:r>
              <a:rPr lang="en-US" i="1" dirty="0">
                <a:solidFill>
                  <a:srgbClr val="000000"/>
                </a:solidFill>
                <a:latin typeface="+mj-lt"/>
                <a:ea typeface="Trebuchet MS"/>
                <a:cs typeface="Trebuchet MS"/>
                <a:sym typeface="Trebuchet MS"/>
              </a:rPr>
              <a:t>Where home is for you</a:t>
            </a:r>
          </a:p>
          <a:p>
            <a:pPr marL="419100" indent="-342900">
              <a:spcBef>
                <a:spcPts val="0"/>
              </a:spcBef>
              <a:buSzPts val="3200"/>
              <a:buFontTx/>
              <a:buChar char="-"/>
            </a:pPr>
            <a:r>
              <a:rPr lang="en-US" i="1" dirty="0">
                <a:solidFill>
                  <a:srgbClr val="000000"/>
                </a:solidFill>
                <a:latin typeface="+mj-lt"/>
                <a:ea typeface="Trebuchet MS"/>
                <a:cs typeface="Trebuchet MS"/>
                <a:sym typeface="Trebuchet MS"/>
              </a:rPr>
              <a:t>Your role relevant to this presentation</a:t>
            </a:r>
            <a:endParaRPr sz="1125" i="1" dirty="0">
              <a:latin typeface="+mj-lt"/>
            </a:endParaRPr>
          </a:p>
          <a:p>
            <a:pPr marL="209551" indent="0">
              <a:lnSpc>
                <a:spcPct val="80000"/>
              </a:lnSpc>
              <a:spcBef>
                <a:spcPts val="225"/>
              </a:spcBef>
              <a:buSzPts val="1500"/>
              <a:buNone/>
            </a:pPr>
            <a:endParaRPr sz="1125" i="1" dirty="0">
              <a:latin typeface="+mj-lt"/>
            </a:endParaRPr>
          </a:p>
          <a:p>
            <a:pPr marL="209551" indent="0">
              <a:lnSpc>
                <a:spcPct val="80000"/>
              </a:lnSpc>
              <a:spcBef>
                <a:spcPts val="225"/>
              </a:spcBef>
              <a:buSzPts val="1500"/>
              <a:buNone/>
            </a:pPr>
            <a:endParaRPr sz="1125" i="1" dirty="0">
              <a:latin typeface="+mj-lt"/>
            </a:endParaRPr>
          </a:p>
        </p:txBody>
      </p:sp>
      <p:pic>
        <p:nvPicPr>
          <p:cNvPr id="3" name="Picture 2">
            <a:extLst>
              <a:ext uri="{FF2B5EF4-FFF2-40B4-BE49-F238E27FC236}">
                <a16:creationId xmlns:a16="http://schemas.microsoft.com/office/drawing/2014/main" id="{C7277496-AB7A-BB43-A304-31B4FA662710}"/>
              </a:ext>
            </a:extLst>
          </p:cNvPr>
          <p:cNvPicPr>
            <a:picLocks noChangeAspect="1"/>
          </p:cNvPicPr>
          <p:nvPr/>
        </p:nvPicPr>
        <p:blipFill>
          <a:blip r:embed="rId3"/>
          <a:stretch>
            <a:fillRect/>
          </a:stretch>
        </p:blipFill>
        <p:spPr>
          <a:xfrm>
            <a:off x="5558021" y="1125405"/>
            <a:ext cx="1555628" cy="17137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4"/>
          <p:cNvSpPr txBox="1"/>
          <p:nvPr/>
        </p:nvSpPr>
        <p:spPr>
          <a:xfrm>
            <a:off x="1562100" y="600075"/>
            <a:ext cx="6438900" cy="617125"/>
          </a:xfrm>
          <a:prstGeom prst="rect">
            <a:avLst/>
          </a:prstGeom>
          <a:noFill/>
          <a:ln>
            <a:noFill/>
          </a:ln>
        </p:spPr>
        <p:txBody>
          <a:bodyPr spcFirstLastPara="1" wrap="square" lIns="68569" tIns="68569" rIns="68569" bIns="68569" anchor="ctr" anchorCtr="0">
            <a:noAutofit/>
          </a:bodyPr>
          <a:lstStyle/>
          <a:p>
            <a:pPr>
              <a:buClr>
                <a:srgbClr val="000000"/>
              </a:buClr>
              <a:buSzPts val="4800"/>
            </a:pPr>
            <a:r>
              <a:rPr lang="en-US" sz="3300" b="1" dirty="0">
                <a:solidFill>
                  <a:srgbClr val="000000"/>
                </a:solidFill>
                <a:latin typeface="+mj-lt"/>
                <a:ea typeface="Calibri"/>
                <a:cs typeface="Calibri"/>
                <a:sym typeface="Calibri"/>
              </a:rPr>
              <a:t>Take-Aways on the Gender Unicorn</a:t>
            </a:r>
            <a:endParaRPr sz="3300" b="1" dirty="0">
              <a:solidFill>
                <a:srgbClr val="000000"/>
              </a:solidFill>
              <a:latin typeface="+mj-lt"/>
              <a:ea typeface="Calibri"/>
              <a:cs typeface="Calibri"/>
              <a:sym typeface="Calibri"/>
            </a:endParaRPr>
          </a:p>
        </p:txBody>
      </p:sp>
      <p:sp>
        <p:nvSpPr>
          <p:cNvPr id="635" name="Google Shape;635;p94"/>
          <p:cNvSpPr txBox="1"/>
          <p:nvPr/>
        </p:nvSpPr>
        <p:spPr>
          <a:xfrm>
            <a:off x="1485900" y="1343026"/>
            <a:ext cx="6172200" cy="3405410"/>
          </a:xfrm>
          <a:prstGeom prst="rect">
            <a:avLst/>
          </a:prstGeom>
          <a:noFill/>
          <a:ln>
            <a:noFill/>
          </a:ln>
        </p:spPr>
        <p:txBody>
          <a:bodyPr spcFirstLastPara="1" wrap="square" lIns="68569" tIns="68569" rIns="68569" bIns="68569" anchor="t" anchorCtr="0">
            <a:noAutofit/>
          </a:bodyPr>
          <a:lstStyle/>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Sex assigned at birth, gender identity, gender expression, and sexual orientation are different, and don’t determine each other</a:t>
            </a:r>
            <a:endParaRPr sz="1350" dirty="0">
              <a:latin typeface="+mj-lt"/>
            </a:endParaRPr>
          </a:p>
          <a:p>
            <a:pPr marL="361950" indent="-342900">
              <a:spcBef>
                <a:spcPts val="480"/>
              </a:spcBef>
              <a:buClr>
                <a:schemeClr val="lt2"/>
              </a:buClr>
              <a:buSzPts val="3200"/>
              <a:buFont typeface="Noto Sans Symbols"/>
              <a:buChar char="❖"/>
            </a:pPr>
            <a:r>
              <a:rPr lang="en-US" sz="2400" dirty="0">
                <a:solidFill>
                  <a:schemeClr val="dk1"/>
                </a:solidFill>
                <a:latin typeface="+mj-lt"/>
                <a:ea typeface="Calibri"/>
                <a:cs typeface="Calibri"/>
                <a:sym typeface="Calibri"/>
              </a:rPr>
              <a:t>There is a multiplicity of sex, gender identities, sexual orientations, and gender expressions</a:t>
            </a:r>
            <a:endParaRPr sz="1350" dirty="0">
              <a:latin typeface="+mj-lt"/>
            </a:endParaRPr>
          </a:p>
          <a:p>
            <a:pPr marL="361950" indent="-342900">
              <a:spcBef>
                <a:spcPts val="480"/>
              </a:spcBef>
              <a:buClr>
                <a:schemeClr val="lt2"/>
              </a:buClr>
              <a:buSzPts val="3200"/>
              <a:buFont typeface="Noto Sans Symbols"/>
              <a:buChar char="❖"/>
            </a:pPr>
            <a:r>
              <a:rPr lang="en-US" sz="2400" dirty="0">
                <a:solidFill>
                  <a:schemeClr val="dk1"/>
                </a:solidFill>
                <a:latin typeface="+mj-lt"/>
                <a:ea typeface="Calibri"/>
                <a:cs typeface="Calibri"/>
                <a:sym typeface="Calibri"/>
              </a:rPr>
              <a:t>We all have gender identity and sexual orientation, not just LGBTQ people</a:t>
            </a:r>
            <a:endParaRPr sz="2400" dirty="0">
              <a:solidFill>
                <a:schemeClr val="dk1"/>
              </a:solidFill>
              <a:latin typeface="+mj-lt"/>
              <a:ea typeface="Calibri"/>
              <a:cs typeface="Calibri"/>
              <a:sym typeface="Calibri"/>
            </a:endParaRPr>
          </a:p>
          <a:p>
            <a:pPr marL="205740" indent="-72390">
              <a:spcBef>
                <a:spcPts val="420"/>
              </a:spcBef>
              <a:buClr>
                <a:schemeClr val="accent1"/>
              </a:buClr>
              <a:buSzPts val="2800"/>
            </a:pPr>
            <a:endParaRPr sz="2100" dirty="0">
              <a:solidFill>
                <a:schemeClr val="dk1"/>
              </a:solidFill>
              <a:latin typeface="+mj-lt"/>
              <a:ea typeface="Calibri"/>
              <a:cs typeface="Calibri"/>
              <a:sym typeface="Calibri"/>
            </a:endParaRPr>
          </a:p>
          <a:p>
            <a:pPr>
              <a:spcBef>
                <a:spcPts val="360"/>
              </a:spcBef>
              <a:buClr>
                <a:schemeClr val="accent1"/>
              </a:buClr>
              <a:buSzPts val="2400"/>
            </a:pPr>
            <a:endParaRPr dirty="0">
              <a:solidFill>
                <a:schemeClr val="dk1"/>
              </a:solidFill>
              <a:latin typeface="+mj-lt"/>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34;p94">
            <a:extLst>
              <a:ext uri="{FF2B5EF4-FFF2-40B4-BE49-F238E27FC236}">
                <a16:creationId xmlns:a16="http://schemas.microsoft.com/office/drawing/2014/main" id="{65DC172D-7B38-AB4F-A637-C533FC7C5718}"/>
              </a:ext>
            </a:extLst>
          </p:cNvPr>
          <p:cNvSpPr txBox="1"/>
          <p:nvPr/>
        </p:nvSpPr>
        <p:spPr>
          <a:xfrm>
            <a:off x="1352550" y="2263188"/>
            <a:ext cx="6438900" cy="617125"/>
          </a:xfrm>
          <a:prstGeom prst="rect">
            <a:avLst/>
          </a:prstGeom>
          <a:noFill/>
          <a:ln>
            <a:noFill/>
          </a:ln>
        </p:spPr>
        <p:txBody>
          <a:bodyPr spcFirstLastPara="1" wrap="square" lIns="68569" tIns="68569" rIns="68569" bIns="68569" anchor="ctr" anchorCtr="0">
            <a:noAutofit/>
          </a:bodyPr>
          <a:lstStyle/>
          <a:p>
            <a:pPr algn="ctr">
              <a:buClr>
                <a:srgbClr val="000000"/>
              </a:buClr>
              <a:buSzPts val="4800"/>
            </a:pPr>
            <a:r>
              <a:rPr lang="en-US" sz="3300" b="1" dirty="0">
                <a:solidFill>
                  <a:srgbClr val="000000"/>
                </a:solidFill>
                <a:latin typeface="+mj-lt"/>
                <a:ea typeface="Calibri"/>
                <a:cs typeface="Calibri"/>
                <a:sym typeface="Calibri"/>
              </a:rPr>
              <a:t>Stretch Break!</a:t>
            </a:r>
          </a:p>
          <a:p>
            <a:pPr algn="ctr">
              <a:buClr>
                <a:srgbClr val="000000"/>
              </a:buClr>
              <a:buSzPts val="4800"/>
            </a:pPr>
            <a:r>
              <a:rPr lang="en-US" sz="3300" b="1" dirty="0">
                <a:solidFill>
                  <a:srgbClr val="000000"/>
                </a:solidFill>
                <a:latin typeface="+mj-lt"/>
                <a:ea typeface="Calibri"/>
                <a:cs typeface="Calibri"/>
                <a:sym typeface="Calibri"/>
              </a:rPr>
              <a:t>One minute</a:t>
            </a:r>
            <a:endParaRPr sz="3300" b="1" dirty="0">
              <a:solidFill>
                <a:srgbClr val="000000"/>
              </a:solidFill>
              <a:latin typeface="+mj-lt"/>
              <a:ea typeface="Calibri"/>
              <a:cs typeface="Calibri"/>
              <a:sym typeface="Calibri"/>
            </a:endParaRPr>
          </a:p>
        </p:txBody>
      </p:sp>
    </p:spTree>
    <p:extLst>
      <p:ext uri="{BB962C8B-B14F-4D97-AF65-F5344CB8AC3E}">
        <p14:creationId xmlns:p14="http://schemas.microsoft.com/office/powerpoint/2010/main" val="33724818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4F1FC1-DCB8-B048-98F2-1B3A292BB80C}"/>
              </a:ext>
            </a:extLst>
          </p:cNvPr>
          <p:cNvPicPr>
            <a:picLocks noChangeAspect="1"/>
          </p:cNvPicPr>
          <p:nvPr/>
        </p:nvPicPr>
        <p:blipFill>
          <a:blip r:embed="rId2"/>
          <a:stretch>
            <a:fillRect/>
          </a:stretch>
        </p:blipFill>
        <p:spPr>
          <a:xfrm>
            <a:off x="1143000" y="1"/>
            <a:ext cx="6858000" cy="4631579"/>
          </a:xfrm>
          <a:prstGeom prst="rect">
            <a:avLst/>
          </a:prstGeom>
        </p:spPr>
      </p:pic>
      <p:sp>
        <p:nvSpPr>
          <p:cNvPr id="4" name="TextBox 3">
            <a:extLst>
              <a:ext uri="{FF2B5EF4-FFF2-40B4-BE49-F238E27FC236}">
                <a16:creationId xmlns:a16="http://schemas.microsoft.com/office/drawing/2014/main" id="{4FED1777-8E4B-2843-9E06-8E1F1CFAF70F}"/>
              </a:ext>
            </a:extLst>
          </p:cNvPr>
          <p:cNvSpPr txBox="1"/>
          <p:nvPr/>
        </p:nvSpPr>
        <p:spPr>
          <a:xfrm>
            <a:off x="1143000" y="4658752"/>
            <a:ext cx="4421221" cy="507831"/>
          </a:xfrm>
          <a:prstGeom prst="rect">
            <a:avLst/>
          </a:prstGeom>
          <a:noFill/>
        </p:spPr>
        <p:txBody>
          <a:bodyPr wrap="square" rtlCol="0">
            <a:spAutoFit/>
          </a:bodyPr>
          <a:lstStyle/>
          <a:p>
            <a:r>
              <a:rPr lang="en-US" sz="1350" i="1" dirty="0"/>
              <a:t>A Place of Respect</a:t>
            </a:r>
            <a:r>
              <a:rPr lang="en-US" sz="1350" dirty="0"/>
              <a:t> by Jody </a:t>
            </a:r>
            <a:r>
              <a:rPr lang="en-US" sz="1350" dirty="0" err="1"/>
              <a:t>Marksamer</a:t>
            </a:r>
            <a:r>
              <a:rPr lang="en-US" sz="1350" dirty="0"/>
              <a:t> from the National Center for Lesbian Rights</a:t>
            </a:r>
            <a:endParaRPr lang="en-US" sz="1350" i="1" dirty="0"/>
          </a:p>
        </p:txBody>
      </p:sp>
    </p:spTree>
    <p:extLst>
      <p:ext uri="{BB962C8B-B14F-4D97-AF65-F5344CB8AC3E}">
        <p14:creationId xmlns:p14="http://schemas.microsoft.com/office/powerpoint/2010/main" val="3004964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0E0513-56E9-9740-BFA4-719B12F1FB30}"/>
              </a:ext>
            </a:extLst>
          </p:cNvPr>
          <p:cNvPicPr>
            <a:picLocks noChangeAspect="1"/>
          </p:cNvPicPr>
          <p:nvPr/>
        </p:nvPicPr>
        <p:blipFill>
          <a:blip r:embed="rId2"/>
          <a:stretch>
            <a:fillRect/>
          </a:stretch>
        </p:blipFill>
        <p:spPr>
          <a:xfrm>
            <a:off x="1403890" y="0"/>
            <a:ext cx="6336221" cy="5143500"/>
          </a:xfrm>
          <a:prstGeom prst="rect">
            <a:avLst/>
          </a:prstGeom>
        </p:spPr>
      </p:pic>
    </p:spTree>
    <p:extLst>
      <p:ext uri="{BB962C8B-B14F-4D97-AF65-F5344CB8AC3E}">
        <p14:creationId xmlns:p14="http://schemas.microsoft.com/office/powerpoint/2010/main" val="22388620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4"/>
          <p:cNvSpPr txBox="1"/>
          <p:nvPr/>
        </p:nvSpPr>
        <p:spPr>
          <a:xfrm>
            <a:off x="1435100" y="79905"/>
            <a:ext cx="6438900" cy="617125"/>
          </a:xfrm>
          <a:prstGeom prst="rect">
            <a:avLst/>
          </a:prstGeom>
          <a:noFill/>
          <a:ln>
            <a:noFill/>
          </a:ln>
        </p:spPr>
        <p:txBody>
          <a:bodyPr spcFirstLastPara="1" wrap="square" lIns="68569" tIns="68569" rIns="68569" bIns="68569" anchor="ctr" anchorCtr="0">
            <a:noAutofit/>
          </a:bodyPr>
          <a:lstStyle/>
          <a:p>
            <a:pPr>
              <a:buClr>
                <a:srgbClr val="000000"/>
              </a:buClr>
              <a:buSzPts val="4800"/>
            </a:pPr>
            <a:r>
              <a:rPr lang="en-US" sz="3300" b="1" dirty="0">
                <a:solidFill>
                  <a:srgbClr val="000000"/>
                </a:solidFill>
                <a:latin typeface="+mj-lt"/>
                <a:ea typeface="Calibri"/>
                <a:cs typeface="Calibri"/>
                <a:sym typeface="Calibri"/>
              </a:rPr>
              <a:t>Emphasis on Trans Inclusion &amp; Safety</a:t>
            </a:r>
            <a:endParaRPr sz="3300" b="1" dirty="0">
              <a:solidFill>
                <a:srgbClr val="000000"/>
              </a:solidFill>
              <a:latin typeface="+mj-lt"/>
              <a:ea typeface="Calibri"/>
              <a:cs typeface="Calibri"/>
              <a:sym typeface="Calibri"/>
            </a:endParaRPr>
          </a:p>
        </p:txBody>
      </p:sp>
      <p:sp>
        <p:nvSpPr>
          <p:cNvPr id="635" name="Google Shape;635;p94"/>
          <p:cNvSpPr txBox="1"/>
          <p:nvPr/>
        </p:nvSpPr>
        <p:spPr>
          <a:xfrm>
            <a:off x="1358900" y="822856"/>
            <a:ext cx="6172200" cy="3405410"/>
          </a:xfrm>
          <a:prstGeom prst="rect">
            <a:avLst/>
          </a:prstGeom>
          <a:noFill/>
          <a:ln>
            <a:noFill/>
          </a:ln>
        </p:spPr>
        <p:txBody>
          <a:bodyPr spcFirstLastPara="1" wrap="square" lIns="68569" tIns="68569" rIns="68569" bIns="68569" anchor="t" anchorCtr="0">
            <a:noAutofit/>
          </a:bodyPr>
          <a:lstStyle/>
          <a:p>
            <a:pPr marL="361950" indent="-342900">
              <a:buClr>
                <a:schemeClr val="lt2"/>
              </a:buClr>
              <a:buSzPts val="3200"/>
              <a:buFont typeface="Noto Sans Symbols"/>
              <a:buChar char="❖"/>
            </a:pPr>
            <a:r>
              <a:rPr lang="en-US" dirty="0">
                <a:solidFill>
                  <a:schemeClr val="dk1"/>
                </a:solidFill>
                <a:latin typeface="+mj-lt"/>
                <a:ea typeface="Calibri"/>
                <a:cs typeface="Calibri"/>
                <a:sym typeface="Calibri"/>
              </a:rPr>
              <a:t>Gender is something that each of us have, like eye color or height</a:t>
            </a:r>
          </a:p>
          <a:p>
            <a:pPr marL="361950" indent="-342900">
              <a:buClr>
                <a:schemeClr val="lt2"/>
              </a:buClr>
              <a:buSzPts val="3200"/>
              <a:buFont typeface="Noto Sans Symbols"/>
              <a:buChar char="❖"/>
            </a:pPr>
            <a:r>
              <a:rPr lang="en-US" dirty="0">
                <a:solidFill>
                  <a:schemeClr val="dk1"/>
                </a:solidFill>
                <a:latin typeface="+mj-lt"/>
                <a:ea typeface="Calibri"/>
                <a:cs typeface="Calibri"/>
                <a:sym typeface="Calibri"/>
              </a:rPr>
              <a:t>Gender is something prescribed to us</a:t>
            </a:r>
          </a:p>
          <a:p>
            <a:pPr marL="361950" indent="-342900">
              <a:buClr>
                <a:schemeClr val="lt2"/>
              </a:buClr>
              <a:buSzPts val="3200"/>
              <a:buFont typeface="Noto Sans Symbols"/>
              <a:buChar char="❖"/>
            </a:pPr>
            <a:r>
              <a:rPr lang="en-US" dirty="0">
                <a:solidFill>
                  <a:schemeClr val="dk1"/>
                </a:solidFill>
                <a:latin typeface="+mj-lt"/>
                <a:ea typeface="Calibri"/>
                <a:cs typeface="Calibri"/>
                <a:sym typeface="Calibri"/>
              </a:rPr>
              <a:t>Gender dysphoria is </a:t>
            </a:r>
            <a:r>
              <a:rPr lang="en-US" i="1" dirty="0">
                <a:solidFill>
                  <a:schemeClr val="dk1"/>
                </a:solidFill>
                <a:latin typeface="+mj-lt"/>
                <a:ea typeface="Calibri"/>
                <a:cs typeface="Calibri"/>
                <a:sym typeface="Calibri"/>
              </a:rPr>
              <a:t>not </a:t>
            </a:r>
            <a:r>
              <a:rPr lang="en-US" dirty="0">
                <a:solidFill>
                  <a:schemeClr val="dk1"/>
                </a:solidFill>
                <a:latin typeface="+mj-lt"/>
                <a:ea typeface="Calibri"/>
                <a:cs typeface="Calibri"/>
                <a:sym typeface="Calibri"/>
              </a:rPr>
              <a:t>gender identity.</a:t>
            </a:r>
          </a:p>
          <a:p>
            <a:pPr marL="361950" indent="-342900">
              <a:buClr>
                <a:schemeClr val="lt2"/>
              </a:buClr>
              <a:buSzPts val="3200"/>
              <a:buFont typeface="Noto Sans Symbols"/>
              <a:buChar char="❖"/>
            </a:pPr>
            <a:r>
              <a:rPr lang="en-US" dirty="0">
                <a:solidFill>
                  <a:schemeClr val="dk1"/>
                </a:solidFill>
                <a:latin typeface="+mj-lt"/>
                <a:ea typeface="Calibri"/>
                <a:cs typeface="Calibri"/>
                <a:sym typeface="Calibri"/>
              </a:rPr>
              <a:t>Trans identity is healthy, just like cis identity</a:t>
            </a:r>
            <a:endParaRPr dirty="0">
              <a:solidFill>
                <a:schemeClr val="dk1"/>
              </a:solidFill>
              <a:latin typeface="+mj-lt"/>
              <a:ea typeface="Calibri"/>
              <a:cs typeface="Calibri"/>
              <a:sym typeface="Calibri"/>
            </a:endParaRPr>
          </a:p>
        </p:txBody>
      </p:sp>
      <p:pic>
        <p:nvPicPr>
          <p:cNvPr id="3" name="Picture 2">
            <a:extLst>
              <a:ext uri="{FF2B5EF4-FFF2-40B4-BE49-F238E27FC236}">
                <a16:creationId xmlns:a16="http://schemas.microsoft.com/office/drawing/2014/main" id="{A997BE49-0EDC-8F41-B32A-C720B4795FA7}"/>
              </a:ext>
            </a:extLst>
          </p:cNvPr>
          <p:cNvPicPr>
            <a:picLocks noChangeAspect="1"/>
          </p:cNvPicPr>
          <p:nvPr/>
        </p:nvPicPr>
        <p:blipFill>
          <a:blip r:embed="rId3"/>
          <a:stretch>
            <a:fillRect/>
          </a:stretch>
        </p:blipFill>
        <p:spPr>
          <a:xfrm>
            <a:off x="4200525" y="2482783"/>
            <a:ext cx="3807884" cy="2210132"/>
          </a:xfrm>
          <a:prstGeom prst="rect">
            <a:avLst/>
          </a:prstGeom>
        </p:spPr>
      </p:pic>
      <p:pic>
        <p:nvPicPr>
          <p:cNvPr id="4" name="Picture 3">
            <a:extLst>
              <a:ext uri="{FF2B5EF4-FFF2-40B4-BE49-F238E27FC236}">
                <a16:creationId xmlns:a16="http://schemas.microsoft.com/office/drawing/2014/main" id="{1F238731-FB68-CF4E-82E1-97B94346D539}"/>
              </a:ext>
            </a:extLst>
          </p:cNvPr>
          <p:cNvPicPr>
            <a:picLocks noChangeAspect="1"/>
          </p:cNvPicPr>
          <p:nvPr/>
        </p:nvPicPr>
        <p:blipFill>
          <a:blip r:embed="rId4"/>
          <a:stretch>
            <a:fillRect/>
          </a:stretch>
        </p:blipFill>
        <p:spPr>
          <a:xfrm>
            <a:off x="1021291" y="2510271"/>
            <a:ext cx="3245909" cy="2142692"/>
          </a:xfrm>
          <a:prstGeom prst="rect">
            <a:avLst/>
          </a:prstGeom>
        </p:spPr>
      </p:pic>
      <p:sp>
        <p:nvSpPr>
          <p:cNvPr id="5" name="Rectangle 4">
            <a:extLst>
              <a:ext uri="{FF2B5EF4-FFF2-40B4-BE49-F238E27FC236}">
                <a16:creationId xmlns:a16="http://schemas.microsoft.com/office/drawing/2014/main" id="{CF05FCC5-529D-8344-9E9A-242FA21A7C14}"/>
              </a:ext>
            </a:extLst>
          </p:cNvPr>
          <p:cNvSpPr/>
          <p:nvPr/>
        </p:nvSpPr>
        <p:spPr>
          <a:xfrm>
            <a:off x="4194176" y="2442831"/>
            <a:ext cx="3747558" cy="2290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Tree>
    <p:extLst>
      <p:ext uri="{BB962C8B-B14F-4D97-AF65-F5344CB8AC3E}">
        <p14:creationId xmlns:p14="http://schemas.microsoft.com/office/powerpoint/2010/main" val="3885128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4"/>
          <p:cNvSpPr txBox="1"/>
          <p:nvPr/>
        </p:nvSpPr>
        <p:spPr>
          <a:xfrm>
            <a:off x="1352549" y="395064"/>
            <a:ext cx="6438900" cy="617125"/>
          </a:xfrm>
          <a:prstGeom prst="rect">
            <a:avLst/>
          </a:prstGeom>
          <a:noFill/>
          <a:ln>
            <a:noFill/>
          </a:ln>
        </p:spPr>
        <p:txBody>
          <a:bodyPr spcFirstLastPara="1" wrap="square" lIns="68569" tIns="68569" rIns="68569" bIns="68569" anchor="ctr" anchorCtr="0">
            <a:noAutofit/>
          </a:bodyPr>
          <a:lstStyle/>
          <a:p>
            <a:pPr algn="ctr">
              <a:buClr>
                <a:srgbClr val="000000"/>
              </a:buClr>
              <a:buSzPts val="4800"/>
            </a:pPr>
            <a:r>
              <a:rPr lang="en-US" sz="3300" b="1" dirty="0">
                <a:solidFill>
                  <a:srgbClr val="000000"/>
                </a:solidFill>
                <a:latin typeface="+mj-lt"/>
                <a:ea typeface="Calibri"/>
                <a:cs typeface="Calibri"/>
                <a:sym typeface="Calibri"/>
              </a:rPr>
              <a:t>Principles</a:t>
            </a:r>
            <a:endParaRPr sz="3300" b="1" dirty="0">
              <a:solidFill>
                <a:srgbClr val="000000"/>
              </a:solidFill>
              <a:latin typeface="+mj-lt"/>
              <a:ea typeface="Calibri"/>
              <a:cs typeface="Calibri"/>
              <a:sym typeface="Calibri"/>
            </a:endParaRPr>
          </a:p>
        </p:txBody>
      </p:sp>
      <p:sp>
        <p:nvSpPr>
          <p:cNvPr id="635" name="Google Shape;635;p94"/>
          <p:cNvSpPr txBox="1"/>
          <p:nvPr/>
        </p:nvSpPr>
        <p:spPr>
          <a:xfrm>
            <a:off x="332316" y="1343026"/>
            <a:ext cx="8479367" cy="3405410"/>
          </a:xfrm>
          <a:prstGeom prst="rect">
            <a:avLst/>
          </a:prstGeom>
          <a:noFill/>
          <a:ln>
            <a:noFill/>
          </a:ln>
        </p:spPr>
        <p:txBody>
          <a:bodyPr spcFirstLastPara="1" wrap="square" lIns="68569" tIns="68569" rIns="68569" bIns="68569" anchor="t" anchorCtr="0">
            <a:noAutofit/>
          </a:bodyPr>
          <a:lstStyle/>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LGBTQ persons are entitled to equitable services and resources</a:t>
            </a:r>
          </a:p>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Understanding LGBTQ persons is a core competency for anyone working with them in a caregiving, professional, or volunteer capacity</a:t>
            </a:r>
          </a:p>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LGBTQ persons are the experts of their own lives</a:t>
            </a:r>
            <a:endParaRPr sz="2400" dirty="0">
              <a:solidFill>
                <a:schemeClr val="dk1"/>
              </a:solidFill>
              <a:latin typeface="+mj-lt"/>
              <a:ea typeface="Calibri"/>
              <a:cs typeface="Calibri"/>
              <a:sym typeface="Calibri"/>
            </a:endParaRPr>
          </a:p>
        </p:txBody>
      </p:sp>
    </p:spTree>
    <p:extLst>
      <p:ext uri="{BB962C8B-B14F-4D97-AF65-F5344CB8AC3E}">
        <p14:creationId xmlns:p14="http://schemas.microsoft.com/office/powerpoint/2010/main" val="38363020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4"/>
          <p:cNvSpPr txBox="1"/>
          <p:nvPr/>
        </p:nvSpPr>
        <p:spPr>
          <a:xfrm>
            <a:off x="1352550" y="510124"/>
            <a:ext cx="6438900" cy="617125"/>
          </a:xfrm>
          <a:prstGeom prst="rect">
            <a:avLst/>
          </a:prstGeom>
          <a:noFill/>
          <a:ln>
            <a:noFill/>
          </a:ln>
        </p:spPr>
        <p:txBody>
          <a:bodyPr spcFirstLastPara="1" wrap="square" lIns="68569" tIns="68569" rIns="68569" bIns="68569" anchor="ctr" anchorCtr="0">
            <a:noAutofit/>
          </a:bodyPr>
          <a:lstStyle/>
          <a:p>
            <a:pPr algn="ctr">
              <a:buClr>
                <a:srgbClr val="000000"/>
              </a:buClr>
              <a:buSzPts val="4800"/>
            </a:pPr>
            <a:r>
              <a:rPr lang="en-US" sz="3300" b="1" dirty="0">
                <a:solidFill>
                  <a:srgbClr val="000000"/>
                </a:solidFill>
                <a:latin typeface="+mj-lt"/>
                <a:ea typeface="Calibri"/>
                <a:cs typeface="Calibri"/>
                <a:sym typeface="Calibri"/>
              </a:rPr>
              <a:t>Policies</a:t>
            </a:r>
            <a:endParaRPr sz="3300" b="1" dirty="0">
              <a:solidFill>
                <a:srgbClr val="000000"/>
              </a:solidFill>
              <a:latin typeface="+mj-lt"/>
              <a:ea typeface="Calibri"/>
              <a:cs typeface="Calibri"/>
              <a:sym typeface="Calibri"/>
            </a:endParaRPr>
          </a:p>
        </p:txBody>
      </p:sp>
      <p:sp>
        <p:nvSpPr>
          <p:cNvPr id="635" name="Google Shape;635;p94"/>
          <p:cNvSpPr txBox="1"/>
          <p:nvPr/>
        </p:nvSpPr>
        <p:spPr>
          <a:xfrm>
            <a:off x="368299" y="1127249"/>
            <a:ext cx="7979833" cy="3405410"/>
          </a:xfrm>
          <a:prstGeom prst="rect">
            <a:avLst/>
          </a:prstGeom>
          <a:noFill/>
          <a:ln>
            <a:noFill/>
          </a:ln>
        </p:spPr>
        <p:txBody>
          <a:bodyPr spcFirstLastPara="1" wrap="square" lIns="68569" tIns="68569" rIns="68569" bIns="68569" anchor="t" anchorCtr="0">
            <a:noAutofit/>
          </a:bodyPr>
          <a:lstStyle/>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Let people identify themselves as LGBTQ without attempts to change their identity</a:t>
            </a:r>
          </a:p>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Uphold the right of LGBTQ persons to access equitable services, care, and treatment so that they enjoy the same quality of life as cisgender, heterosexual counterparts</a:t>
            </a:r>
          </a:p>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Allow LGBTQ persons to dress consistently with their gender identity</a:t>
            </a:r>
          </a:p>
        </p:txBody>
      </p:sp>
      <p:sp>
        <p:nvSpPr>
          <p:cNvPr id="2" name="TextBox 1">
            <a:extLst>
              <a:ext uri="{FF2B5EF4-FFF2-40B4-BE49-F238E27FC236}">
                <a16:creationId xmlns:a16="http://schemas.microsoft.com/office/drawing/2014/main" id="{5C22E509-A4C7-6C4F-947B-9ED3177B9610}"/>
              </a:ext>
            </a:extLst>
          </p:cNvPr>
          <p:cNvSpPr txBox="1"/>
          <p:nvPr/>
        </p:nvSpPr>
        <p:spPr>
          <a:xfrm>
            <a:off x="368299" y="4532659"/>
            <a:ext cx="4421221" cy="507831"/>
          </a:xfrm>
          <a:prstGeom prst="rect">
            <a:avLst/>
          </a:prstGeom>
          <a:noFill/>
        </p:spPr>
        <p:txBody>
          <a:bodyPr wrap="square" rtlCol="0">
            <a:spAutoFit/>
          </a:bodyPr>
          <a:lstStyle/>
          <a:p>
            <a:r>
              <a:rPr lang="en-US" sz="1350" dirty="0"/>
              <a:t>Adapted from the Center for Children &amp; Youth Justice </a:t>
            </a:r>
            <a:r>
              <a:rPr lang="en-US" sz="1350" dirty="0" err="1"/>
              <a:t>eQuality</a:t>
            </a:r>
            <a:r>
              <a:rPr lang="en-US" sz="1350" dirty="0"/>
              <a:t> Project. Oakley, Nicholas, JD</a:t>
            </a:r>
          </a:p>
        </p:txBody>
      </p:sp>
    </p:spTree>
    <p:extLst>
      <p:ext uri="{BB962C8B-B14F-4D97-AF65-F5344CB8AC3E}">
        <p14:creationId xmlns:p14="http://schemas.microsoft.com/office/powerpoint/2010/main" val="157479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94"/>
          <p:cNvSpPr txBox="1"/>
          <p:nvPr/>
        </p:nvSpPr>
        <p:spPr>
          <a:xfrm>
            <a:off x="1352550" y="488748"/>
            <a:ext cx="6438900" cy="617125"/>
          </a:xfrm>
          <a:prstGeom prst="rect">
            <a:avLst/>
          </a:prstGeom>
          <a:noFill/>
          <a:ln>
            <a:noFill/>
          </a:ln>
        </p:spPr>
        <p:txBody>
          <a:bodyPr spcFirstLastPara="1" wrap="square" lIns="68569" tIns="68569" rIns="68569" bIns="68569" anchor="ctr" anchorCtr="0">
            <a:noAutofit/>
          </a:bodyPr>
          <a:lstStyle/>
          <a:p>
            <a:pPr algn="ctr">
              <a:buClr>
                <a:srgbClr val="000000"/>
              </a:buClr>
              <a:buSzPts val="4800"/>
            </a:pPr>
            <a:r>
              <a:rPr lang="en-US" sz="3300" b="1" dirty="0">
                <a:solidFill>
                  <a:srgbClr val="000000"/>
                </a:solidFill>
                <a:latin typeface="+mj-lt"/>
                <a:ea typeface="Calibri"/>
                <a:cs typeface="Calibri"/>
                <a:sym typeface="Calibri"/>
              </a:rPr>
              <a:t>Policies, continued…</a:t>
            </a:r>
            <a:endParaRPr sz="3300" b="1" dirty="0">
              <a:solidFill>
                <a:srgbClr val="000000"/>
              </a:solidFill>
              <a:latin typeface="+mj-lt"/>
              <a:ea typeface="Calibri"/>
              <a:cs typeface="Calibri"/>
              <a:sym typeface="Calibri"/>
            </a:endParaRPr>
          </a:p>
        </p:txBody>
      </p:sp>
      <p:sp>
        <p:nvSpPr>
          <p:cNvPr id="635" name="Google Shape;635;p94"/>
          <p:cNvSpPr txBox="1"/>
          <p:nvPr/>
        </p:nvSpPr>
        <p:spPr>
          <a:xfrm>
            <a:off x="226483" y="1565392"/>
            <a:ext cx="8691034" cy="3858174"/>
          </a:xfrm>
          <a:prstGeom prst="rect">
            <a:avLst/>
          </a:prstGeom>
          <a:noFill/>
          <a:ln>
            <a:noFill/>
          </a:ln>
        </p:spPr>
        <p:txBody>
          <a:bodyPr spcFirstLastPara="1" wrap="square" lIns="68569" tIns="68569" rIns="68569" bIns="68569" anchor="t" anchorCtr="0">
            <a:noAutofit/>
          </a:bodyPr>
          <a:lstStyle/>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Acknowledge and respect LGBTQ persons to designate the appropriate name for themselves, and refer to them by that name</a:t>
            </a:r>
          </a:p>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Acknowledge, respect, and use the pronouns that someone deems appropriate for themselves</a:t>
            </a:r>
          </a:p>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Allow LGBTQ persons to </a:t>
            </a:r>
            <a:r>
              <a:rPr lang="en-US" sz="2400" i="1" dirty="0">
                <a:solidFill>
                  <a:schemeClr val="dk1"/>
                </a:solidFill>
                <a:latin typeface="+mj-lt"/>
                <a:ea typeface="Calibri"/>
                <a:cs typeface="Calibri"/>
                <a:sym typeface="Calibri"/>
              </a:rPr>
              <a:t>not </a:t>
            </a:r>
            <a:r>
              <a:rPr lang="en-US" sz="2400" dirty="0">
                <a:solidFill>
                  <a:schemeClr val="dk1"/>
                </a:solidFill>
                <a:latin typeface="+mj-lt"/>
                <a:ea typeface="Calibri"/>
                <a:cs typeface="Calibri"/>
                <a:sym typeface="Calibri"/>
              </a:rPr>
              <a:t>disclose</a:t>
            </a:r>
          </a:p>
          <a:p>
            <a:pPr marL="361950" indent="-342900">
              <a:buClr>
                <a:schemeClr val="lt2"/>
              </a:buClr>
              <a:buSzPts val="3200"/>
              <a:buFont typeface="Noto Sans Symbols"/>
              <a:buChar char="❖"/>
            </a:pPr>
            <a:r>
              <a:rPr lang="en-US" sz="2400" dirty="0">
                <a:solidFill>
                  <a:schemeClr val="dk1"/>
                </a:solidFill>
                <a:latin typeface="+mj-lt"/>
                <a:ea typeface="Calibri"/>
                <a:cs typeface="Calibri"/>
                <a:sym typeface="Calibri"/>
              </a:rPr>
              <a:t>Allow LGBTQ persons to use appropriate facilities, including sex-segregated facilities like bathrooms and locker rooms, consistent with their gender identity</a:t>
            </a:r>
          </a:p>
        </p:txBody>
      </p:sp>
    </p:spTree>
    <p:extLst>
      <p:ext uri="{BB962C8B-B14F-4D97-AF65-F5344CB8AC3E}">
        <p14:creationId xmlns:p14="http://schemas.microsoft.com/office/powerpoint/2010/main" val="4224464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idx="1"/>
          </p:nvPr>
        </p:nvSpPr>
        <p:spPr>
          <a:xfrm>
            <a:off x="1485900" y="1038225"/>
            <a:ext cx="6172200" cy="3067050"/>
          </a:xfrm>
          <a:prstGeom prst="rect">
            <a:avLst/>
          </a:prstGeom>
          <a:noFill/>
          <a:ln>
            <a:noFill/>
          </a:ln>
        </p:spPr>
        <p:txBody>
          <a:bodyPr spcFirstLastPara="1" vert="horz" wrap="square" lIns="68569" tIns="34275" rIns="68569" bIns="34275" rtlCol="0" anchor="t" anchorCtr="0">
            <a:noAutofit/>
          </a:bodyPr>
          <a:lstStyle/>
          <a:p>
            <a:pPr marL="209551" indent="0">
              <a:lnSpc>
                <a:spcPct val="80000"/>
              </a:lnSpc>
              <a:spcBef>
                <a:spcPts val="0"/>
              </a:spcBef>
              <a:buSzPts val="2500"/>
              <a:buNone/>
            </a:pPr>
            <a:r>
              <a:rPr lang="en-US" sz="2765" b="1" dirty="0">
                <a:solidFill>
                  <a:srgbClr val="000000"/>
                </a:solidFill>
                <a:latin typeface="+mj-lt"/>
                <a:ea typeface="Trebuchet MS"/>
                <a:cs typeface="Trebuchet MS"/>
                <a:sym typeface="Trebuchet MS"/>
              </a:rPr>
              <a:t>Ophelia Hu Kinney</a:t>
            </a:r>
            <a:endParaRPr dirty="0">
              <a:latin typeface="+mj-lt"/>
            </a:endParaRPr>
          </a:p>
          <a:p>
            <a:pPr marL="209551" indent="0">
              <a:lnSpc>
                <a:spcPct val="80000"/>
              </a:lnSpc>
              <a:spcBef>
                <a:spcPts val="281"/>
              </a:spcBef>
              <a:buSzPts val="1875"/>
              <a:buNone/>
            </a:pPr>
            <a:r>
              <a:rPr lang="en-US" dirty="0" err="1">
                <a:latin typeface="+mj-lt"/>
                <a:ea typeface="Trebuchet MS"/>
                <a:cs typeface="Trebuchet MS"/>
                <a:sym typeface="Trebuchet MS"/>
              </a:rPr>
              <a:t>ophelia@rmnetwork.org</a:t>
            </a:r>
            <a:endParaRPr lang="en-US" b="1" dirty="0">
              <a:solidFill>
                <a:srgbClr val="000000"/>
              </a:solidFill>
              <a:latin typeface="+mj-lt"/>
              <a:ea typeface="Trebuchet MS"/>
              <a:cs typeface="Trebuchet MS"/>
              <a:sym typeface="Trebuchet MS"/>
            </a:endParaRPr>
          </a:p>
          <a:p>
            <a:pPr marL="209551" indent="0">
              <a:lnSpc>
                <a:spcPct val="80000"/>
              </a:lnSpc>
              <a:spcBef>
                <a:spcPts val="281"/>
              </a:spcBef>
              <a:buSzPts val="1875"/>
              <a:buNone/>
            </a:pPr>
            <a:r>
              <a:rPr lang="en-US" sz="1406" b="1" dirty="0">
                <a:solidFill>
                  <a:srgbClr val="000000"/>
                </a:solidFill>
                <a:latin typeface="+mj-lt"/>
                <a:ea typeface="Trebuchet MS"/>
                <a:cs typeface="Trebuchet MS"/>
                <a:sym typeface="Trebuchet MS"/>
              </a:rPr>
              <a:t>	</a:t>
            </a:r>
            <a:endParaRPr lang="en-US" dirty="0">
              <a:latin typeface="+mj-lt"/>
              <a:ea typeface="Trebuchet MS"/>
              <a:cs typeface="Trebuchet MS"/>
              <a:sym typeface="Trebuchet MS"/>
            </a:endParaRPr>
          </a:p>
          <a:p>
            <a:pPr marL="76200" indent="0">
              <a:spcBef>
                <a:spcPts val="0"/>
              </a:spcBef>
              <a:buSzPts val="3200"/>
              <a:buNone/>
            </a:pPr>
            <a:r>
              <a:rPr lang="en-US" sz="2250" b="1" dirty="0">
                <a:latin typeface="+mj-lt"/>
                <a:ea typeface="Trebuchet MS"/>
                <a:cs typeface="Trebuchet MS"/>
                <a:sym typeface="Trebuchet MS"/>
              </a:rPr>
              <a:t>  Communications Specialist</a:t>
            </a:r>
          </a:p>
          <a:p>
            <a:pPr marL="76200" indent="0">
              <a:spcBef>
                <a:spcPts val="0"/>
              </a:spcBef>
              <a:buSzPts val="3200"/>
              <a:buNone/>
            </a:pPr>
            <a:r>
              <a:rPr lang="en-US" sz="2250" b="1" dirty="0">
                <a:latin typeface="+mj-lt"/>
                <a:ea typeface="Trebuchet MS"/>
                <a:cs typeface="Trebuchet MS"/>
                <a:sym typeface="Trebuchet MS"/>
              </a:rPr>
              <a:t>  Reconciling Ministries Network</a:t>
            </a:r>
          </a:p>
          <a:p>
            <a:pPr marL="76200" indent="0">
              <a:spcBef>
                <a:spcPts val="0"/>
              </a:spcBef>
              <a:buSzPts val="3200"/>
              <a:buNone/>
            </a:pPr>
            <a:endParaRPr lang="en-US" sz="2250" b="1" dirty="0">
              <a:latin typeface="+mj-lt"/>
              <a:ea typeface="Trebuchet MS"/>
              <a:cs typeface="Trebuchet MS"/>
              <a:sym typeface="Trebuchet MS"/>
            </a:endParaRPr>
          </a:p>
          <a:p>
            <a:pPr marL="76200" indent="0">
              <a:spcBef>
                <a:spcPts val="0"/>
              </a:spcBef>
              <a:buSzPts val="3200"/>
              <a:buNone/>
            </a:pPr>
            <a:endParaRPr lang="en-US" sz="2250" b="1" dirty="0">
              <a:latin typeface="+mj-lt"/>
              <a:ea typeface="Trebuchet MS"/>
              <a:cs typeface="Trebuchet MS"/>
              <a:sym typeface="Trebuchet MS"/>
            </a:endParaRPr>
          </a:p>
          <a:p>
            <a:pPr marL="76200" indent="0">
              <a:spcBef>
                <a:spcPts val="0"/>
              </a:spcBef>
              <a:buSzPts val="3200"/>
              <a:buNone/>
            </a:pPr>
            <a:endParaRPr lang="en-US" sz="2250" b="1" dirty="0">
              <a:latin typeface="+mj-lt"/>
              <a:ea typeface="Trebuchet MS"/>
              <a:cs typeface="Trebuchet MS"/>
              <a:sym typeface="Trebuchet MS"/>
            </a:endParaRPr>
          </a:p>
          <a:p>
            <a:pPr marL="76200" indent="0">
              <a:spcBef>
                <a:spcPts val="0"/>
              </a:spcBef>
              <a:buSzPts val="3200"/>
              <a:buNone/>
            </a:pPr>
            <a:r>
              <a:rPr lang="en-US" sz="2250" b="1" dirty="0">
                <a:latin typeface="+mj-lt"/>
                <a:ea typeface="Trebuchet MS"/>
                <a:cs typeface="Trebuchet MS"/>
                <a:sym typeface="Trebuchet MS"/>
              </a:rPr>
              <a:t>Next, Mary Bonauto from GLAD (Gay &amp; Lesbian Advocates &amp; Defenders)</a:t>
            </a:r>
          </a:p>
        </p:txBody>
      </p:sp>
      <p:pic>
        <p:nvPicPr>
          <p:cNvPr id="3" name="Picture 2">
            <a:extLst>
              <a:ext uri="{FF2B5EF4-FFF2-40B4-BE49-F238E27FC236}">
                <a16:creationId xmlns:a16="http://schemas.microsoft.com/office/drawing/2014/main" id="{1AE0383B-8071-F648-8377-0ED814547DE3}"/>
              </a:ext>
            </a:extLst>
          </p:cNvPr>
          <p:cNvPicPr>
            <a:picLocks noChangeAspect="1"/>
          </p:cNvPicPr>
          <p:nvPr/>
        </p:nvPicPr>
        <p:blipFill>
          <a:blip r:embed="rId3"/>
          <a:stretch>
            <a:fillRect/>
          </a:stretch>
        </p:blipFill>
        <p:spPr>
          <a:xfrm>
            <a:off x="6073414" y="835457"/>
            <a:ext cx="1462638" cy="1611339"/>
          </a:xfrm>
          <a:prstGeom prst="rect">
            <a:avLst/>
          </a:prstGeom>
        </p:spPr>
      </p:pic>
    </p:spTree>
    <p:extLst>
      <p:ext uri="{BB962C8B-B14F-4D97-AF65-F5344CB8AC3E}">
        <p14:creationId xmlns:p14="http://schemas.microsoft.com/office/powerpoint/2010/main" val="575325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idx="1"/>
          </p:nvPr>
        </p:nvSpPr>
        <p:spPr>
          <a:xfrm>
            <a:off x="1584393" y="1809345"/>
            <a:ext cx="5975215" cy="1313235"/>
          </a:xfrm>
          <a:prstGeom prst="rect">
            <a:avLst/>
          </a:prstGeom>
          <a:noFill/>
          <a:ln>
            <a:noFill/>
          </a:ln>
        </p:spPr>
        <p:txBody>
          <a:bodyPr spcFirstLastPara="1" vert="horz" wrap="square" lIns="68569" tIns="34275" rIns="68569" bIns="34275" rtlCol="0" anchor="t" anchorCtr="0">
            <a:noAutofit/>
          </a:bodyPr>
          <a:lstStyle/>
          <a:p>
            <a:pPr marL="0" indent="0" algn="ctr">
              <a:buNone/>
            </a:pPr>
            <a:r>
              <a:rPr lang="en-US" sz="4050" b="1" dirty="0">
                <a:latin typeface="+mj-lt"/>
              </a:rPr>
              <a:t>How many of us know an LGBTQ person?</a:t>
            </a:r>
            <a:endParaRPr lang="en-US" sz="4050" dirty="0">
              <a:latin typeface="+mj-lt"/>
            </a:endParaRPr>
          </a:p>
        </p:txBody>
      </p:sp>
    </p:spTree>
    <p:extLst>
      <p:ext uri="{BB962C8B-B14F-4D97-AF65-F5344CB8AC3E}">
        <p14:creationId xmlns:p14="http://schemas.microsoft.com/office/powerpoint/2010/main" val="234673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FA9F3-F077-934E-B2E7-18B46C3A406E}"/>
              </a:ext>
            </a:extLst>
          </p:cNvPr>
          <p:cNvSpPr>
            <a:spLocks noGrp="1"/>
          </p:cNvSpPr>
          <p:nvPr>
            <p:ph type="title"/>
          </p:nvPr>
        </p:nvSpPr>
        <p:spPr>
          <a:xfrm>
            <a:off x="1614488" y="624040"/>
            <a:ext cx="5915025" cy="994172"/>
          </a:xfrm>
        </p:spPr>
        <p:txBody>
          <a:bodyPr/>
          <a:lstStyle/>
          <a:p>
            <a:r>
              <a:rPr lang="en-US" dirty="0"/>
              <a:t>Why are we here?</a:t>
            </a:r>
          </a:p>
        </p:txBody>
      </p:sp>
      <p:sp>
        <p:nvSpPr>
          <p:cNvPr id="3" name="Content Placeholder 2">
            <a:extLst>
              <a:ext uri="{FF2B5EF4-FFF2-40B4-BE49-F238E27FC236}">
                <a16:creationId xmlns:a16="http://schemas.microsoft.com/office/drawing/2014/main" id="{C481B7B1-6631-C648-95F1-B88AEB61FC34}"/>
              </a:ext>
            </a:extLst>
          </p:cNvPr>
          <p:cNvSpPr>
            <a:spLocks noGrp="1"/>
          </p:cNvSpPr>
          <p:nvPr>
            <p:ph idx="1"/>
          </p:nvPr>
        </p:nvSpPr>
        <p:spPr>
          <a:xfrm>
            <a:off x="1614488" y="1794753"/>
            <a:ext cx="5915025" cy="2837969"/>
          </a:xfrm>
        </p:spPr>
        <p:txBody>
          <a:bodyPr>
            <a:normAutofit/>
          </a:bodyPr>
          <a:lstStyle/>
          <a:p>
            <a:r>
              <a:rPr lang="en-US" sz="3000" dirty="0"/>
              <a:t>People matter</a:t>
            </a:r>
          </a:p>
          <a:p>
            <a:r>
              <a:rPr lang="en-US" sz="3000" dirty="0"/>
              <a:t>Language matters</a:t>
            </a:r>
          </a:p>
          <a:p>
            <a:r>
              <a:rPr lang="en-US" sz="3000" dirty="0"/>
              <a:t>Behavior matters</a:t>
            </a:r>
          </a:p>
          <a:p>
            <a:r>
              <a:rPr lang="en-US" sz="3000" dirty="0"/>
              <a:t>Learning matters</a:t>
            </a:r>
          </a:p>
        </p:txBody>
      </p:sp>
    </p:spTree>
    <p:extLst>
      <p:ext uri="{BB962C8B-B14F-4D97-AF65-F5344CB8AC3E}">
        <p14:creationId xmlns:p14="http://schemas.microsoft.com/office/powerpoint/2010/main" val="2807889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69" descr="people_resized.jpg"/>
          <p:cNvPicPr preferRelativeResize="0"/>
          <p:nvPr/>
        </p:nvPicPr>
        <p:blipFill rotWithShape="1">
          <a:blip r:embed="rId3">
            <a:alphaModFix/>
          </a:blip>
          <a:srcRect/>
          <a:stretch/>
        </p:blipFill>
        <p:spPr>
          <a:xfrm>
            <a:off x="1257300" y="-78354"/>
            <a:ext cx="6629400" cy="3872900"/>
          </a:xfrm>
          <a:prstGeom prst="rect">
            <a:avLst/>
          </a:prstGeom>
          <a:noFill/>
          <a:ln>
            <a:noFill/>
          </a:ln>
        </p:spPr>
      </p:pic>
      <p:sp>
        <p:nvSpPr>
          <p:cNvPr id="413" name="Google Shape;413;p69"/>
          <p:cNvSpPr txBox="1"/>
          <p:nvPr/>
        </p:nvSpPr>
        <p:spPr>
          <a:xfrm rot="-1990331">
            <a:off x="1137493" y="3786927"/>
            <a:ext cx="2005081"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dirty="0">
                <a:solidFill>
                  <a:srgbClr val="000000"/>
                </a:solidFill>
                <a:latin typeface="Arial"/>
                <a:ea typeface="Arial"/>
                <a:cs typeface="Arial"/>
                <a:sym typeface="Arial"/>
              </a:rPr>
              <a:t>lesbian</a:t>
            </a:r>
            <a:endParaRPr sz="3300" dirty="0">
              <a:solidFill>
                <a:srgbClr val="000000"/>
              </a:solidFill>
              <a:latin typeface="Arial"/>
              <a:ea typeface="Arial"/>
              <a:cs typeface="Arial"/>
              <a:sym typeface="Arial"/>
            </a:endParaRPr>
          </a:p>
        </p:txBody>
      </p:sp>
      <p:sp>
        <p:nvSpPr>
          <p:cNvPr id="414" name="Google Shape;414;p69"/>
          <p:cNvSpPr txBox="1"/>
          <p:nvPr/>
        </p:nvSpPr>
        <p:spPr>
          <a:xfrm rot="1398140">
            <a:off x="2823769" y="4327215"/>
            <a:ext cx="1328366"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a:solidFill>
                  <a:srgbClr val="000000"/>
                </a:solidFill>
                <a:latin typeface="Arial"/>
                <a:ea typeface="Arial"/>
                <a:cs typeface="Arial"/>
                <a:sym typeface="Arial"/>
              </a:rPr>
              <a:t>trans*</a:t>
            </a:r>
            <a:endParaRPr sz="3300">
              <a:solidFill>
                <a:srgbClr val="000000"/>
              </a:solidFill>
              <a:latin typeface="Arial"/>
              <a:ea typeface="Arial"/>
              <a:cs typeface="Arial"/>
              <a:sym typeface="Arial"/>
            </a:endParaRPr>
          </a:p>
        </p:txBody>
      </p:sp>
      <p:sp>
        <p:nvSpPr>
          <p:cNvPr id="415" name="Google Shape;415;p69"/>
          <p:cNvSpPr txBox="1"/>
          <p:nvPr/>
        </p:nvSpPr>
        <p:spPr>
          <a:xfrm>
            <a:off x="3375166" y="3584359"/>
            <a:ext cx="1328366"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a:solidFill>
                  <a:srgbClr val="000000"/>
                </a:solidFill>
                <a:latin typeface="Arial"/>
                <a:ea typeface="Arial"/>
                <a:cs typeface="Arial"/>
                <a:sym typeface="Arial"/>
              </a:rPr>
              <a:t>gay</a:t>
            </a:r>
            <a:endParaRPr sz="1350"/>
          </a:p>
        </p:txBody>
      </p:sp>
      <p:sp>
        <p:nvSpPr>
          <p:cNvPr id="416" name="Google Shape;416;p69"/>
          <p:cNvSpPr txBox="1"/>
          <p:nvPr/>
        </p:nvSpPr>
        <p:spPr>
          <a:xfrm rot="2194087">
            <a:off x="5684037" y="4007958"/>
            <a:ext cx="2326362"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b="1">
                <a:solidFill>
                  <a:srgbClr val="000000"/>
                </a:solidFill>
                <a:latin typeface="Cutive"/>
                <a:ea typeface="Cutive"/>
                <a:cs typeface="Cutive"/>
                <a:sym typeface="Cutive"/>
              </a:rPr>
              <a:t>bisexual</a:t>
            </a:r>
            <a:endParaRPr sz="3300" b="1">
              <a:solidFill>
                <a:srgbClr val="000000"/>
              </a:solidFill>
              <a:latin typeface="Cutive"/>
              <a:ea typeface="Cutive"/>
              <a:cs typeface="Cutive"/>
              <a:sym typeface="Cutive"/>
            </a:endParaRPr>
          </a:p>
        </p:txBody>
      </p:sp>
      <p:sp>
        <p:nvSpPr>
          <p:cNvPr id="417" name="Google Shape;417;p69"/>
          <p:cNvSpPr txBox="1"/>
          <p:nvPr/>
        </p:nvSpPr>
        <p:spPr>
          <a:xfrm rot="-1532770">
            <a:off x="4667450" y="4131113"/>
            <a:ext cx="1328366" cy="577081"/>
          </a:xfrm>
          <a:prstGeom prst="rect">
            <a:avLst/>
          </a:prstGeom>
          <a:noFill/>
          <a:ln>
            <a:noFill/>
          </a:ln>
        </p:spPr>
        <p:txBody>
          <a:bodyPr spcFirstLastPara="1" wrap="square" lIns="68569" tIns="34275" rIns="68569" bIns="34275" anchor="t" anchorCtr="0">
            <a:noAutofit/>
          </a:bodyPr>
          <a:lstStyle/>
          <a:p>
            <a:pPr>
              <a:buClr>
                <a:srgbClr val="000000"/>
              </a:buClr>
              <a:buSzPts val="4400"/>
            </a:pPr>
            <a:r>
              <a:rPr lang="en-US" sz="3300">
                <a:solidFill>
                  <a:srgbClr val="000000"/>
                </a:solidFill>
                <a:latin typeface="Permanent Marker"/>
                <a:ea typeface="Permanent Marker"/>
                <a:cs typeface="Permanent Marker"/>
                <a:sym typeface="Permanent Marker"/>
              </a:rPr>
              <a:t>queer</a:t>
            </a:r>
            <a:endParaRPr sz="135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413"/>
                                        </p:tgtEl>
                                        <p:attrNameLst>
                                          <p:attrName>style.visibility</p:attrName>
                                        </p:attrNameLst>
                                      </p:cBhvr>
                                      <p:to>
                                        <p:strVal val="visible"/>
                                      </p:to>
                                    </p:set>
                                    <p:anim calcmode="lin" valueType="num">
                                      <p:cBhvr additive="base">
                                        <p:cTn id="12" dur="500"/>
                                        <p:tgtEl>
                                          <p:spTgt spid="413"/>
                                        </p:tgtEl>
                                        <p:attrNameLst>
                                          <p:attrName>ppt_w</p:attrName>
                                        </p:attrNameLst>
                                      </p:cBhvr>
                                      <p:tavLst>
                                        <p:tav tm="0">
                                          <p:val>
                                            <p:strVal val="0"/>
                                          </p:val>
                                        </p:tav>
                                        <p:tav tm="100000">
                                          <p:val>
                                            <p:strVal val="#ppt_w"/>
                                          </p:val>
                                        </p:tav>
                                      </p:tavLst>
                                    </p:anim>
                                    <p:anim calcmode="lin" valueType="num">
                                      <p:cBhvr additive="base">
                                        <p:cTn id="13" dur="500"/>
                                        <p:tgtEl>
                                          <p:spTgt spid="413"/>
                                        </p:tgtEl>
                                        <p:attrNameLst>
                                          <p:attrName>ppt_h</p:attrName>
                                        </p:attrNameLst>
                                      </p:cBhvr>
                                      <p:tavLst>
                                        <p:tav tm="0">
                                          <p:val>
                                            <p:strVal val="0"/>
                                          </p:val>
                                        </p:tav>
                                        <p:tav tm="100000">
                                          <p:val>
                                            <p:strVal val="#ppt_h"/>
                                          </p:val>
                                        </p:tav>
                                      </p:tavLst>
                                    </p:anim>
                                  </p:childTnLst>
                                </p:cTn>
                              </p:par>
                            </p:childTnLst>
                          </p:cTn>
                        </p:par>
                        <p:par>
                          <p:cTn id="14" fill="hold">
                            <p:stCondLst>
                              <p:cond delay="500"/>
                            </p:stCondLst>
                            <p:childTnLst>
                              <p:par>
                                <p:cTn id="15" presetID="23" presetClass="entr" presetSubtype="16" fill="hold" nodeType="afterEffect">
                                  <p:stCondLst>
                                    <p:cond delay="1000"/>
                                  </p:stCondLst>
                                  <p:childTnLst>
                                    <p:set>
                                      <p:cBhvr>
                                        <p:cTn id="16" dur="1" fill="hold">
                                          <p:stCondLst>
                                            <p:cond delay="0"/>
                                          </p:stCondLst>
                                        </p:cTn>
                                        <p:tgtEl>
                                          <p:spTgt spid="414"/>
                                        </p:tgtEl>
                                        <p:attrNameLst>
                                          <p:attrName>style.visibility</p:attrName>
                                        </p:attrNameLst>
                                      </p:cBhvr>
                                      <p:to>
                                        <p:strVal val="visible"/>
                                      </p:to>
                                    </p:set>
                                    <p:anim calcmode="lin" valueType="num">
                                      <p:cBhvr additive="base">
                                        <p:cTn id="17" dur="500"/>
                                        <p:tgtEl>
                                          <p:spTgt spid="414"/>
                                        </p:tgtEl>
                                        <p:attrNameLst>
                                          <p:attrName>ppt_w</p:attrName>
                                        </p:attrNameLst>
                                      </p:cBhvr>
                                      <p:tavLst>
                                        <p:tav tm="0">
                                          <p:val>
                                            <p:strVal val="0"/>
                                          </p:val>
                                        </p:tav>
                                        <p:tav tm="100000">
                                          <p:val>
                                            <p:strVal val="#ppt_w"/>
                                          </p:val>
                                        </p:tav>
                                      </p:tavLst>
                                    </p:anim>
                                    <p:anim calcmode="lin" valueType="num">
                                      <p:cBhvr additive="base">
                                        <p:cTn id="18" dur="500"/>
                                        <p:tgtEl>
                                          <p:spTgt spid="414"/>
                                        </p:tgtEl>
                                        <p:attrNameLst>
                                          <p:attrName>ppt_h</p:attrName>
                                        </p:attrNameLst>
                                      </p:cBhvr>
                                      <p:tavLst>
                                        <p:tav tm="0">
                                          <p:val>
                                            <p:strVal val="0"/>
                                          </p:val>
                                        </p:tav>
                                        <p:tav tm="100000">
                                          <p:val>
                                            <p:strVal val="#ppt_h"/>
                                          </p:val>
                                        </p:tav>
                                      </p:tavLst>
                                    </p:anim>
                                  </p:childTnLst>
                                </p:cTn>
                              </p:par>
                            </p:childTnLst>
                          </p:cTn>
                        </p:par>
                        <p:par>
                          <p:cTn id="19" fill="hold">
                            <p:stCondLst>
                              <p:cond delay="1000"/>
                            </p:stCondLst>
                            <p:childTnLst>
                              <p:par>
                                <p:cTn id="20" presetID="23" presetClass="entr" presetSubtype="16" fill="hold" nodeType="afterEffect">
                                  <p:stCondLst>
                                    <p:cond delay="1000"/>
                                  </p:stCondLst>
                                  <p:childTnLst>
                                    <p:set>
                                      <p:cBhvr>
                                        <p:cTn id="21" dur="1" fill="hold">
                                          <p:stCondLst>
                                            <p:cond delay="0"/>
                                          </p:stCondLst>
                                        </p:cTn>
                                        <p:tgtEl>
                                          <p:spTgt spid="415"/>
                                        </p:tgtEl>
                                        <p:attrNameLst>
                                          <p:attrName>style.visibility</p:attrName>
                                        </p:attrNameLst>
                                      </p:cBhvr>
                                      <p:to>
                                        <p:strVal val="visible"/>
                                      </p:to>
                                    </p:set>
                                    <p:anim calcmode="lin" valueType="num">
                                      <p:cBhvr additive="base">
                                        <p:cTn id="22" dur="500"/>
                                        <p:tgtEl>
                                          <p:spTgt spid="415"/>
                                        </p:tgtEl>
                                        <p:attrNameLst>
                                          <p:attrName>ppt_w</p:attrName>
                                        </p:attrNameLst>
                                      </p:cBhvr>
                                      <p:tavLst>
                                        <p:tav tm="0">
                                          <p:val>
                                            <p:strVal val="0"/>
                                          </p:val>
                                        </p:tav>
                                        <p:tav tm="100000">
                                          <p:val>
                                            <p:strVal val="#ppt_w"/>
                                          </p:val>
                                        </p:tav>
                                      </p:tavLst>
                                    </p:anim>
                                    <p:anim calcmode="lin" valueType="num">
                                      <p:cBhvr additive="base">
                                        <p:cTn id="23" dur="500"/>
                                        <p:tgtEl>
                                          <p:spTgt spid="415"/>
                                        </p:tgtEl>
                                        <p:attrNameLst>
                                          <p:attrName>ppt_h</p:attrName>
                                        </p:attrNameLst>
                                      </p:cBhvr>
                                      <p:tavLst>
                                        <p:tav tm="0">
                                          <p:val>
                                            <p:strVal val="0"/>
                                          </p:val>
                                        </p:tav>
                                        <p:tav tm="100000">
                                          <p:val>
                                            <p:strVal val="#ppt_h"/>
                                          </p:val>
                                        </p:tav>
                                      </p:tavLst>
                                    </p:anim>
                                  </p:childTnLst>
                                </p:cTn>
                              </p:par>
                            </p:childTnLst>
                          </p:cTn>
                        </p:par>
                        <p:par>
                          <p:cTn id="24" fill="hold">
                            <p:stCondLst>
                              <p:cond delay="1500"/>
                            </p:stCondLst>
                            <p:childTnLst>
                              <p:par>
                                <p:cTn id="25" presetID="23" presetClass="entr" presetSubtype="16" fill="hold" nodeType="afterEffect">
                                  <p:stCondLst>
                                    <p:cond delay="1000"/>
                                  </p:stCondLst>
                                  <p:childTnLst>
                                    <p:set>
                                      <p:cBhvr>
                                        <p:cTn id="26" dur="1" fill="hold">
                                          <p:stCondLst>
                                            <p:cond delay="0"/>
                                          </p:stCondLst>
                                        </p:cTn>
                                        <p:tgtEl>
                                          <p:spTgt spid="417"/>
                                        </p:tgtEl>
                                        <p:attrNameLst>
                                          <p:attrName>style.visibility</p:attrName>
                                        </p:attrNameLst>
                                      </p:cBhvr>
                                      <p:to>
                                        <p:strVal val="visible"/>
                                      </p:to>
                                    </p:set>
                                    <p:anim calcmode="lin" valueType="num">
                                      <p:cBhvr additive="base">
                                        <p:cTn id="27" dur="500"/>
                                        <p:tgtEl>
                                          <p:spTgt spid="417"/>
                                        </p:tgtEl>
                                        <p:attrNameLst>
                                          <p:attrName>ppt_w</p:attrName>
                                        </p:attrNameLst>
                                      </p:cBhvr>
                                      <p:tavLst>
                                        <p:tav tm="0">
                                          <p:val>
                                            <p:strVal val="0"/>
                                          </p:val>
                                        </p:tav>
                                        <p:tav tm="100000">
                                          <p:val>
                                            <p:strVal val="#ppt_w"/>
                                          </p:val>
                                        </p:tav>
                                      </p:tavLst>
                                    </p:anim>
                                    <p:anim calcmode="lin" valueType="num">
                                      <p:cBhvr additive="base">
                                        <p:cTn id="28" dur="500"/>
                                        <p:tgtEl>
                                          <p:spTgt spid="417"/>
                                        </p:tgtEl>
                                        <p:attrNameLst>
                                          <p:attrName>ppt_h</p:attrName>
                                        </p:attrNameLst>
                                      </p:cBhvr>
                                      <p:tavLst>
                                        <p:tav tm="0">
                                          <p:val>
                                            <p:strVal val="0"/>
                                          </p:val>
                                        </p:tav>
                                        <p:tav tm="100000">
                                          <p:val>
                                            <p:strVal val="#ppt_h"/>
                                          </p:val>
                                        </p:tav>
                                      </p:tavLst>
                                    </p:anim>
                                  </p:childTnLst>
                                </p:cTn>
                              </p:par>
                            </p:childTnLst>
                          </p:cTn>
                        </p:par>
                        <p:par>
                          <p:cTn id="29" fill="hold">
                            <p:stCondLst>
                              <p:cond delay="2000"/>
                            </p:stCondLst>
                            <p:childTnLst>
                              <p:par>
                                <p:cTn id="30" presetID="23" presetClass="entr" presetSubtype="16" fill="hold" nodeType="afterEffect">
                                  <p:stCondLst>
                                    <p:cond delay="1000"/>
                                  </p:stCondLst>
                                  <p:childTnLst>
                                    <p:set>
                                      <p:cBhvr>
                                        <p:cTn id="31" dur="1" fill="hold">
                                          <p:stCondLst>
                                            <p:cond delay="0"/>
                                          </p:stCondLst>
                                        </p:cTn>
                                        <p:tgtEl>
                                          <p:spTgt spid="416"/>
                                        </p:tgtEl>
                                        <p:attrNameLst>
                                          <p:attrName>style.visibility</p:attrName>
                                        </p:attrNameLst>
                                      </p:cBhvr>
                                      <p:to>
                                        <p:strVal val="visible"/>
                                      </p:to>
                                    </p:set>
                                    <p:anim calcmode="lin" valueType="num">
                                      <p:cBhvr additive="base">
                                        <p:cTn id="32" dur="500"/>
                                        <p:tgtEl>
                                          <p:spTgt spid="416"/>
                                        </p:tgtEl>
                                        <p:attrNameLst>
                                          <p:attrName>ppt_w</p:attrName>
                                        </p:attrNameLst>
                                      </p:cBhvr>
                                      <p:tavLst>
                                        <p:tav tm="0">
                                          <p:val>
                                            <p:strVal val="0"/>
                                          </p:val>
                                        </p:tav>
                                        <p:tav tm="100000">
                                          <p:val>
                                            <p:strVal val="#ppt_w"/>
                                          </p:val>
                                        </p:tav>
                                      </p:tavLst>
                                    </p:anim>
                                    <p:anim calcmode="lin" valueType="num">
                                      <p:cBhvr additive="base">
                                        <p:cTn id="33" dur="500"/>
                                        <p:tgtEl>
                                          <p:spTgt spid="416"/>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idx="1"/>
          </p:nvPr>
        </p:nvSpPr>
        <p:spPr>
          <a:xfrm>
            <a:off x="1584393" y="1038225"/>
            <a:ext cx="5975215" cy="3067050"/>
          </a:xfrm>
          <a:prstGeom prst="rect">
            <a:avLst/>
          </a:prstGeom>
          <a:noFill/>
          <a:ln>
            <a:noFill/>
          </a:ln>
        </p:spPr>
        <p:txBody>
          <a:bodyPr spcFirstLastPara="1" vert="horz" wrap="square" lIns="68569" tIns="34275" rIns="68569" bIns="34275" rtlCol="0" anchor="t" anchorCtr="0">
            <a:noAutofit/>
          </a:bodyPr>
          <a:lstStyle/>
          <a:p>
            <a:pPr marL="0" indent="0" algn="ctr">
              <a:buNone/>
            </a:pPr>
            <a:r>
              <a:rPr lang="en-US" sz="3000" dirty="0">
                <a:latin typeface="+mj-lt"/>
              </a:rPr>
              <a:t>Use language that describes people </a:t>
            </a:r>
            <a:r>
              <a:rPr lang="en-US" sz="3000" b="1" dirty="0">
                <a:latin typeface="+mj-lt"/>
              </a:rPr>
              <a:t>accurately and with dignity.</a:t>
            </a:r>
          </a:p>
          <a:p>
            <a:pPr marL="0" indent="0" algn="ctr">
              <a:buNone/>
            </a:pPr>
            <a:endParaRPr lang="en-US" sz="3000" b="1" dirty="0">
              <a:latin typeface="+mj-lt"/>
            </a:endParaRPr>
          </a:p>
          <a:p>
            <a:pPr marL="0" indent="0" algn="ctr">
              <a:buNone/>
            </a:pPr>
            <a:r>
              <a:rPr lang="en-US" sz="3000" b="1" dirty="0">
                <a:latin typeface="+mj-lt"/>
              </a:rPr>
              <a:t>Treat people equitably, even and especially if equitable and equal treatment are not the same.</a:t>
            </a:r>
            <a:endParaRPr lang="en-US" sz="3000" dirty="0">
              <a:latin typeface="+mj-lt"/>
            </a:endParaRPr>
          </a:p>
        </p:txBody>
      </p:sp>
    </p:spTree>
    <p:extLst>
      <p:ext uri="{BB962C8B-B14F-4D97-AF65-F5344CB8AC3E}">
        <p14:creationId xmlns:p14="http://schemas.microsoft.com/office/powerpoint/2010/main" val="28159726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cxnSp>
        <p:nvCxnSpPr>
          <p:cNvPr id="423" name="Google Shape;423;p70"/>
          <p:cNvCxnSpPr/>
          <p:nvPr/>
        </p:nvCxnSpPr>
        <p:spPr>
          <a:xfrm>
            <a:off x="1481358" y="2983784"/>
            <a:ext cx="6128026" cy="0"/>
          </a:xfrm>
          <a:prstGeom prst="straightConnector1">
            <a:avLst/>
          </a:prstGeom>
          <a:noFill/>
          <a:ln w="152400" cap="flat" cmpd="sng">
            <a:solidFill>
              <a:srgbClr val="1C80B5"/>
            </a:solidFill>
            <a:prstDash val="solid"/>
            <a:round/>
            <a:headEnd type="stealth" w="med" len="med"/>
            <a:tailEnd type="stealth" w="med" len="med"/>
          </a:ln>
        </p:spPr>
      </p:cxnSp>
      <p:sp>
        <p:nvSpPr>
          <p:cNvPr id="424" name="Google Shape;424;p70"/>
          <p:cNvSpPr txBox="1"/>
          <p:nvPr/>
        </p:nvSpPr>
        <p:spPr>
          <a:xfrm>
            <a:off x="2007691" y="1784712"/>
            <a:ext cx="5167809" cy="623248"/>
          </a:xfrm>
          <a:prstGeom prst="rect">
            <a:avLst/>
          </a:prstGeom>
          <a:noFill/>
          <a:ln>
            <a:noFill/>
          </a:ln>
        </p:spPr>
        <p:txBody>
          <a:bodyPr spcFirstLastPara="1" wrap="square" lIns="68569" tIns="34275" rIns="68569" bIns="34275" anchor="t" anchorCtr="0">
            <a:noAutofit/>
          </a:bodyPr>
          <a:lstStyle/>
          <a:p>
            <a:pPr algn="ctr">
              <a:buClr>
                <a:srgbClr val="000000"/>
              </a:buClr>
              <a:buSzPts val="4800"/>
            </a:pPr>
            <a:r>
              <a:rPr lang="en-US" sz="3600" dirty="0">
                <a:solidFill>
                  <a:srgbClr val="000000"/>
                </a:solidFill>
                <a:latin typeface="+mj-lt"/>
                <a:ea typeface="Cutive"/>
                <a:cs typeface="Cutive"/>
                <a:sym typeface="Cutive"/>
              </a:rPr>
              <a:t>Curiosity Continuum</a:t>
            </a:r>
            <a:endParaRPr sz="3600" dirty="0">
              <a:solidFill>
                <a:srgbClr val="000000"/>
              </a:solidFill>
              <a:latin typeface="+mj-lt"/>
              <a:ea typeface="Cutive"/>
              <a:cs typeface="Cutive"/>
              <a:sym typeface="Cutive"/>
            </a:endParaRPr>
          </a:p>
        </p:txBody>
      </p:sp>
      <p:sp>
        <p:nvSpPr>
          <p:cNvPr id="425" name="Google Shape;425;p70"/>
          <p:cNvSpPr txBox="1"/>
          <p:nvPr/>
        </p:nvSpPr>
        <p:spPr>
          <a:xfrm>
            <a:off x="1143001" y="3399682"/>
            <a:ext cx="2580026" cy="484748"/>
          </a:xfrm>
          <a:prstGeom prst="rect">
            <a:avLst/>
          </a:prstGeom>
          <a:noFill/>
          <a:ln>
            <a:noFill/>
          </a:ln>
        </p:spPr>
        <p:txBody>
          <a:bodyPr spcFirstLastPara="1" wrap="square" lIns="68569" tIns="34275" rIns="68569" bIns="34275" anchor="t" anchorCtr="0">
            <a:noAutofit/>
          </a:bodyPr>
          <a:lstStyle/>
          <a:p>
            <a:pPr algn="ctr">
              <a:buClr>
                <a:srgbClr val="000000"/>
              </a:buClr>
              <a:buSzPts val="3600"/>
            </a:pPr>
            <a:r>
              <a:rPr lang="en-US" sz="2700" dirty="0">
                <a:solidFill>
                  <a:srgbClr val="000000"/>
                </a:solidFill>
                <a:latin typeface="+mj-lt"/>
                <a:ea typeface="Cutive"/>
                <a:cs typeface="Cutive"/>
                <a:sym typeface="Cutive"/>
              </a:rPr>
              <a:t>hospitable</a:t>
            </a:r>
            <a:endParaRPr sz="2700" dirty="0">
              <a:solidFill>
                <a:srgbClr val="000000"/>
              </a:solidFill>
              <a:latin typeface="+mj-lt"/>
              <a:ea typeface="Cutive"/>
              <a:cs typeface="Cutive"/>
              <a:sym typeface="Cutive"/>
            </a:endParaRPr>
          </a:p>
        </p:txBody>
      </p:sp>
      <p:sp>
        <p:nvSpPr>
          <p:cNvPr id="426" name="Google Shape;426;p70"/>
          <p:cNvSpPr txBox="1"/>
          <p:nvPr/>
        </p:nvSpPr>
        <p:spPr>
          <a:xfrm>
            <a:off x="5420974" y="3399682"/>
            <a:ext cx="2580026" cy="484748"/>
          </a:xfrm>
          <a:prstGeom prst="rect">
            <a:avLst/>
          </a:prstGeom>
          <a:noFill/>
          <a:ln>
            <a:noFill/>
          </a:ln>
        </p:spPr>
        <p:txBody>
          <a:bodyPr spcFirstLastPara="1" wrap="square" lIns="68569" tIns="34275" rIns="68569" bIns="34275" anchor="t" anchorCtr="0">
            <a:noAutofit/>
          </a:bodyPr>
          <a:lstStyle/>
          <a:p>
            <a:pPr algn="ctr">
              <a:buClr>
                <a:srgbClr val="000000"/>
              </a:buClr>
              <a:buSzPts val="3600"/>
            </a:pPr>
            <a:r>
              <a:rPr lang="en-US" sz="2700" dirty="0">
                <a:solidFill>
                  <a:srgbClr val="000000"/>
                </a:solidFill>
                <a:latin typeface="+mj-lt"/>
                <a:ea typeface="Cutive"/>
                <a:cs typeface="Cutive"/>
                <a:sym typeface="Cutive"/>
              </a:rPr>
              <a:t>intrusive</a:t>
            </a:r>
            <a:endParaRPr sz="2700" dirty="0">
              <a:solidFill>
                <a:srgbClr val="000000"/>
              </a:solidFill>
              <a:latin typeface="+mj-lt"/>
              <a:ea typeface="Cutive"/>
              <a:cs typeface="Cutive"/>
              <a:sym typeface="Cutive"/>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 calcmode="lin" valueType="num">
                                      <p:cBhvr additive="base">
                                        <p:cTn id="7" dur="500"/>
                                        <p:tgtEl>
                                          <p:spTgt spid="425"/>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2" presetClass="entr" presetSubtype="4" fill="hold" nodeType="afterEffect">
                                  <p:stCondLst>
                                    <p:cond delay="1000"/>
                                  </p:stCondLst>
                                  <p:childTnLst>
                                    <p:set>
                                      <p:cBhvr>
                                        <p:cTn id="10" dur="1" fill="hold">
                                          <p:stCondLst>
                                            <p:cond delay="0"/>
                                          </p:stCondLst>
                                        </p:cTn>
                                        <p:tgtEl>
                                          <p:spTgt spid="426"/>
                                        </p:tgtEl>
                                        <p:attrNameLst>
                                          <p:attrName>style.visibility</p:attrName>
                                        </p:attrNameLst>
                                      </p:cBhvr>
                                      <p:to>
                                        <p:strVal val="visible"/>
                                      </p:to>
                                    </p:set>
                                    <p:anim calcmode="lin" valueType="num">
                                      <p:cBhvr additive="base">
                                        <p:cTn id="11" dur="500"/>
                                        <p:tgtEl>
                                          <p:spTgt spid="4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53"/>
          <p:cNvSpPr txBox="1">
            <a:spLocks noGrp="1"/>
          </p:cNvSpPr>
          <p:nvPr>
            <p:ph idx="1"/>
          </p:nvPr>
        </p:nvSpPr>
        <p:spPr>
          <a:xfrm>
            <a:off x="792196" y="1038225"/>
            <a:ext cx="7559607" cy="3067050"/>
          </a:xfrm>
          <a:prstGeom prst="rect">
            <a:avLst/>
          </a:prstGeom>
          <a:noFill/>
          <a:ln>
            <a:noFill/>
          </a:ln>
        </p:spPr>
        <p:txBody>
          <a:bodyPr spcFirstLastPara="1" vert="horz" wrap="square" lIns="68569" tIns="34275" rIns="68569" bIns="34275" rtlCol="0" anchor="t" anchorCtr="0">
            <a:noAutofit/>
          </a:bodyPr>
          <a:lstStyle/>
          <a:p>
            <a:r>
              <a:rPr lang="en-US" sz="3000" dirty="0">
                <a:latin typeface="+mj-lt"/>
              </a:rPr>
              <a:t>Will this question help me to know this person more deeply as a fellow human being?</a:t>
            </a:r>
          </a:p>
          <a:p>
            <a:r>
              <a:rPr lang="en-US" sz="3000" dirty="0">
                <a:latin typeface="+mj-lt"/>
              </a:rPr>
              <a:t>Would this question be appropriate to ask someone else?</a:t>
            </a:r>
          </a:p>
          <a:p>
            <a:r>
              <a:rPr lang="en-US" sz="3000" dirty="0">
                <a:latin typeface="+mj-lt"/>
              </a:rPr>
              <a:t>How would I feel if someone asked me this question? </a:t>
            </a:r>
          </a:p>
        </p:txBody>
      </p:sp>
    </p:spTree>
    <p:extLst>
      <p:ext uri="{BB962C8B-B14F-4D97-AF65-F5344CB8AC3E}">
        <p14:creationId xmlns:p14="http://schemas.microsoft.com/office/powerpoint/2010/main" val="3583402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87"/>
          <p:cNvPicPr preferRelativeResize="0"/>
          <p:nvPr/>
        </p:nvPicPr>
        <p:blipFill rotWithShape="1">
          <a:blip r:embed="rId3">
            <a:alphaModFix/>
          </a:blip>
          <a:srcRect l="7592" t="2446"/>
          <a:stretch/>
        </p:blipFill>
        <p:spPr>
          <a:xfrm>
            <a:off x="1143001" y="73116"/>
            <a:ext cx="6857999" cy="5070385"/>
          </a:xfrm>
          <a:prstGeom prst="rect">
            <a:avLst/>
          </a:prstGeom>
          <a:noFill/>
          <a:ln>
            <a:noFill/>
          </a:ln>
        </p:spPr>
      </p:pic>
      <p:sp>
        <p:nvSpPr>
          <p:cNvPr id="3" name="TextBox 2">
            <a:extLst>
              <a:ext uri="{FF2B5EF4-FFF2-40B4-BE49-F238E27FC236}">
                <a16:creationId xmlns:a16="http://schemas.microsoft.com/office/drawing/2014/main" id="{EDCC5573-FC63-A648-9CCE-87D61D264037}"/>
              </a:ext>
            </a:extLst>
          </p:cNvPr>
          <p:cNvSpPr txBox="1"/>
          <p:nvPr/>
        </p:nvSpPr>
        <p:spPr>
          <a:xfrm>
            <a:off x="2756761" y="4243254"/>
            <a:ext cx="1222429" cy="923330"/>
          </a:xfrm>
          <a:prstGeom prst="rect">
            <a:avLst/>
          </a:prstGeom>
          <a:noFill/>
        </p:spPr>
        <p:txBody>
          <a:bodyPr wrap="square" rtlCol="0">
            <a:spAutoFit/>
          </a:bodyPr>
          <a:lstStyle/>
          <a:p>
            <a:r>
              <a:rPr lang="en-US" sz="1350" dirty="0"/>
              <a:t>**sex assigned at birth is constructed, not inherent.</a:t>
            </a:r>
          </a:p>
        </p:txBody>
      </p:sp>
      <p:sp>
        <p:nvSpPr>
          <p:cNvPr id="2" name="TextBox 1">
            <a:extLst>
              <a:ext uri="{FF2B5EF4-FFF2-40B4-BE49-F238E27FC236}">
                <a16:creationId xmlns:a16="http://schemas.microsoft.com/office/drawing/2014/main" id="{2AB30F91-33B6-5D42-A422-86F0CC45E58C}"/>
              </a:ext>
            </a:extLst>
          </p:cNvPr>
          <p:cNvSpPr txBox="1"/>
          <p:nvPr/>
        </p:nvSpPr>
        <p:spPr>
          <a:xfrm>
            <a:off x="2756761" y="3505200"/>
            <a:ext cx="702734" cy="300082"/>
          </a:xfrm>
          <a:prstGeom prst="rect">
            <a:avLst/>
          </a:prstGeom>
          <a:noFill/>
        </p:spPr>
        <p:txBody>
          <a:bodyPr wrap="square" rtlCol="0">
            <a:spAutoFit/>
          </a:bodyPr>
          <a:lstStyle/>
          <a:p>
            <a:r>
              <a:rPr lang="en-US" sz="1350" dirty="0"/>
              <a:t>**</a:t>
            </a:r>
          </a:p>
        </p:txBody>
      </p:sp>
      <p:sp>
        <p:nvSpPr>
          <p:cNvPr id="5" name="TextBox 4">
            <a:extLst>
              <a:ext uri="{FF2B5EF4-FFF2-40B4-BE49-F238E27FC236}">
                <a16:creationId xmlns:a16="http://schemas.microsoft.com/office/drawing/2014/main" id="{02EB771A-D59F-0B4B-9715-E2B9BEC0D821}"/>
              </a:ext>
            </a:extLst>
          </p:cNvPr>
          <p:cNvSpPr txBox="1"/>
          <p:nvPr/>
        </p:nvSpPr>
        <p:spPr>
          <a:xfrm>
            <a:off x="6121399" y="2571750"/>
            <a:ext cx="702734" cy="300082"/>
          </a:xfrm>
          <a:prstGeom prst="rect">
            <a:avLst/>
          </a:prstGeom>
          <a:noFill/>
        </p:spPr>
        <p:txBody>
          <a:bodyPr wrap="square" rtlCol="0">
            <a:spAutoFit/>
          </a:bodyPr>
          <a:lstStyle/>
          <a:p>
            <a:r>
              <a:rPr lang="en-US" sz="1350" dirty="0"/>
              <a:t>**</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3482</TotalTime>
  <Words>1607</Words>
  <Application>Microsoft Macintosh PowerPoint</Application>
  <PresentationFormat>On-screen Show (16:9)</PresentationFormat>
  <Paragraphs>155</Paragraphs>
  <Slides>28</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Calibri Light</vt:lpstr>
      <vt:lpstr>Trebuchet MS</vt:lpstr>
      <vt:lpstr>Calibri</vt:lpstr>
      <vt:lpstr>Cutive</vt:lpstr>
      <vt:lpstr>Arial</vt:lpstr>
      <vt:lpstr>Permanent Marker</vt:lpstr>
      <vt:lpstr>Noto Sans Symbols</vt:lpstr>
      <vt:lpstr>Office Theme</vt:lpstr>
      <vt:lpstr>Part I:  Introduction to Sexual Orientation and Gender Identity and Expression</vt:lpstr>
      <vt:lpstr>  Welcome!</vt:lpstr>
      <vt:lpstr>PowerPoint Presentation</vt:lpstr>
      <vt:lpstr>Why are we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Inclusive Church</dc:title>
  <cp:lastModifiedBy>Microsoft Office User</cp:lastModifiedBy>
  <cp:revision>52</cp:revision>
  <dcterms:modified xsi:type="dcterms:W3CDTF">2019-09-17T18:58:39Z</dcterms:modified>
</cp:coreProperties>
</file>