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p:scale>
          <a:sx n="83" d="100"/>
          <a:sy n="83" d="100"/>
        </p:scale>
        <p:origin x="-91" y="-115"/>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12/17/2018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12/17/2018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publicdomainpictures.net/view-image.php?image=20852&amp;picture=stack-of-dollars&amp;large=1" TargetMode="External"/><Relationship Id="rId2" Type="http://schemas.openxmlformats.org/officeDocument/2006/relationships/image" Target="../media/image1.jpg"/><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27F1908-65DD-4717-A18A-1A948BC641C1}"/>
              </a:ext>
            </a:extLst>
          </p:cNvPr>
          <p:cNvSpPr>
            <a:spLocks noGrp="1"/>
          </p:cNvSpPr>
          <p:nvPr>
            <p:ph type="ctrTitle"/>
          </p:nvPr>
        </p:nvSpPr>
        <p:spPr/>
        <p:txBody>
          <a:bodyPr/>
          <a:lstStyle/>
          <a:p>
            <a:r>
              <a:rPr lang="en-US" dirty="0"/>
              <a:t>Introduction to SOAR</a:t>
            </a:r>
          </a:p>
        </p:txBody>
      </p:sp>
      <p:sp>
        <p:nvSpPr>
          <p:cNvPr id="3" name="Subtitle 2">
            <a:extLst>
              <a:ext uri="{FF2B5EF4-FFF2-40B4-BE49-F238E27FC236}">
                <a16:creationId xmlns:a16="http://schemas.microsoft.com/office/drawing/2014/main" xmlns="" id="{EFC73AE5-CBE9-48CD-9908-B8B83A436FEF}"/>
              </a:ext>
            </a:extLst>
          </p:cNvPr>
          <p:cNvSpPr>
            <a:spLocks noGrp="1"/>
          </p:cNvSpPr>
          <p:nvPr>
            <p:ph type="subTitle" idx="1"/>
          </p:nvPr>
        </p:nvSpPr>
        <p:spPr/>
        <p:txBody>
          <a:bodyPr/>
          <a:lstStyle/>
          <a:p>
            <a:r>
              <a:rPr lang="en-US" dirty="0"/>
              <a:t>Applying for Social Security Disability and SSI</a:t>
            </a:r>
          </a:p>
        </p:txBody>
      </p:sp>
    </p:spTree>
    <p:extLst>
      <p:ext uri="{BB962C8B-B14F-4D97-AF65-F5344CB8AC3E}">
        <p14:creationId xmlns:p14="http://schemas.microsoft.com/office/powerpoint/2010/main" val="213451876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3F3C53C-75B5-43FC-81C2-378EA91D1AA0}"/>
              </a:ext>
            </a:extLst>
          </p:cNvPr>
          <p:cNvSpPr>
            <a:spLocks noGrp="1"/>
          </p:cNvSpPr>
          <p:nvPr>
            <p:ph type="title"/>
          </p:nvPr>
        </p:nvSpPr>
        <p:spPr/>
        <p:txBody>
          <a:bodyPr/>
          <a:lstStyle/>
          <a:p>
            <a:r>
              <a:rPr lang="en-US" dirty="0"/>
              <a:t>What is the Medical Summary Report?</a:t>
            </a:r>
          </a:p>
        </p:txBody>
      </p:sp>
      <p:sp>
        <p:nvSpPr>
          <p:cNvPr id="3" name="Content Placeholder 2">
            <a:extLst>
              <a:ext uri="{FF2B5EF4-FFF2-40B4-BE49-F238E27FC236}">
                <a16:creationId xmlns:a16="http://schemas.microsoft.com/office/drawing/2014/main" xmlns="" id="{5BC287C7-26BB-4BEA-8D41-D2F304355F13}"/>
              </a:ext>
            </a:extLst>
          </p:cNvPr>
          <p:cNvSpPr>
            <a:spLocks noGrp="1"/>
          </p:cNvSpPr>
          <p:nvPr>
            <p:ph idx="1"/>
          </p:nvPr>
        </p:nvSpPr>
        <p:spPr/>
        <p:txBody>
          <a:bodyPr/>
          <a:lstStyle/>
          <a:p>
            <a:r>
              <a:rPr lang="en-US" dirty="0"/>
              <a:t>SOAR’s signature tool and key to a successful application</a:t>
            </a:r>
          </a:p>
          <a:p>
            <a:endParaRPr lang="en-US" dirty="0"/>
          </a:p>
          <a:p>
            <a:r>
              <a:rPr lang="en-US" dirty="0"/>
              <a:t>Provides a succinct, comprehensive summary of the applicant’s personal and treatment history and its impact on his or her life</a:t>
            </a:r>
          </a:p>
          <a:p>
            <a:endParaRPr lang="en-US" dirty="0"/>
          </a:p>
          <a:p>
            <a:r>
              <a:rPr lang="en-US" dirty="0"/>
              <a:t>Clearly describes the factors affecting functioning and ability to work</a:t>
            </a:r>
          </a:p>
          <a:p>
            <a:endParaRPr lang="en-US" dirty="0"/>
          </a:p>
          <a:p>
            <a:r>
              <a:rPr lang="en-US" dirty="0"/>
              <a:t>Critical to a faster decision</a:t>
            </a:r>
          </a:p>
        </p:txBody>
      </p:sp>
    </p:spTree>
    <p:extLst>
      <p:ext uri="{BB962C8B-B14F-4D97-AF65-F5344CB8AC3E}">
        <p14:creationId xmlns:p14="http://schemas.microsoft.com/office/powerpoint/2010/main" val="31608769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F6F43C-3AD7-4980-89E6-E8DDBF3E0FB6}"/>
              </a:ext>
            </a:extLst>
          </p:cNvPr>
          <p:cNvSpPr>
            <a:spLocks noGrp="1"/>
          </p:cNvSpPr>
          <p:nvPr>
            <p:ph type="title"/>
          </p:nvPr>
        </p:nvSpPr>
        <p:spPr/>
        <p:txBody>
          <a:bodyPr/>
          <a:lstStyle/>
          <a:p>
            <a:r>
              <a:rPr lang="en-US" dirty="0"/>
              <a:t>The Sobriety Myth: Understanding Substance Use Disorder &amp; SSA Benefits</a:t>
            </a:r>
          </a:p>
        </p:txBody>
      </p:sp>
      <p:sp>
        <p:nvSpPr>
          <p:cNvPr id="3" name="Content Placeholder 2">
            <a:extLst>
              <a:ext uri="{FF2B5EF4-FFF2-40B4-BE49-F238E27FC236}">
                <a16:creationId xmlns:a16="http://schemas.microsoft.com/office/drawing/2014/main" xmlns="" id="{5BFACFC1-AD21-4F85-91F5-2245EFA5FAE6}"/>
              </a:ext>
            </a:extLst>
          </p:cNvPr>
          <p:cNvSpPr>
            <a:spLocks noGrp="1"/>
          </p:cNvSpPr>
          <p:nvPr>
            <p:ph idx="1"/>
          </p:nvPr>
        </p:nvSpPr>
        <p:spPr/>
        <p:txBody>
          <a:bodyPr/>
          <a:lstStyle/>
          <a:p>
            <a:r>
              <a:rPr lang="en-US" dirty="0"/>
              <a:t>Myth: clients must be in recovery to be found eligible</a:t>
            </a:r>
          </a:p>
          <a:p>
            <a:r>
              <a:rPr lang="en-US" dirty="0"/>
              <a:t>Fact: the issue is whether or not substance use is material to the disability</a:t>
            </a:r>
          </a:p>
          <a:p>
            <a:r>
              <a:rPr lang="en-US" dirty="0"/>
              <a:t>Test: would the applicant still be disabled without the substance use disorder?</a:t>
            </a:r>
          </a:p>
          <a:p>
            <a:pPr lvl="1"/>
            <a:r>
              <a:rPr lang="en-US" dirty="0"/>
              <a:t>If yes, then the applicant is potentially eligible for benefits</a:t>
            </a:r>
          </a:p>
          <a:p>
            <a:pPr lvl="1"/>
            <a:r>
              <a:rPr lang="en-US" dirty="0"/>
              <a:t>If no, then substance use is material and the person would not be eligible</a:t>
            </a:r>
          </a:p>
          <a:p>
            <a:r>
              <a:rPr lang="en-US" dirty="0"/>
              <a:t>Substance use can lead to potentially disabling conditions (cirrhosis, damage to other organs, brain injury) which would continue to exist whether the client continued the substance use or not. With these conditions, substance use is not material to the disability.</a:t>
            </a:r>
          </a:p>
        </p:txBody>
      </p:sp>
    </p:spTree>
    <p:extLst>
      <p:ext uri="{BB962C8B-B14F-4D97-AF65-F5344CB8AC3E}">
        <p14:creationId xmlns:p14="http://schemas.microsoft.com/office/powerpoint/2010/main" val="909790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D581ED0-CBC6-4E85-ABF2-BD9A95D5DC18}"/>
              </a:ext>
            </a:extLst>
          </p:cNvPr>
          <p:cNvSpPr>
            <a:spLocks noGrp="1"/>
          </p:cNvSpPr>
          <p:nvPr>
            <p:ph type="title"/>
          </p:nvPr>
        </p:nvSpPr>
        <p:spPr/>
        <p:txBody>
          <a:bodyPr/>
          <a:lstStyle/>
          <a:p>
            <a:r>
              <a:rPr lang="en-US" dirty="0"/>
              <a:t>The SOAR process in Maine</a:t>
            </a:r>
          </a:p>
        </p:txBody>
      </p:sp>
      <p:sp>
        <p:nvSpPr>
          <p:cNvPr id="3" name="Content Placeholder 2">
            <a:extLst>
              <a:ext uri="{FF2B5EF4-FFF2-40B4-BE49-F238E27FC236}">
                <a16:creationId xmlns:a16="http://schemas.microsoft.com/office/drawing/2014/main" xmlns="" id="{F823EE50-7172-4AC2-A45B-4E11141849A9}"/>
              </a:ext>
            </a:extLst>
          </p:cNvPr>
          <p:cNvSpPr>
            <a:spLocks noGrp="1"/>
          </p:cNvSpPr>
          <p:nvPr>
            <p:ph idx="1"/>
          </p:nvPr>
        </p:nvSpPr>
        <p:spPr/>
        <p:txBody>
          <a:bodyPr/>
          <a:lstStyle/>
          <a:p>
            <a:endParaRPr lang="en-US" dirty="0"/>
          </a:p>
          <a:p>
            <a:r>
              <a:rPr lang="en-US" dirty="0"/>
              <a:t>All 9 SSA offices in Maine expedite claims that are properly filed using the SOAR model</a:t>
            </a:r>
          </a:p>
          <a:p>
            <a:r>
              <a:rPr lang="en-US" dirty="0"/>
              <a:t>SOAR providers have designated SSA contacts in each office to communicate with about claims</a:t>
            </a:r>
          </a:p>
          <a:p>
            <a:r>
              <a:rPr lang="en-US" dirty="0"/>
              <a:t>SSA and DDS are supportive of the initiative</a:t>
            </a:r>
          </a:p>
          <a:p>
            <a:r>
              <a:rPr lang="en-US" dirty="0"/>
              <a:t>The State Team Lead and SOAR Technical Assistance Liaison provide support to case managers utilizing SOAR</a:t>
            </a:r>
          </a:p>
        </p:txBody>
      </p:sp>
    </p:spTree>
    <p:extLst>
      <p:ext uri="{BB962C8B-B14F-4D97-AF65-F5344CB8AC3E}">
        <p14:creationId xmlns:p14="http://schemas.microsoft.com/office/powerpoint/2010/main" val="2951999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03CDF78-B83F-4FE1-AD12-8D2C04695815}"/>
              </a:ext>
            </a:extLst>
          </p:cNvPr>
          <p:cNvSpPr>
            <a:spLocks noGrp="1"/>
          </p:cNvSpPr>
          <p:nvPr>
            <p:ph type="title"/>
          </p:nvPr>
        </p:nvSpPr>
        <p:spPr/>
        <p:txBody>
          <a:bodyPr/>
          <a:lstStyle/>
          <a:p>
            <a:r>
              <a:rPr lang="en-US" dirty="0"/>
              <a:t>How Do States &amp; Communities Benefit?</a:t>
            </a:r>
          </a:p>
        </p:txBody>
      </p:sp>
      <p:sp>
        <p:nvSpPr>
          <p:cNvPr id="3" name="Content Placeholder 2">
            <a:extLst>
              <a:ext uri="{FF2B5EF4-FFF2-40B4-BE49-F238E27FC236}">
                <a16:creationId xmlns:a16="http://schemas.microsoft.com/office/drawing/2014/main" xmlns="" id="{1AE0A273-E6D1-477A-AB61-8E1CD3DC570C}"/>
              </a:ext>
            </a:extLst>
          </p:cNvPr>
          <p:cNvSpPr>
            <a:spLocks noGrp="1"/>
          </p:cNvSpPr>
          <p:nvPr>
            <p:ph idx="1"/>
          </p:nvPr>
        </p:nvSpPr>
        <p:spPr/>
        <p:txBody>
          <a:bodyPr/>
          <a:lstStyle/>
          <a:p>
            <a:endParaRPr lang="en-US" dirty="0"/>
          </a:p>
          <a:p>
            <a:r>
              <a:rPr lang="en-US" dirty="0"/>
              <a:t>SSI/SSDI and Medicaid/Medicare bring federal dollars into states, localities and community programs:</a:t>
            </a:r>
          </a:p>
          <a:p>
            <a:pPr lvl="1"/>
            <a:endParaRPr lang="en-US" dirty="0"/>
          </a:p>
          <a:p>
            <a:pPr lvl="1"/>
            <a:r>
              <a:rPr lang="en-US" dirty="0"/>
              <a:t>Health providers can recoup the cost of uncompensated care</a:t>
            </a:r>
          </a:p>
          <a:p>
            <a:pPr lvl="1"/>
            <a:r>
              <a:rPr lang="en-US" dirty="0"/>
              <a:t>States and localities can recoup the cost of public assistance</a:t>
            </a:r>
          </a:p>
          <a:p>
            <a:pPr lvl="1"/>
            <a:r>
              <a:rPr lang="en-US" dirty="0"/>
              <a:t>Cash benefits and back payments received by individuals are spent in the local community (</a:t>
            </a:r>
            <a:r>
              <a:rPr lang="en-US" i="1" dirty="0"/>
              <a:t>2017: $356 million</a:t>
            </a:r>
            <a:r>
              <a:rPr lang="en-US" dirty="0"/>
              <a:t>)</a:t>
            </a:r>
          </a:p>
        </p:txBody>
      </p:sp>
    </p:spTree>
    <p:extLst>
      <p:ext uri="{BB962C8B-B14F-4D97-AF65-F5344CB8AC3E}">
        <p14:creationId xmlns:p14="http://schemas.microsoft.com/office/powerpoint/2010/main" val="98310448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202CBD0-6B20-4106-A7DD-AFBBE687B0F6}"/>
              </a:ext>
            </a:extLst>
          </p:cNvPr>
          <p:cNvSpPr>
            <a:spLocks noGrp="1"/>
          </p:cNvSpPr>
          <p:nvPr>
            <p:ph type="title"/>
          </p:nvPr>
        </p:nvSpPr>
        <p:spPr/>
        <p:txBody>
          <a:bodyPr/>
          <a:lstStyle/>
          <a:p>
            <a:r>
              <a:rPr lang="en-US" dirty="0"/>
              <a:t>How Do States &amp; Communities Benefit?</a:t>
            </a:r>
          </a:p>
        </p:txBody>
      </p:sp>
      <p:graphicFrame>
        <p:nvGraphicFramePr>
          <p:cNvPr id="4" name="Content Placeholder 3">
            <a:extLst>
              <a:ext uri="{FF2B5EF4-FFF2-40B4-BE49-F238E27FC236}">
                <a16:creationId xmlns:a16="http://schemas.microsoft.com/office/drawing/2014/main" xmlns="" id="{CB09963B-67E2-4BDE-A27E-2E0595FFC610}"/>
              </a:ext>
            </a:extLst>
          </p:cNvPr>
          <p:cNvGraphicFramePr>
            <a:graphicFrameLocks noGrp="1"/>
          </p:cNvGraphicFramePr>
          <p:nvPr>
            <p:ph idx="1"/>
            <p:extLst>
              <p:ext uri="{D42A27DB-BD31-4B8C-83A1-F6EECF244321}">
                <p14:modId xmlns:p14="http://schemas.microsoft.com/office/powerpoint/2010/main" val="2174467868"/>
              </p:ext>
            </p:extLst>
          </p:nvPr>
        </p:nvGraphicFramePr>
        <p:xfrm>
          <a:off x="2589213" y="2133600"/>
          <a:ext cx="8915400" cy="3108960"/>
        </p:xfrm>
        <a:graphic>
          <a:graphicData uri="http://schemas.openxmlformats.org/drawingml/2006/table">
            <a:tbl>
              <a:tblPr firstRow="1" bandRow="1">
                <a:tableStyleId>{5C22544A-7EE6-4342-B048-85BDC9FD1C3A}</a:tableStyleId>
              </a:tblPr>
              <a:tblGrid>
                <a:gridCol w="2971800">
                  <a:extLst>
                    <a:ext uri="{9D8B030D-6E8A-4147-A177-3AD203B41FA5}">
                      <a16:colId xmlns:a16="http://schemas.microsoft.com/office/drawing/2014/main" xmlns="" val="2178879460"/>
                    </a:ext>
                  </a:extLst>
                </a:gridCol>
                <a:gridCol w="2971800">
                  <a:extLst>
                    <a:ext uri="{9D8B030D-6E8A-4147-A177-3AD203B41FA5}">
                      <a16:colId xmlns:a16="http://schemas.microsoft.com/office/drawing/2014/main" xmlns="" val="2675591481"/>
                    </a:ext>
                  </a:extLst>
                </a:gridCol>
                <a:gridCol w="2971800">
                  <a:extLst>
                    <a:ext uri="{9D8B030D-6E8A-4147-A177-3AD203B41FA5}">
                      <a16:colId xmlns:a16="http://schemas.microsoft.com/office/drawing/2014/main" xmlns="" val="1976457035"/>
                    </a:ext>
                  </a:extLst>
                </a:gridCol>
              </a:tblGrid>
              <a:tr h="370840">
                <a:tc>
                  <a:txBody>
                    <a:bodyPr/>
                    <a:lstStyle/>
                    <a:p>
                      <a:r>
                        <a:rPr lang="en-US" dirty="0"/>
                        <a:t>Cost Savings for State/Local Government:</a:t>
                      </a:r>
                    </a:p>
                    <a:p>
                      <a:endParaRPr lang="en-US" dirty="0"/>
                    </a:p>
                    <a:p>
                      <a:pPr marL="285750" indent="-285750">
                        <a:buFont typeface="Arial" panose="020B0604020202020204" pitchFamily="34" charset="0"/>
                        <a:buChar char="•"/>
                      </a:pPr>
                      <a:r>
                        <a:rPr lang="en-US" dirty="0"/>
                        <a:t>Reimbursement of general assistance spending (average $3,562 per eligible beneficiary)</a:t>
                      </a:r>
                    </a:p>
                    <a:p>
                      <a:pPr marL="0" indent="0">
                        <a:buFont typeface="Arial" panose="020B0604020202020204" pitchFamily="34" charset="0"/>
                        <a:buNone/>
                      </a:pPr>
                      <a:endParaRPr lang="en-US" dirty="0"/>
                    </a:p>
                    <a:p>
                      <a:pPr marL="285750" indent="-285750">
                        <a:buFont typeface="Arial" panose="020B0604020202020204" pitchFamily="34" charset="0"/>
                        <a:buChar char="•"/>
                      </a:pPr>
                      <a:r>
                        <a:rPr lang="en-US" dirty="0"/>
                        <a:t>Reduced shelter stays</a:t>
                      </a:r>
                    </a:p>
                  </a:txBody>
                  <a:tcPr/>
                </a:tc>
                <a:tc>
                  <a:txBody>
                    <a:bodyPr/>
                    <a:lstStyle/>
                    <a:p>
                      <a:endParaRPr lang="en-US" dirty="0"/>
                    </a:p>
                    <a:p>
                      <a:endParaRPr lang="en-US" dirty="0"/>
                    </a:p>
                    <a:p>
                      <a:r>
                        <a:rPr lang="en-US" dirty="0"/>
                        <a:t>Cost Savings for Hospitals:</a:t>
                      </a:r>
                    </a:p>
                    <a:p>
                      <a:endParaRPr lang="en-US" dirty="0"/>
                    </a:p>
                    <a:p>
                      <a:pPr marL="285750" indent="-285750">
                        <a:buFont typeface="Arial" panose="020B0604020202020204" pitchFamily="34" charset="0"/>
                        <a:buChar char="•"/>
                      </a:pPr>
                      <a:r>
                        <a:rPr lang="en-US" dirty="0"/>
                        <a:t>Average Medicaid reimbursement in 2017 was $5,929 per eligible beneficiary</a:t>
                      </a:r>
                    </a:p>
                  </a:txBody>
                  <a:tcPr/>
                </a:tc>
                <a:tc>
                  <a:txBody>
                    <a:bodyPr/>
                    <a:lstStyle/>
                    <a:p>
                      <a:r>
                        <a:rPr lang="en-US" dirty="0"/>
                        <a:t>Increased Income for Individuals</a:t>
                      </a:r>
                    </a:p>
                    <a:p>
                      <a:pPr marL="285750" indent="-285750">
                        <a:buFont typeface="Arial" panose="020B0604020202020204" pitchFamily="34" charset="0"/>
                        <a:buChar char="•"/>
                      </a:pPr>
                      <a:r>
                        <a:rPr lang="en-US" dirty="0"/>
                        <a:t>Monthly SSI/SSDI income supports housing goals</a:t>
                      </a:r>
                    </a:p>
                    <a:p>
                      <a:pPr marL="285750" indent="-285750">
                        <a:buFont typeface="Arial" panose="020B0604020202020204" pitchFamily="34" charset="0"/>
                        <a:buChar char="•"/>
                      </a:pPr>
                      <a:r>
                        <a:rPr lang="en-US" dirty="0"/>
                        <a:t>Using a non-attorney representative (SOAR provider) allows individual to keep all back pay (average $5,520 in 2017)</a:t>
                      </a:r>
                    </a:p>
                  </a:txBody>
                  <a:tcPr/>
                </a:tc>
                <a:extLst>
                  <a:ext uri="{0D108BD9-81ED-4DB2-BD59-A6C34878D82A}">
                    <a16:rowId xmlns:a16="http://schemas.microsoft.com/office/drawing/2014/main" xmlns="" val="280084796"/>
                  </a:ext>
                </a:extLst>
              </a:tr>
            </a:tbl>
          </a:graphicData>
        </a:graphic>
      </p:graphicFrame>
    </p:spTree>
    <p:extLst>
      <p:ext uri="{BB962C8B-B14F-4D97-AF65-F5344CB8AC3E}">
        <p14:creationId xmlns:p14="http://schemas.microsoft.com/office/powerpoint/2010/main" val="323611191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272051F-438A-4465-BE1C-5D23024EB69F}"/>
              </a:ext>
            </a:extLst>
          </p:cNvPr>
          <p:cNvSpPr>
            <a:spLocks noGrp="1"/>
          </p:cNvSpPr>
          <p:nvPr>
            <p:ph type="title"/>
          </p:nvPr>
        </p:nvSpPr>
        <p:spPr/>
        <p:txBody>
          <a:bodyPr/>
          <a:lstStyle/>
          <a:p>
            <a:r>
              <a:rPr lang="en-US" dirty="0"/>
              <a:t>					SOAR Works!</a:t>
            </a:r>
          </a:p>
        </p:txBody>
      </p:sp>
      <p:pic>
        <p:nvPicPr>
          <p:cNvPr id="5" name="Content Placeholder 4">
            <a:extLst>
              <a:ext uri="{FF2B5EF4-FFF2-40B4-BE49-F238E27FC236}">
                <a16:creationId xmlns:a16="http://schemas.microsoft.com/office/drawing/2014/main" xmlns="" id="{C32D1671-C48B-4D86-B2C0-531BB68866C4}"/>
              </a:ext>
            </a:extLst>
          </p:cNvPr>
          <p:cNvPicPr>
            <a:picLocks noGrp="1" noChangeAspect="1"/>
          </p:cNvPicPr>
          <p:nvPr>
            <p:ph idx="1"/>
          </p:nvPr>
        </p:nvPicPr>
        <p:blipFill>
          <a:blip r:embed="rId2"/>
          <a:stretch>
            <a:fillRect/>
          </a:stretch>
        </p:blipFill>
        <p:spPr>
          <a:xfrm>
            <a:off x="4232636" y="1366887"/>
            <a:ext cx="4237486" cy="5062193"/>
          </a:xfrm>
        </p:spPr>
      </p:pic>
    </p:spTree>
    <p:extLst>
      <p:ext uri="{BB962C8B-B14F-4D97-AF65-F5344CB8AC3E}">
        <p14:creationId xmlns:p14="http://schemas.microsoft.com/office/powerpoint/2010/main" val="200468147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2E9E48-9867-4CFC-ADFD-93CEE5E8B030}"/>
              </a:ext>
            </a:extLst>
          </p:cNvPr>
          <p:cNvSpPr>
            <a:spLocks noGrp="1"/>
          </p:cNvSpPr>
          <p:nvPr>
            <p:ph type="title"/>
          </p:nvPr>
        </p:nvSpPr>
        <p:spPr/>
        <p:txBody>
          <a:bodyPr/>
          <a:lstStyle/>
          <a:p>
            <a:r>
              <a:rPr lang="en-US" dirty="0"/>
              <a:t>Benefits of the SOAR Online Course</a:t>
            </a:r>
          </a:p>
        </p:txBody>
      </p:sp>
      <p:sp>
        <p:nvSpPr>
          <p:cNvPr id="3" name="Content Placeholder 2">
            <a:extLst>
              <a:ext uri="{FF2B5EF4-FFF2-40B4-BE49-F238E27FC236}">
                <a16:creationId xmlns:a16="http://schemas.microsoft.com/office/drawing/2014/main" xmlns="" id="{E27B4A4B-37AE-4ABC-B2E7-865FE7AB0890}"/>
              </a:ext>
            </a:extLst>
          </p:cNvPr>
          <p:cNvSpPr>
            <a:spLocks noGrp="1"/>
          </p:cNvSpPr>
          <p:nvPr>
            <p:ph idx="1"/>
          </p:nvPr>
        </p:nvSpPr>
        <p:spPr/>
        <p:txBody>
          <a:bodyPr/>
          <a:lstStyle/>
          <a:p>
            <a:r>
              <a:rPr lang="en-US" dirty="0"/>
              <a:t>Standardized training across all geographic areas</a:t>
            </a:r>
          </a:p>
          <a:p>
            <a:endParaRPr lang="en-US" dirty="0"/>
          </a:p>
          <a:p>
            <a:r>
              <a:rPr lang="en-US" dirty="0"/>
              <a:t>Allows SOAR Leaders to coordinate follow-up training and support</a:t>
            </a:r>
          </a:p>
          <a:p>
            <a:endParaRPr lang="en-US" dirty="0"/>
          </a:p>
          <a:p>
            <a:r>
              <a:rPr lang="en-US" dirty="0"/>
              <a:t>20 NASW CEUs</a:t>
            </a:r>
          </a:p>
          <a:p>
            <a:endParaRPr lang="en-US" dirty="0"/>
          </a:p>
          <a:p>
            <a:r>
              <a:rPr lang="en-US" dirty="0"/>
              <a:t>FREE and all online – work at your own pace</a:t>
            </a:r>
          </a:p>
          <a:p>
            <a:endParaRPr lang="en-US" dirty="0"/>
          </a:p>
          <a:p>
            <a:r>
              <a:rPr lang="en-US" dirty="0"/>
              <a:t>Can be self-guided or part of a cohort for support</a:t>
            </a:r>
          </a:p>
        </p:txBody>
      </p:sp>
    </p:spTree>
    <p:extLst>
      <p:ext uri="{BB962C8B-B14F-4D97-AF65-F5344CB8AC3E}">
        <p14:creationId xmlns:p14="http://schemas.microsoft.com/office/powerpoint/2010/main" val="40193194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9AD269-174E-44F8-A126-336B1B661404}"/>
              </a:ext>
            </a:extLst>
          </p:cNvPr>
          <p:cNvSpPr>
            <a:spLocks noGrp="1"/>
          </p:cNvSpPr>
          <p:nvPr>
            <p:ph type="title"/>
          </p:nvPr>
        </p:nvSpPr>
        <p:spPr/>
        <p:txBody>
          <a:bodyPr/>
          <a:lstStyle/>
          <a:p>
            <a:pPr algn="ctr"/>
            <a:r>
              <a:rPr lang="en-US" dirty="0"/>
              <a:t>Next Steps</a:t>
            </a:r>
          </a:p>
        </p:txBody>
      </p:sp>
      <p:sp>
        <p:nvSpPr>
          <p:cNvPr id="3" name="Content Placeholder 2">
            <a:extLst>
              <a:ext uri="{FF2B5EF4-FFF2-40B4-BE49-F238E27FC236}">
                <a16:creationId xmlns:a16="http://schemas.microsoft.com/office/drawing/2014/main" xmlns="" id="{AF42BF44-12FD-4AB1-A62C-2ECDD9D59FE9}"/>
              </a:ext>
            </a:extLst>
          </p:cNvPr>
          <p:cNvSpPr>
            <a:spLocks noGrp="1"/>
          </p:cNvSpPr>
          <p:nvPr>
            <p:ph idx="1"/>
          </p:nvPr>
        </p:nvSpPr>
        <p:spPr/>
        <p:txBody>
          <a:bodyPr/>
          <a:lstStyle/>
          <a:p>
            <a:r>
              <a:rPr lang="en-US" dirty="0"/>
              <a:t>Learn more about SOAR</a:t>
            </a:r>
          </a:p>
          <a:p>
            <a:endParaRPr lang="en-US" dirty="0"/>
          </a:p>
          <a:p>
            <a:r>
              <a:rPr lang="en-US" dirty="0"/>
              <a:t>Contact your SOAR State Team Lead (pro </a:t>
            </a:r>
            <a:r>
              <a:rPr lang="en-US" dirty="0" err="1"/>
              <a:t>tem</a:t>
            </a:r>
            <a:r>
              <a:rPr lang="en-US" dirty="0"/>
              <a:t>): Kristin </a:t>
            </a:r>
            <a:r>
              <a:rPr lang="en-US" dirty="0" err="1"/>
              <a:t>Lupfer</a:t>
            </a:r>
            <a:endParaRPr lang="en-US" dirty="0"/>
          </a:p>
          <a:p>
            <a:pPr lvl="1"/>
            <a:endParaRPr lang="en-US" dirty="0"/>
          </a:p>
          <a:p>
            <a:pPr lvl="1"/>
            <a:r>
              <a:rPr lang="en-US" dirty="0"/>
              <a:t>Email: klupfer@prainc.com</a:t>
            </a:r>
          </a:p>
          <a:p>
            <a:pPr lvl="1"/>
            <a:r>
              <a:rPr lang="en-US" dirty="0"/>
              <a:t>Phone: (518) 439-7415 x5262</a:t>
            </a:r>
          </a:p>
          <a:p>
            <a:endParaRPr lang="en-US" dirty="0"/>
          </a:p>
          <a:p>
            <a:r>
              <a:rPr lang="en-US" dirty="0"/>
              <a:t>Register for the SOAR Online Course</a:t>
            </a:r>
          </a:p>
        </p:txBody>
      </p:sp>
    </p:spTree>
    <p:extLst>
      <p:ext uri="{BB962C8B-B14F-4D97-AF65-F5344CB8AC3E}">
        <p14:creationId xmlns:p14="http://schemas.microsoft.com/office/powerpoint/2010/main" val="15612306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AA08B12-A43E-4428-ABBC-E733B34199B8}"/>
              </a:ext>
            </a:extLst>
          </p:cNvPr>
          <p:cNvSpPr>
            <a:spLocks noGrp="1"/>
          </p:cNvSpPr>
          <p:nvPr>
            <p:ph type="title"/>
          </p:nvPr>
        </p:nvSpPr>
        <p:spPr/>
        <p:txBody>
          <a:bodyPr/>
          <a:lstStyle/>
          <a:p>
            <a:r>
              <a:rPr lang="en-US" dirty="0"/>
              <a:t>				Two Types of Benefit</a:t>
            </a:r>
          </a:p>
        </p:txBody>
      </p:sp>
      <p:graphicFrame>
        <p:nvGraphicFramePr>
          <p:cNvPr id="4" name="Content Placeholder 3">
            <a:extLst>
              <a:ext uri="{FF2B5EF4-FFF2-40B4-BE49-F238E27FC236}">
                <a16:creationId xmlns:a16="http://schemas.microsoft.com/office/drawing/2014/main" xmlns="" id="{E26CA5CE-6992-4E7D-9E63-8388EEE0AA5B}"/>
              </a:ext>
            </a:extLst>
          </p:cNvPr>
          <p:cNvGraphicFramePr>
            <a:graphicFrameLocks noGrp="1"/>
          </p:cNvGraphicFramePr>
          <p:nvPr>
            <p:ph idx="1"/>
            <p:extLst>
              <p:ext uri="{D42A27DB-BD31-4B8C-83A1-F6EECF244321}">
                <p14:modId xmlns:p14="http://schemas.microsoft.com/office/powerpoint/2010/main" val="45614497"/>
              </p:ext>
            </p:extLst>
          </p:nvPr>
        </p:nvGraphicFramePr>
        <p:xfrm>
          <a:off x="2589213" y="2133600"/>
          <a:ext cx="8915400" cy="2987040"/>
        </p:xfrm>
        <a:graphic>
          <a:graphicData uri="http://schemas.openxmlformats.org/drawingml/2006/table">
            <a:tbl>
              <a:tblPr firstRow="1" bandRow="1">
                <a:tableStyleId>{5C22544A-7EE6-4342-B048-85BDC9FD1C3A}</a:tableStyleId>
              </a:tblPr>
              <a:tblGrid>
                <a:gridCol w="4457700">
                  <a:extLst>
                    <a:ext uri="{9D8B030D-6E8A-4147-A177-3AD203B41FA5}">
                      <a16:colId xmlns:a16="http://schemas.microsoft.com/office/drawing/2014/main" xmlns="" val="1090661783"/>
                    </a:ext>
                  </a:extLst>
                </a:gridCol>
                <a:gridCol w="4457700">
                  <a:extLst>
                    <a:ext uri="{9D8B030D-6E8A-4147-A177-3AD203B41FA5}">
                      <a16:colId xmlns:a16="http://schemas.microsoft.com/office/drawing/2014/main" xmlns="" val="3531472895"/>
                    </a:ext>
                  </a:extLst>
                </a:gridCol>
              </a:tblGrid>
              <a:tr h="370840">
                <a:tc>
                  <a:txBody>
                    <a:bodyPr/>
                    <a:lstStyle/>
                    <a:p>
                      <a:pPr algn="ctr"/>
                      <a:r>
                        <a:rPr lang="en-US" sz="4000" dirty="0"/>
                        <a:t>SSI</a:t>
                      </a:r>
                    </a:p>
                  </a:txBody>
                  <a:tcPr/>
                </a:tc>
                <a:tc>
                  <a:txBody>
                    <a:bodyPr/>
                    <a:lstStyle/>
                    <a:p>
                      <a:pPr algn="ctr"/>
                      <a:r>
                        <a:rPr lang="en-US" sz="4000" dirty="0"/>
                        <a:t>SSDI</a:t>
                      </a:r>
                    </a:p>
                  </a:txBody>
                  <a:tcPr/>
                </a:tc>
                <a:extLst>
                  <a:ext uri="{0D108BD9-81ED-4DB2-BD59-A6C34878D82A}">
                    <a16:rowId xmlns:a16="http://schemas.microsoft.com/office/drawing/2014/main" xmlns="" val="2866946174"/>
                  </a:ext>
                </a:extLst>
              </a:tr>
              <a:tr h="370840">
                <a:tc>
                  <a:txBody>
                    <a:bodyPr/>
                    <a:lstStyle/>
                    <a:p>
                      <a:pPr marL="285750" indent="-285750">
                        <a:buFont typeface="Arial" panose="020B0604020202020204" pitchFamily="34" charset="0"/>
                        <a:buChar char="•"/>
                      </a:pPr>
                      <a:r>
                        <a:rPr lang="en-US" dirty="0"/>
                        <a:t>Stands for Supplemental Security Income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Needs-based eligibility</a:t>
                      </a:r>
                    </a:p>
                    <a:p>
                      <a:pPr marL="285750" indent="-285750">
                        <a:buFont typeface="Arial" panose="020B0604020202020204" pitchFamily="34" charset="0"/>
                        <a:buChar char="•"/>
                      </a:pPr>
                      <a:r>
                        <a:rPr lang="en-US" dirty="0"/>
                        <a:t>Federal Benefit Rate (FBR) in 2019: $771 monthly</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Recipients eligible for Medicaid</a:t>
                      </a:r>
                    </a:p>
                  </a:txBody>
                  <a:tcPr/>
                </a:tc>
                <a:tc>
                  <a:txBody>
                    <a:bodyPr/>
                    <a:lstStyle/>
                    <a:p>
                      <a:pPr marL="285750" indent="-285750">
                        <a:buFont typeface="Arial" panose="020B0604020202020204" pitchFamily="34" charset="0"/>
                        <a:buChar char="•"/>
                      </a:pPr>
                      <a:r>
                        <a:rPr lang="en-US" dirty="0"/>
                        <a:t>Stands for Social Security Disability Insurance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Eligibility based on amount paid into Social Security from earnings</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Recipients eligible for Medicare after 2 years</a:t>
                      </a:r>
                    </a:p>
                  </a:txBody>
                  <a:tcPr/>
                </a:tc>
                <a:extLst>
                  <a:ext uri="{0D108BD9-81ED-4DB2-BD59-A6C34878D82A}">
                    <a16:rowId xmlns:a16="http://schemas.microsoft.com/office/drawing/2014/main" xmlns="" val="803745192"/>
                  </a:ext>
                </a:extLst>
              </a:tr>
            </a:tbl>
          </a:graphicData>
        </a:graphic>
      </p:graphicFrame>
    </p:spTree>
    <p:extLst>
      <p:ext uri="{BB962C8B-B14F-4D97-AF65-F5344CB8AC3E}">
        <p14:creationId xmlns:p14="http://schemas.microsoft.com/office/powerpoint/2010/main" val="341877181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7F35846-9D27-45E4-A51D-56D6CB7C7E6D}"/>
              </a:ext>
            </a:extLst>
          </p:cNvPr>
          <p:cNvSpPr>
            <a:spLocks noGrp="1"/>
          </p:cNvSpPr>
          <p:nvPr>
            <p:ph type="title"/>
          </p:nvPr>
        </p:nvSpPr>
        <p:spPr/>
        <p:txBody>
          <a:bodyPr/>
          <a:lstStyle/>
          <a:p>
            <a:r>
              <a:rPr lang="en-US" dirty="0"/>
              <a:t>Definition of Disability</a:t>
            </a:r>
          </a:p>
        </p:txBody>
      </p:sp>
      <p:sp>
        <p:nvSpPr>
          <p:cNvPr id="3" name="Content Placeholder 2">
            <a:extLst>
              <a:ext uri="{FF2B5EF4-FFF2-40B4-BE49-F238E27FC236}">
                <a16:creationId xmlns:a16="http://schemas.microsoft.com/office/drawing/2014/main" xmlns="" id="{63405BC1-CE99-438C-8876-38589C32207C}"/>
              </a:ext>
            </a:extLst>
          </p:cNvPr>
          <p:cNvSpPr>
            <a:spLocks noGrp="1"/>
          </p:cNvSpPr>
          <p:nvPr>
            <p:ph idx="1"/>
          </p:nvPr>
        </p:nvSpPr>
        <p:spPr/>
        <p:txBody>
          <a:bodyPr/>
          <a:lstStyle/>
          <a:p>
            <a:r>
              <a:rPr lang="en-US" dirty="0"/>
              <a:t>According to the Social Security Administration (SSA), an individual is considered to be disabled if:</a:t>
            </a:r>
          </a:p>
          <a:p>
            <a:pPr>
              <a:buFont typeface="Wingdings" panose="05000000000000000000" pitchFamily="2" charset="2"/>
              <a:buChar char="Ø"/>
            </a:pPr>
            <a:r>
              <a:rPr lang="en-US" dirty="0"/>
              <a:t>Their mental and/or physical impairments can be determined by a medical professional</a:t>
            </a:r>
          </a:p>
          <a:p>
            <a:pPr>
              <a:buFont typeface="Wingdings" panose="05000000000000000000" pitchFamily="2" charset="2"/>
              <a:buChar char="Ø"/>
            </a:pPr>
            <a:r>
              <a:rPr lang="en-US" dirty="0"/>
              <a:t>The impairment can be expected to last at least 12 months or end in death</a:t>
            </a:r>
          </a:p>
          <a:p>
            <a:pPr>
              <a:buFont typeface="Wingdings" panose="05000000000000000000" pitchFamily="2" charset="2"/>
              <a:buChar char="Ø"/>
            </a:pPr>
            <a:r>
              <a:rPr lang="en-US" dirty="0"/>
              <a:t>They are unable to achieve substantial gainful activity (SGA) because of the impairment</a:t>
            </a:r>
          </a:p>
        </p:txBody>
      </p:sp>
    </p:spTree>
    <p:extLst>
      <p:ext uri="{BB962C8B-B14F-4D97-AF65-F5344CB8AC3E}">
        <p14:creationId xmlns:p14="http://schemas.microsoft.com/office/powerpoint/2010/main" val="11017057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FA7E563-AC17-45C1-8CF5-7D8EABA3B36C}"/>
              </a:ext>
            </a:extLst>
          </p:cNvPr>
          <p:cNvSpPr>
            <a:spLocks noGrp="1"/>
          </p:cNvSpPr>
          <p:nvPr>
            <p:ph type="title"/>
          </p:nvPr>
        </p:nvSpPr>
        <p:spPr>
          <a:xfrm>
            <a:off x="2589212" y="4800600"/>
            <a:ext cx="8915400" cy="566738"/>
          </a:xfrm>
        </p:spPr>
        <p:txBody>
          <a:bodyPr/>
          <a:lstStyle/>
          <a:p>
            <a:r>
              <a:rPr lang="en-US" dirty="0"/>
              <a:t>Substantial Gainful Activity			</a:t>
            </a:r>
          </a:p>
        </p:txBody>
      </p:sp>
      <p:sp>
        <p:nvSpPr>
          <p:cNvPr id="4" name="Text Placeholder 3">
            <a:extLst>
              <a:ext uri="{FF2B5EF4-FFF2-40B4-BE49-F238E27FC236}">
                <a16:creationId xmlns:a16="http://schemas.microsoft.com/office/drawing/2014/main" xmlns="" id="{7379D336-DBE6-4305-93EA-B25D7ECE3D49}"/>
              </a:ext>
            </a:extLst>
          </p:cNvPr>
          <p:cNvSpPr>
            <a:spLocks noGrp="1"/>
          </p:cNvSpPr>
          <p:nvPr>
            <p:ph type="body" sz="half" idx="2"/>
          </p:nvPr>
        </p:nvSpPr>
        <p:spPr/>
        <p:txBody>
          <a:bodyPr>
            <a:normAutofit/>
          </a:bodyPr>
          <a:lstStyle/>
          <a:p>
            <a:r>
              <a:rPr lang="en-US" sz="1800" b="1" dirty="0"/>
              <a:t>2018 SGA: $1,180								2019 SGA: $1,220</a:t>
            </a:r>
          </a:p>
        </p:txBody>
      </p:sp>
      <p:pic>
        <p:nvPicPr>
          <p:cNvPr id="16" name="Picture Placeholder 15">
            <a:extLst>
              <a:ext uri="{FF2B5EF4-FFF2-40B4-BE49-F238E27FC236}">
                <a16:creationId xmlns:a16="http://schemas.microsoft.com/office/drawing/2014/main" xmlns="" id="{8C59C632-C077-4822-AB14-8E4183A1EDC0}"/>
              </a:ext>
            </a:extLst>
          </p:cNvPr>
          <p:cNvPicPr>
            <a:picLocks noGrp="1" noChangeAspect="1"/>
          </p:cNvPicPr>
          <p:nvPr>
            <p:ph type="pic" idx="1"/>
          </p:nvPr>
        </p:nvPicPr>
        <p:blipFill>
          <a:blip r:embed="rId2">
            <a:extLst>
              <a:ext uri="{837473B0-CC2E-450A-ABE3-18F120FF3D39}">
                <a1611:picAttrSrcUrl xmlns:a1611="http://schemas.microsoft.com/office/drawing/2016/11/main" xmlns="" r:id="rId3"/>
              </a:ext>
            </a:extLst>
          </a:blip>
          <a:srcRect t="17575" b="17575"/>
          <a:stretch>
            <a:fillRect/>
          </a:stretch>
        </p:blipFill>
        <p:spPr/>
      </p:pic>
    </p:spTree>
    <p:extLst>
      <p:ext uri="{BB962C8B-B14F-4D97-AF65-F5344CB8AC3E}">
        <p14:creationId xmlns:p14="http://schemas.microsoft.com/office/powerpoint/2010/main" val="4254003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E8E58F44-C70D-46A2-8CAC-8CD4BEA29858}"/>
              </a:ext>
            </a:extLst>
          </p:cNvPr>
          <p:cNvSpPr>
            <a:spLocks noGrp="1"/>
          </p:cNvSpPr>
          <p:nvPr>
            <p:ph type="title"/>
          </p:nvPr>
        </p:nvSpPr>
        <p:spPr/>
        <p:txBody>
          <a:bodyPr/>
          <a:lstStyle/>
          <a:p>
            <a:r>
              <a:rPr lang="en-US" dirty="0"/>
              <a:t>What Makes a Successful Application?</a:t>
            </a:r>
          </a:p>
        </p:txBody>
      </p:sp>
      <p:sp>
        <p:nvSpPr>
          <p:cNvPr id="3" name="Content Placeholder 2">
            <a:extLst>
              <a:ext uri="{FF2B5EF4-FFF2-40B4-BE49-F238E27FC236}">
                <a16:creationId xmlns:a16="http://schemas.microsoft.com/office/drawing/2014/main" xmlns="" id="{FEEB581F-D1CF-4000-AE59-ECB08A901A30}"/>
              </a:ext>
            </a:extLst>
          </p:cNvPr>
          <p:cNvSpPr>
            <a:spLocks noGrp="1"/>
          </p:cNvSpPr>
          <p:nvPr>
            <p:ph idx="1"/>
          </p:nvPr>
        </p:nvSpPr>
        <p:spPr/>
        <p:txBody>
          <a:bodyPr/>
          <a:lstStyle/>
          <a:p>
            <a:r>
              <a:rPr lang="en-US" dirty="0"/>
              <a:t>SSA and Disability Determination Services (DDS) need to see a clear connection between the applicant’s disability and how it relates to functioning. </a:t>
            </a:r>
          </a:p>
          <a:p>
            <a:pPr marL="0" indent="0" algn="ctr">
              <a:buNone/>
            </a:pPr>
            <a:r>
              <a:rPr lang="en-US" sz="2400" b="1" dirty="0"/>
              <a:t>4 Categories of Mental Functioning</a:t>
            </a:r>
          </a:p>
          <a:p>
            <a:pPr lvl="1"/>
            <a:r>
              <a:rPr lang="en-US" dirty="0"/>
              <a:t>1. Understand, remember, or apply information</a:t>
            </a:r>
          </a:p>
          <a:p>
            <a:pPr lvl="1"/>
            <a:r>
              <a:rPr lang="en-US" dirty="0"/>
              <a:t>2. Interact with others</a:t>
            </a:r>
          </a:p>
          <a:p>
            <a:pPr lvl="1"/>
            <a:r>
              <a:rPr lang="en-US" dirty="0"/>
              <a:t>3. Concentrate, persist, or maintain pace</a:t>
            </a:r>
          </a:p>
          <a:p>
            <a:pPr lvl="1"/>
            <a:r>
              <a:rPr lang="en-US" dirty="0"/>
              <a:t>4. Adapt or manage oneself</a:t>
            </a:r>
          </a:p>
        </p:txBody>
      </p:sp>
    </p:spTree>
    <p:extLst>
      <p:ext uri="{BB962C8B-B14F-4D97-AF65-F5344CB8AC3E}">
        <p14:creationId xmlns:p14="http://schemas.microsoft.com/office/powerpoint/2010/main" val="2066923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545ACFED-CE74-4D5E-B4CE-223950B08BDA}"/>
              </a:ext>
            </a:extLst>
          </p:cNvPr>
          <p:cNvSpPr>
            <a:spLocks noGrp="1"/>
          </p:cNvSpPr>
          <p:nvPr>
            <p:ph type="title"/>
          </p:nvPr>
        </p:nvSpPr>
        <p:spPr/>
        <p:txBody>
          <a:bodyPr/>
          <a:lstStyle/>
          <a:p>
            <a:r>
              <a:rPr lang="en-US" dirty="0"/>
              <a:t>SSI/SSDI Eligibility</a:t>
            </a:r>
            <a:br>
              <a:rPr lang="en-US" dirty="0"/>
            </a:br>
            <a:r>
              <a:rPr lang="en-US" dirty="0"/>
              <a:t>SSA’s Definition of Disability</a:t>
            </a:r>
          </a:p>
        </p:txBody>
      </p:sp>
      <p:sp>
        <p:nvSpPr>
          <p:cNvPr id="3" name="Text Placeholder 2">
            <a:extLst>
              <a:ext uri="{FF2B5EF4-FFF2-40B4-BE49-F238E27FC236}">
                <a16:creationId xmlns:a16="http://schemas.microsoft.com/office/drawing/2014/main" xmlns="" id="{0E9FFDD0-65C2-495A-AC1E-820B39484026}"/>
              </a:ext>
            </a:extLst>
          </p:cNvPr>
          <p:cNvSpPr>
            <a:spLocks noGrp="1"/>
          </p:cNvSpPr>
          <p:nvPr>
            <p:ph type="body" idx="1"/>
          </p:nvPr>
        </p:nvSpPr>
        <p:spPr>
          <a:xfrm>
            <a:off x="2480807" y="1972703"/>
            <a:ext cx="4451298" cy="576262"/>
          </a:xfrm>
        </p:spPr>
        <p:txBody>
          <a:bodyPr/>
          <a:lstStyle/>
          <a:p>
            <a:r>
              <a:rPr lang="en-US" dirty="0"/>
              <a:t>Medical Condition(s)	</a:t>
            </a:r>
            <a:r>
              <a:rPr lang="en-US" b="1" i="1" dirty="0"/>
              <a:t>cause</a:t>
            </a:r>
          </a:p>
        </p:txBody>
      </p:sp>
      <p:sp>
        <p:nvSpPr>
          <p:cNvPr id="4" name="Content Placeholder 3">
            <a:extLst>
              <a:ext uri="{FF2B5EF4-FFF2-40B4-BE49-F238E27FC236}">
                <a16:creationId xmlns:a16="http://schemas.microsoft.com/office/drawing/2014/main" xmlns="" id="{AE42CABA-2117-4259-B57F-8293B36594FA}"/>
              </a:ext>
            </a:extLst>
          </p:cNvPr>
          <p:cNvSpPr>
            <a:spLocks noGrp="1"/>
          </p:cNvSpPr>
          <p:nvPr>
            <p:ph sz="half" idx="2"/>
          </p:nvPr>
        </p:nvSpPr>
        <p:spPr>
          <a:xfrm>
            <a:off x="2589212" y="2548966"/>
            <a:ext cx="4342893" cy="3354060"/>
          </a:xfrm>
        </p:spPr>
        <p:txBody>
          <a:bodyPr/>
          <a:lstStyle/>
          <a:p>
            <a:endParaRPr lang="en-US" dirty="0"/>
          </a:p>
          <a:p>
            <a:r>
              <a:rPr lang="en-US" dirty="0"/>
              <a:t>Diagnosis</a:t>
            </a:r>
          </a:p>
          <a:p>
            <a:endParaRPr lang="en-US" dirty="0"/>
          </a:p>
          <a:p>
            <a:r>
              <a:rPr lang="en-US" dirty="0"/>
              <a:t>Documentation</a:t>
            </a:r>
          </a:p>
          <a:p>
            <a:endParaRPr lang="en-US" dirty="0"/>
          </a:p>
          <a:p>
            <a:r>
              <a:rPr lang="en-US" dirty="0"/>
              <a:t>Duration</a:t>
            </a:r>
          </a:p>
        </p:txBody>
      </p:sp>
      <p:sp>
        <p:nvSpPr>
          <p:cNvPr id="5" name="Text Placeholder 4">
            <a:extLst>
              <a:ext uri="{FF2B5EF4-FFF2-40B4-BE49-F238E27FC236}">
                <a16:creationId xmlns:a16="http://schemas.microsoft.com/office/drawing/2014/main" xmlns="" id="{DB79E855-E87F-4E65-97B8-E9DF97396E07}"/>
              </a:ext>
            </a:extLst>
          </p:cNvPr>
          <p:cNvSpPr>
            <a:spLocks noGrp="1"/>
          </p:cNvSpPr>
          <p:nvPr>
            <p:ph type="body" sz="quarter" idx="3"/>
          </p:nvPr>
        </p:nvSpPr>
        <p:spPr/>
        <p:txBody>
          <a:bodyPr/>
          <a:lstStyle/>
          <a:p>
            <a:r>
              <a:rPr lang="en-US" dirty="0"/>
              <a:t>Functional Impairment(s)</a:t>
            </a:r>
          </a:p>
        </p:txBody>
      </p:sp>
      <p:sp>
        <p:nvSpPr>
          <p:cNvPr id="6" name="Content Placeholder 5">
            <a:extLst>
              <a:ext uri="{FF2B5EF4-FFF2-40B4-BE49-F238E27FC236}">
                <a16:creationId xmlns:a16="http://schemas.microsoft.com/office/drawing/2014/main" xmlns="" id="{BBBDBE70-F8A2-42DB-87D8-B569987F1324}"/>
              </a:ext>
            </a:extLst>
          </p:cNvPr>
          <p:cNvSpPr>
            <a:spLocks noGrp="1"/>
          </p:cNvSpPr>
          <p:nvPr>
            <p:ph sz="quarter" idx="4"/>
          </p:nvPr>
        </p:nvSpPr>
        <p:spPr/>
        <p:txBody>
          <a:bodyPr/>
          <a:lstStyle/>
          <a:p>
            <a:endParaRPr lang="en-US" dirty="0"/>
          </a:p>
          <a:p>
            <a:r>
              <a:rPr lang="en-US" dirty="0"/>
              <a:t>Severity</a:t>
            </a:r>
          </a:p>
          <a:p>
            <a:endParaRPr lang="en-US" dirty="0"/>
          </a:p>
          <a:p>
            <a:r>
              <a:rPr lang="en-US" dirty="0"/>
              <a:t>Work</a:t>
            </a:r>
          </a:p>
          <a:p>
            <a:endParaRPr lang="en-US" dirty="0"/>
          </a:p>
          <a:p>
            <a:r>
              <a:rPr lang="en-US" dirty="0"/>
              <a:t>SGA</a:t>
            </a:r>
          </a:p>
        </p:txBody>
      </p:sp>
    </p:spTree>
    <p:extLst>
      <p:ext uri="{BB962C8B-B14F-4D97-AF65-F5344CB8AC3E}">
        <p14:creationId xmlns:p14="http://schemas.microsoft.com/office/powerpoint/2010/main" val="3988592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8DFFF60-BBB4-4F1A-8677-6CEDD429F006}"/>
              </a:ext>
            </a:extLst>
          </p:cNvPr>
          <p:cNvSpPr>
            <a:spLocks noGrp="1"/>
          </p:cNvSpPr>
          <p:nvPr>
            <p:ph type="title"/>
          </p:nvPr>
        </p:nvSpPr>
        <p:spPr/>
        <p:txBody>
          <a:bodyPr/>
          <a:lstStyle/>
          <a:p>
            <a:r>
              <a:rPr lang="en-US" dirty="0"/>
              <a:t>			What is SOAR?</a:t>
            </a:r>
          </a:p>
        </p:txBody>
      </p:sp>
      <p:sp>
        <p:nvSpPr>
          <p:cNvPr id="3" name="Content Placeholder 2">
            <a:extLst>
              <a:ext uri="{FF2B5EF4-FFF2-40B4-BE49-F238E27FC236}">
                <a16:creationId xmlns:a16="http://schemas.microsoft.com/office/drawing/2014/main" xmlns="" id="{3BCEB066-6718-4BA7-83B5-6F4852A27650}"/>
              </a:ext>
            </a:extLst>
          </p:cNvPr>
          <p:cNvSpPr>
            <a:spLocks noGrp="1"/>
          </p:cNvSpPr>
          <p:nvPr>
            <p:ph idx="1"/>
          </p:nvPr>
        </p:nvSpPr>
        <p:spPr/>
        <p:txBody>
          <a:bodyPr/>
          <a:lstStyle/>
          <a:p>
            <a:r>
              <a:rPr lang="en-US" dirty="0"/>
              <a:t>A model for assisting eligible individuals to apply for Social Security Disability Insurance(SSDI) and/or Supplemental Security Income (SSI)</a:t>
            </a:r>
          </a:p>
          <a:p>
            <a:endParaRPr lang="en-US" dirty="0"/>
          </a:p>
          <a:p>
            <a:r>
              <a:rPr lang="en-US" dirty="0"/>
              <a:t>For individuals who are experiencing homelessness or are at risk of homelessness and have a serious mental illness, co-occurring substance use disorder, or other disabilities</a:t>
            </a:r>
          </a:p>
          <a:p>
            <a:endParaRPr lang="en-US" dirty="0"/>
          </a:p>
          <a:p>
            <a:r>
              <a:rPr lang="en-US" dirty="0"/>
              <a:t>All 50 states and the District of Columbia currently participate</a:t>
            </a:r>
          </a:p>
        </p:txBody>
      </p:sp>
    </p:spTree>
    <p:extLst>
      <p:ext uri="{BB962C8B-B14F-4D97-AF65-F5344CB8AC3E}">
        <p14:creationId xmlns:p14="http://schemas.microsoft.com/office/powerpoint/2010/main" val="2287685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2A3390-C770-4F5B-A2DE-3BE0C05E2AEB}"/>
              </a:ext>
            </a:extLst>
          </p:cNvPr>
          <p:cNvSpPr>
            <a:spLocks noGrp="1"/>
          </p:cNvSpPr>
          <p:nvPr>
            <p:ph type="title"/>
          </p:nvPr>
        </p:nvSpPr>
        <p:spPr/>
        <p:txBody>
          <a:bodyPr/>
          <a:lstStyle/>
          <a:p>
            <a:r>
              <a:rPr lang="en-US" dirty="0"/>
              <a:t>				Why SOAR?</a:t>
            </a:r>
          </a:p>
        </p:txBody>
      </p:sp>
      <p:sp>
        <p:nvSpPr>
          <p:cNvPr id="3" name="Content Placeholder 2">
            <a:extLst>
              <a:ext uri="{FF2B5EF4-FFF2-40B4-BE49-F238E27FC236}">
                <a16:creationId xmlns:a16="http://schemas.microsoft.com/office/drawing/2014/main" xmlns="" id="{7357C850-8A79-4575-84F8-59ED2FD7DD42}"/>
              </a:ext>
            </a:extLst>
          </p:cNvPr>
          <p:cNvSpPr>
            <a:spLocks noGrp="1"/>
          </p:cNvSpPr>
          <p:nvPr>
            <p:ph idx="1"/>
          </p:nvPr>
        </p:nvSpPr>
        <p:spPr/>
        <p:txBody>
          <a:bodyPr/>
          <a:lstStyle/>
          <a:p>
            <a:endParaRPr lang="en-US" dirty="0"/>
          </a:p>
          <a:p>
            <a:r>
              <a:rPr lang="en-US" dirty="0"/>
              <a:t>28 percent of applications are approved the first time for the general population</a:t>
            </a:r>
          </a:p>
          <a:p>
            <a:pPr lvl="1"/>
            <a:r>
              <a:rPr lang="en-US" dirty="0"/>
              <a:t>For individuals experiencing or at risk of homelessness, the percentage is less than half of that</a:t>
            </a:r>
          </a:p>
          <a:p>
            <a:endParaRPr lang="en-US" dirty="0"/>
          </a:p>
          <a:p>
            <a:r>
              <a:rPr lang="en-US" dirty="0"/>
              <a:t>Applying the SOAR model has resulted in an approval rate of 64 percent in an average of 96 days (2017 stats)</a:t>
            </a:r>
          </a:p>
          <a:p>
            <a:pPr lvl="1"/>
            <a:endParaRPr lang="en-US" dirty="0"/>
          </a:p>
          <a:p>
            <a:pPr lvl="1"/>
            <a:endParaRPr lang="en-US" dirty="0"/>
          </a:p>
        </p:txBody>
      </p:sp>
    </p:spTree>
    <p:extLst>
      <p:ext uri="{BB962C8B-B14F-4D97-AF65-F5344CB8AC3E}">
        <p14:creationId xmlns:p14="http://schemas.microsoft.com/office/powerpoint/2010/main" val="176141123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C228469-FD2A-4008-843B-C1305218033A}"/>
              </a:ext>
            </a:extLst>
          </p:cNvPr>
          <p:cNvSpPr>
            <a:spLocks noGrp="1"/>
          </p:cNvSpPr>
          <p:nvPr>
            <p:ph type="title"/>
          </p:nvPr>
        </p:nvSpPr>
        <p:spPr/>
        <p:txBody>
          <a:bodyPr/>
          <a:lstStyle/>
          <a:p>
            <a:r>
              <a:rPr lang="en-US" dirty="0"/>
              <a:t>Critical Components of SOAR</a:t>
            </a:r>
          </a:p>
        </p:txBody>
      </p:sp>
      <p:sp>
        <p:nvSpPr>
          <p:cNvPr id="3" name="Content Placeholder 2">
            <a:extLst>
              <a:ext uri="{FF2B5EF4-FFF2-40B4-BE49-F238E27FC236}">
                <a16:creationId xmlns:a16="http://schemas.microsoft.com/office/drawing/2014/main" xmlns="" id="{7E110131-8BB9-4895-B092-BCD6E8CCF381}"/>
              </a:ext>
            </a:extLst>
          </p:cNvPr>
          <p:cNvSpPr>
            <a:spLocks noGrp="1"/>
          </p:cNvSpPr>
          <p:nvPr>
            <p:ph idx="1"/>
          </p:nvPr>
        </p:nvSpPr>
        <p:spPr/>
        <p:txBody>
          <a:bodyPr/>
          <a:lstStyle/>
          <a:p>
            <a:r>
              <a:rPr lang="en-US" dirty="0"/>
              <a:t>Serving as the applicant’s representative</a:t>
            </a:r>
          </a:p>
          <a:p>
            <a:endParaRPr lang="en-US" dirty="0"/>
          </a:p>
          <a:p>
            <a:r>
              <a:rPr lang="en-US" dirty="0"/>
              <a:t>Collecting and submitting medical records</a:t>
            </a:r>
          </a:p>
          <a:p>
            <a:endParaRPr lang="en-US" dirty="0"/>
          </a:p>
          <a:p>
            <a:r>
              <a:rPr lang="en-US" dirty="0"/>
              <a:t>Writing and submitting a Medical Summary Report (MSR)</a:t>
            </a:r>
          </a:p>
          <a:p>
            <a:endParaRPr lang="en-US" dirty="0"/>
          </a:p>
          <a:p>
            <a:r>
              <a:rPr lang="en-US" dirty="0"/>
              <a:t>Obtaining a co-signature on the MSR by an acceptable medical source</a:t>
            </a:r>
          </a:p>
          <a:p>
            <a:endParaRPr lang="en-US" dirty="0"/>
          </a:p>
          <a:p>
            <a:r>
              <a:rPr lang="en-US" dirty="0"/>
              <a:t>Completing a quality review of applications prior to submission</a:t>
            </a:r>
          </a:p>
        </p:txBody>
      </p:sp>
    </p:spTree>
    <p:extLst>
      <p:ext uri="{BB962C8B-B14F-4D97-AF65-F5344CB8AC3E}">
        <p14:creationId xmlns:p14="http://schemas.microsoft.com/office/powerpoint/2010/main" val="778332294"/>
      </p:ext>
    </p:extLst>
  </p:cSld>
  <p:clrMapOvr>
    <a:masterClrMapping/>
  </p:clrMapOvr>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xmlns=""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395</TotalTime>
  <Words>814</Words>
  <Application>Microsoft Office PowerPoint</Application>
  <PresentationFormat>Custom</PresentationFormat>
  <Paragraphs>129</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Wisp</vt:lpstr>
      <vt:lpstr>Introduction to SOAR</vt:lpstr>
      <vt:lpstr>    Two Types of Benefit</vt:lpstr>
      <vt:lpstr>Definition of Disability</vt:lpstr>
      <vt:lpstr>Substantial Gainful Activity   </vt:lpstr>
      <vt:lpstr>What Makes a Successful Application?</vt:lpstr>
      <vt:lpstr>SSI/SSDI Eligibility SSA’s Definition of Disability</vt:lpstr>
      <vt:lpstr>   What is SOAR?</vt:lpstr>
      <vt:lpstr>    Why SOAR?</vt:lpstr>
      <vt:lpstr>Critical Components of SOAR</vt:lpstr>
      <vt:lpstr>What is the Medical Summary Report?</vt:lpstr>
      <vt:lpstr>The Sobriety Myth: Understanding Substance Use Disorder &amp; SSA Benefits</vt:lpstr>
      <vt:lpstr>The SOAR process in Maine</vt:lpstr>
      <vt:lpstr>How Do States &amp; Communities Benefit?</vt:lpstr>
      <vt:lpstr>How Do States &amp; Communities Benefit?</vt:lpstr>
      <vt:lpstr>     SOAR Works!</vt:lpstr>
      <vt:lpstr>Benefits of the SOAR Online Course</vt:lpstr>
      <vt:lpstr>Next Steps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SOAR</dc:title>
  <dc:creator>Leslie Torkelson</dc:creator>
  <cp:lastModifiedBy>Windows User</cp:lastModifiedBy>
  <cp:revision>31</cp:revision>
  <dcterms:created xsi:type="dcterms:W3CDTF">2018-11-19T16:16:52Z</dcterms:created>
  <dcterms:modified xsi:type="dcterms:W3CDTF">2018-12-17T19:49:59Z</dcterms:modified>
</cp:coreProperties>
</file>