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41" r:id="rId1"/>
  </p:sldMasterIdLst>
  <p:handoutMasterIdLst>
    <p:handoutMasterId r:id="rId32"/>
  </p:handoutMasterIdLst>
  <p:sldIdLst>
    <p:sldId id="256" r:id="rId2"/>
    <p:sldId id="257" r:id="rId3"/>
    <p:sldId id="260" r:id="rId4"/>
    <p:sldId id="258" r:id="rId5"/>
    <p:sldId id="259" r:id="rId6"/>
    <p:sldId id="261" r:id="rId7"/>
    <p:sldId id="262" r:id="rId8"/>
    <p:sldId id="263" r:id="rId9"/>
    <p:sldId id="264" r:id="rId10"/>
    <p:sldId id="265" r:id="rId11"/>
    <p:sldId id="266" r:id="rId12"/>
    <p:sldId id="268" r:id="rId13"/>
    <p:sldId id="267" r:id="rId14"/>
    <p:sldId id="270" r:id="rId15"/>
    <p:sldId id="269" r:id="rId16"/>
    <p:sldId id="271" r:id="rId17"/>
    <p:sldId id="272" r:id="rId18"/>
    <p:sldId id="273" r:id="rId19"/>
    <p:sldId id="274" r:id="rId20"/>
    <p:sldId id="275" r:id="rId21"/>
    <p:sldId id="280" r:id="rId22"/>
    <p:sldId id="278" r:id="rId23"/>
    <p:sldId id="279" r:id="rId24"/>
    <p:sldId id="276" r:id="rId25"/>
    <p:sldId id="277" r:id="rId26"/>
    <p:sldId id="281" r:id="rId27"/>
    <p:sldId id="282" r:id="rId28"/>
    <p:sldId id="283" r:id="rId29"/>
    <p:sldId id="284" r:id="rId30"/>
    <p:sldId id="285" r:id="rId3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B9BD5"/>
    <a:srgbClr val="AFABAB"/>
    <a:srgbClr val="ED7D31"/>
    <a:srgbClr val="70AD47"/>
    <a:srgbClr val="00CC00"/>
    <a:srgbClr val="FF6600"/>
    <a:srgbClr val="FF993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00" autoAdjust="0"/>
    <p:restoredTop sz="94660"/>
  </p:normalViewPr>
  <p:slideViewPr>
    <p:cSldViewPr snapToGrid="0">
      <p:cViewPr varScale="1">
        <p:scale>
          <a:sx n="52" d="100"/>
          <a:sy n="52" d="100"/>
        </p:scale>
        <p:origin x="384" y="3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E0C520E-6FE2-4DFA-A5B8-C06488D42B6F}" type="doc">
      <dgm:prSet loTypeId="urn:microsoft.com/office/officeart/2005/8/layout/hProcess7" loCatId="list" qsTypeId="urn:microsoft.com/office/officeart/2005/8/quickstyle/simple1" qsCatId="simple" csTypeId="urn:microsoft.com/office/officeart/2005/8/colors/accent1_2" csCatId="accent1" phldr="1"/>
      <dgm:spPr/>
      <dgm:t>
        <a:bodyPr/>
        <a:lstStyle/>
        <a:p>
          <a:endParaRPr lang="en-US"/>
        </a:p>
      </dgm:t>
    </dgm:pt>
    <dgm:pt modelId="{A217235A-BCFC-4572-ADE4-90B081398F23}">
      <dgm:prSet phldrT="[Text]"/>
      <dgm:spPr/>
      <dgm:t>
        <a:bodyPr/>
        <a:lstStyle/>
        <a:p>
          <a:r>
            <a:rPr lang="en-US" b="1" dirty="0"/>
            <a:t>1</a:t>
          </a:r>
          <a:r>
            <a:rPr lang="en-US" dirty="0"/>
            <a:t>.</a:t>
          </a:r>
          <a:r>
            <a:rPr lang="en-US" b="1" dirty="0"/>
            <a:t>Access &amp; Engagement</a:t>
          </a:r>
        </a:p>
      </dgm:t>
    </dgm:pt>
    <dgm:pt modelId="{C2D01B04-DB3B-4159-A0A5-6DCA155AAE95}" type="parTrans" cxnId="{D98C1BE4-1641-4B07-95E3-865D8E7F24E3}">
      <dgm:prSet/>
      <dgm:spPr/>
      <dgm:t>
        <a:bodyPr/>
        <a:lstStyle/>
        <a:p>
          <a:endParaRPr lang="en-US"/>
        </a:p>
      </dgm:t>
    </dgm:pt>
    <dgm:pt modelId="{7B5E979C-29DA-4801-AF7C-3E43AC508F16}" type="sibTrans" cxnId="{D98C1BE4-1641-4B07-95E3-865D8E7F24E3}">
      <dgm:prSet/>
      <dgm:spPr/>
      <dgm:t>
        <a:bodyPr/>
        <a:lstStyle/>
        <a:p>
          <a:endParaRPr lang="en-US"/>
        </a:p>
      </dgm:t>
    </dgm:pt>
    <dgm:pt modelId="{ED94CCBA-4FB6-4260-87D3-821F90E0CEEE}">
      <dgm:prSet phldrT="[Text]" custT="1"/>
      <dgm:spPr/>
      <dgm:t>
        <a:bodyPr/>
        <a:lstStyle/>
        <a:p>
          <a:pPr>
            <a:buFont typeface="+mj-lt"/>
            <a:buAutoNum type="arabicPeriod"/>
          </a:pPr>
          <a:r>
            <a:rPr lang="en-US" sz="1500" dirty="0"/>
            <a:t>Outreach</a:t>
          </a:r>
        </a:p>
        <a:p>
          <a:pPr>
            <a:buFont typeface="+mj-lt"/>
            <a:buAutoNum type="arabicPeriod"/>
          </a:pPr>
          <a:r>
            <a:rPr lang="en-US" sz="1500" dirty="0"/>
            <a:t>Self referral</a:t>
          </a:r>
        </a:p>
        <a:p>
          <a:pPr>
            <a:buFont typeface="+mj-lt"/>
            <a:buAutoNum type="arabicPeriod"/>
          </a:pPr>
          <a:r>
            <a:rPr lang="en-US" sz="1500" dirty="0"/>
            <a:t>COC Coordinate Entry</a:t>
          </a:r>
        </a:p>
        <a:p>
          <a:pPr>
            <a:buFont typeface="+mj-lt"/>
            <a:buAutoNum type="arabicPeriod"/>
          </a:pPr>
          <a:r>
            <a:rPr lang="en-US" sz="1500" dirty="0"/>
            <a:t>HMIS Data Sharing</a:t>
          </a:r>
        </a:p>
        <a:p>
          <a:pPr>
            <a:buFont typeface="+mj-lt"/>
            <a:buAutoNum type="arabicPeriod"/>
          </a:pPr>
          <a:r>
            <a:rPr lang="en-US" sz="1500" dirty="0"/>
            <a:t>Community Provider Engagement</a:t>
          </a:r>
          <a:r>
            <a:rPr lang="en-US" sz="1600" dirty="0"/>
            <a:t>	</a:t>
          </a:r>
        </a:p>
        <a:p>
          <a:pPr>
            <a:buFont typeface="+mj-lt"/>
            <a:buAutoNum type="arabicPeriod"/>
          </a:pPr>
          <a:endParaRPr lang="en-US" sz="1600" dirty="0"/>
        </a:p>
        <a:p>
          <a:pPr>
            <a:buFont typeface="+mj-lt"/>
            <a:buAutoNum type="arabicPeriod"/>
          </a:pPr>
          <a:endParaRPr lang="en-US" sz="1600" dirty="0">
            <a:solidFill>
              <a:srgbClr val="FF9900"/>
            </a:solidFill>
          </a:endParaRPr>
        </a:p>
      </dgm:t>
    </dgm:pt>
    <dgm:pt modelId="{801D57EC-B76B-4A68-A088-01461F67C52C}" type="parTrans" cxnId="{F851375F-A7B9-45A0-9B43-A22AB26775A4}">
      <dgm:prSet/>
      <dgm:spPr/>
      <dgm:t>
        <a:bodyPr/>
        <a:lstStyle/>
        <a:p>
          <a:endParaRPr lang="en-US"/>
        </a:p>
      </dgm:t>
    </dgm:pt>
    <dgm:pt modelId="{253FE937-B7E3-4CA6-B38C-9FECC57CF166}" type="sibTrans" cxnId="{F851375F-A7B9-45A0-9B43-A22AB26775A4}">
      <dgm:prSet/>
      <dgm:spPr/>
      <dgm:t>
        <a:bodyPr/>
        <a:lstStyle/>
        <a:p>
          <a:endParaRPr lang="en-US"/>
        </a:p>
      </dgm:t>
    </dgm:pt>
    <dgm:pt modelId="{2BB8563B-5079-42DF-8DAE-397481C7A6C5}">
      <dgm:prSet phldrT="[Text]"/>
      <dgm:spPr/>
      <dgm:t>
        <a:bodyPr/>
        <a:lstStyle/>
        <a:p>
          <a:r>
            <a:rPr lang="en-US" b="1" dirty="0"/>
            <a:t>2. Assessment</a:t>
          </a:r>
        </a:p>
      </dgm:t>
    </dgm:pt>
    <dgm:pt modelId="{FA4B4215-D92D-41B2-BB22-0CDCBF7F420B}" type="parTrans" cxnId="{6C8E0769-E8BB-46B5-8B42-51176453F0F4}">
      <dgm:prSet/>
      <dgm:spPr/>
      <dgm:t>
        <a:bodyPr/>
        <a:lstStyle/>
        <a:p>
          <a:endParaRPr lang="en-US"/>
        </a:p>
      </dgm:t>
    </dgm:pt>
    <dgm:pt modelId="{CB84D908-90A9-49B2-9C94-F5B9BC24F6A3}" type="sibTrans" cxnId="{6C8E0769-E8BB-46B5-8B42-51176453F0F4}">
      <dgm:prSet/>
      <dgm:spPr/>
      <dgm:t>
        <a:bodyPr/>
        <a:lstStyle/>
        <a:p>
          <a:endParaRPr lang="en-US"/>
        </a:p>
      </dgm:t>
    </dgm:pt>
    <dgm:pt modelId="{F12BEA24-A5D1-4B64-9EF5-3054A60AEA50}">
      <dgm:prSet phldrT="[Text]" custT="1"/>
      <dgm:spPr/>
      <dgm:t>
        <a:bodyPr/>
        <a:lstStyle/>
        <a:p>
          <a:pPr>
            <a:buFont typeface="Wingdings" panose="05000000000000000000" pitchFamily="2" charset="2"/>
            <a:buChar char="q"/>
          </a:pPr>
          <a:r>
            <a:rPr lang="en-US" sz="1500" dirty="0"/>
            <a:t>Address immediate needs</a:t>
          </a:r>
        </a:p>
        <a:p>
          <a:pPr>
            <a:buFont typeface="Wingdings" panose="05000000000000000000" pitchFamily="2" charset="2"/>
            <a:buChar char="q"/>
          </a:pPr>
          <a:r>
            <a:rPr lang="en-US" sz="1500" dirty="0"/>
            <a:t>UCAP</a:t>
          </a:r>
        </a:p>
        <a:p>
          <a:pPr>
            <a:buFont typeface="Wingdings" panose="05000000000000000000" pitchFamily="2" charset="2"/>
            <a:buChar char="q"/>
          </a:pPr>
          <a:r>
            <a:rPr lang="en-US" sz="1500" dirty="0"/>
            <a:t>VI-SPDAT</a:t>
          </a:r>
        </a:p>
        <a:p>
          <a:pPr>
            <a:buFont typeface="Wingdings" panose="05000000000000000000" pitchFamily="2" charset="2"/>
            <a:buChar char="q"/>
          </a:pPr>
          <a:r>
            <a:rPr lang="en-US" sz="1500" dirty="0"/>
            <a:t>Interim Housing Plan</a:t>
          </a:r>
        </a:p>
        <a:p>
          <a:pPr>
            <a:buNone/>
          </a:pPr>
          <a:endParaRPr lang="en-US" sz="1500" dirty="0"/>
        </a:p>
        <a:p>
          <a:pPr>
            <a:buNone/>
          </a:pPr>
          <a:endParaRPr lang="en-US" sz="1500" dirty="0"/>
        </a:p>
        <a:p>
          <a:pPr>
            <a:buNone/>
          </a:pPr>
          <a:endParaRPr lang="en-US" sz="1600" dirty="0"/>
        </a:p>
      </dgm:t>
    </dgm:pt>
    <dgm:pt modelId="{BAA89B19-2CFB-4974-A21D-BAF6E332ABA4}" type="parTrans" cxnId="{E6C053C2-3AEB-4606-A76C-C10CE008E1D9}">
      <dgm:prSet/>
      <dgm:spPr/>
      <dgm:t>
        <a:bodyPr/>
        <a:lstStyle/>
        <a:p>
          <a:endParaRPr lang="en-US"/>
        </a:p>
      </dgm:t>
    </dgm:pt>
    <dgm:pt modelId="{F7906762-16E1-411B-9F9D-61BCA7D2EFF2}" type="sibTrans" cxnId="{E6C053C2-3AEB-4606-A76C-C10CE008E1D9}">
      <dgm:prSet/>
      <dgm:spPr/>
      <dgm:t>
        <a:bodyPr/>
        <a:lstStyle/>
        <a:p>
          <a:endParaRPr lang="en-US"/>
        </a:p>
      </dgm:t>
    </dgm:pt>
    <dgm:pt modelId="{55DEC21F-1582-48E3-B134-C3205582715A}">
      <dgm:prSet phldrT="[Text]"/>
      <dgm:spPr/>
      <dgm:t>
        <a:bodyPr/>
        <a:lstStyle/>
        <a:p>
          <a:r>
            <a:rPr lang="en-US" b="1" dirty="0"/>
            <a:t>3. Housing Intervention</a:t>
          </a:r>
        </a:p>
      </dgm:t>
    </dgm:pt>
    <dgm:pt modelId="{BFB78449-6491-4F86-AAE5-1F74D53B5D3F}" type="parTrans" cxnId="{30ECD4C0-A8D6-4658-915A-4D81C2A3F6DB}">
      <dgm:prSet/>
      <dgm:spPr/>
      <dgm:t>
        <a:bodyPr/>
        <a:lstStyle/>
        <a:p>
          <a:endParaRPr lang="en-US"/>
        </a:p>
      </dgm:t>
    </dgm:pt>
    <dgm:pt modelId="{65C28400-C255-4E8F-9547-2177DBD7BA22}" type="sibTrans" cxnId="{30ECD4C0-A8D6-4658-915A-4D81C2A3F6DB}">
      <dgm:prSet/>
      <dgm:spPr/>
      <dgm:t>
        <a:bodyPr/>
        <a:lstStyle/>
        <a:p>
          <a:endParaRPr lang="en-US"/>
        </a:p>
      </dgm:t>
    </dgm:pt>
    <dgm:pt modelId="{92F43B72-0EB1-462B-A937-5E6C5EA0B864}">
      <dgm:prSet phldrT="[Text]" custT="1"/>
      <dgm:spPr/>
      <dgm:t>
        <a:bodyPr/>
        <a:lstStyle/>
        <a:p>
          <a:r>
            <a:rPr lang="en-US" sz="1500" dirty="0"/>
            <a:t>Prioritization based on Vulnerability</a:t>
          </a:r>
        </a:p>
        <a:p>
          <a:r>
            <a:rPr lang="en-US" sz="1500" dirty="0"/>
            <a:t>Meets client need using progressive engagement</a:t>
          </a:r>
        </a:p>
        <a:p>
          <a:r>
            <a:rPr lang="en-US" sz="1500" dirty="0"/>
            <a:t>Consistent with client choice</a:t>
          </a:r>
        </a:p>
        <a:p>
          <a:r>
            <a:rPr lang="en-US" sz="1500" dirty="0"/>
            <a:t>Flexible based on history and experience</a:t>
          </a:r>
        </a:p>
      </dgm:t>
    </dgm:pt>
    <dgm:pt modelId="{8CC3A446-270A-404B-8D1E-CC238024ABFB}" type="parTrans" cxnId="{70A401F0-7DC4-42A4-AF15-F7F98FCA307D}">
      <dgm:prSet/>
      <dgm:spPr/>
      <dgm:t>
        <a:bodyPr/>
        <a:lstStyle/>
        <a:p>
          <a:endParaRPr lang="en-US"/>
        </a:p>
      </dgm:t>
    </dgm:pt>
    <dgm:pt modelId="{2C21A06E-E6B5-4E9C-A610-C506CAF4DABF}" type="sibTrans" cxnId="{70A401F0-7DC4-42A4-AF15-F7F98FCA307D}">
      <dgm:prSet/>
      <dgm:spPr/>
      <dgm:t>
        <a:bodyPr/>
        <a:lstStyle/>
        <a:p>
          <a:endParaRPr lang="en-US"/>
        </a:p>
      </dgm:t>
    </dgm:pt>
    <dgm:pt modelId="{AC5D4879-C344-4D35-A99B-158218765FB9}">
      <dgm:prSet phldrT="[Text]"/>
      <dgm:spPr/>
      <dgm:t>
        <a:bodyPr/>
        <a:lstStyle/>
        <a:p>
          <a:r>
            <a:rPr lang="en-US" b="1" dirty="0"/>
            <a:t>4. Housing Placement </a:t>
          </a:r>
        </a:p>
      </dgm:t>
    </dgm:pt>
    <dgm:pt modelId="{040ECFBE-DE73-45EB-84CE-2C620320E3B2}" type="parTrans" cxnId="{95E29D5C-B8CE-4F0B-995B-B154EF14B6DA}">
      <dgm:prSet/>
      <dgm:spPr/>
      <dgm:t>
        <a:bodyPr/>
        <a:lstStyle/>
        <a:p>
          <a:endParaRPr lang="en-US"/>
        </a:p>
      </dgm:t>
    </dgm:pt>
    <dgm:pt modelId="{E0D01641-912D-4763-A3E0-F6D00336C3B2}" type="sibTrans" cxnId="{95E29D5C-B8CE-4F0B-995B-B154EF14B6DA}">
      <dgm:prSet/>
      <dgm:spPr/>
      <dgm:t>
        <a:bodyPr/>
        <a:lstStyle/>
        <a:p>
          <a:endParaRPr lang="en-US"/>
        </a:p>
      </dgm:t>
    </dgm:pt>
    <dgm:pt modelId="{CABB5FB8-7563-424A-9F4D-B6AAEE769E78}" type="pres">
      <dgm:prSet presAssocID="{7E0C520E-6FE2-4DFA-A5B8-C06488D42B6F}" presName="Name0" presStyleCnt="0">
        <dgm:presLayoutVars>
          <dgm:dir/>
          <dgm:animLvl val="lvl"/>
          <dgm:resizeHandles val="exact"/>
        </dgm:presLayoutVars>
      </dgm:prSet>
      <dgm:spPr/>
      <dgm:t>
        <a:bodyPr/>
        <a:lstStyle/>
        <a:p>
          <a:endParaRPr lang="en-US"/>
        </a:p>
      </dgm:t>
    </dgm:pt>
    <dgm:pt modelId="{61874B49-C603-4528-8756-A2ABCE77E169}" type="pres">
      <dgm:prSet presAssocID="{A217235A-BCFC-4572-ADE4-90B081398F23}" presName="compositeNode" presStyleCnt="0">
        <dgm:presLayoutVars>
          <dgm:bulletEnabled val="1"/>
        </dgm:presLayoutVars>
      </dgm:prSet>
      <dgm:spPr/>
    </dgm:pt>
    <dgm:pt modelId="{F83D690A-A9A4-4829-80A4-592F24009372}" type="pres">
      <dgm:prSet presAssocID="{A217235A-BCFC-4572-ADE4-90B081398F23}" presName="bgRect" presStyleLbl="node1" presStyleIdx="0" presStyleCnt="4"/>
      <dgm:spPr/>
      <dgm:t>
        <a:bodyPr/>
        <a:lstStyle/>
        <a:p>
          <a:endParaRPr lang="en-US"/>
        </a:p>
      </dgm:t>
    </dgm:pt>
    <dgm:pt modelId="{192F04F4-C1A2-4877-90AA-B4EC730AA2B5}" type="pres">
      <dgm:prSet presAssocID="{A217235A-BCFC-4572-ADE4-90B081398F23}" presName="parentNode" presStyleLbl="node1" presStyleIdx="0" presStyleCnt="4">
        <dgm:presLayoutVars>
          <dgm:chMax val="0"/>
          <dgm:bulletEnabled val="1"/>
        </dgm:presLayoutVars>
      </dgm:prSet>
      <dgm:spPr/>
      <dgm:t>
        <a:bodyPr/>
        <a:lstStyle/>
        <a:p>
          <a:endParaRPr lang="en-US"/>
        </a:p>
      </dgm:t>
    </dgm:pt>
    <dgm:pt modelId="{8D4B52F4-D2BB-4236-A8E7-4CE33E72A656}" type="pres">
      <dgm:prSet presAssocID="{A217235A-BCFC-4572-ADE4-90B081398F23}" presName="childNode" presStyleLbl="node1" presStyleIdx="0" presStyleCnt="4">
        <dgm:presLayoutVars>
          <dgm:bulletEnabled val="1"/>
        </dgm:presLayoutVars>
      </dgm:prSet>
      <dgm:spPr/>
      <dgm:t>
        <a:bodyPr/>
        <a:lstStyle/>
        <a:p>
          <a:endParaRPr lang="en-US"/>
        </a:p>
      </dgm:t>
    </dgm:pt>
    <dgm:pt modelId="{591C37A2-B08E-44C0-8F4B-F8B419983968}" type="pres">
      <dgm:prSet presAssocID="{7B5E979C-29DA-4801-AF7C-3E43AC508F16}" presName="hSp" presStyleCnt="0"/>
      <dgm:spPr/>
    </dgm:pt>
    <dgm:pt modelId="{F7AF6A90-1C48-4D15-8C51-CE34AF2B84A1}" type="pres">
      <dgm:prSet presAssocID="{7B5E979C-29DA-4801-AF7C-3E43AC508F16}" presName="vProcSp" presStyleCnt="0"/>
      <dgm:spPr/>
    </dgm:pt>
    <dgm:pt modelId="{8995FE73-EC42-4C28-958C-EBBEB739E217}" type="pres">
      <dgm:prSet presAssocID="{7B5E979C-29DA-4801-AF7C-3E43AC508F16}" presName="vSp1" presStyleCnt="0"/>
      <dgm:spPr/>
    </dgm:pt>
    <dgm:pt modelId="{45A83F04-F9E5-460E-81F6-D8D47DB7BE2E}" type="pres">
      <dgm:prSet presAssocID="{7B5E979C-29DA-4801-AF7C-3E43AC508F16}" presName="simulatedConn" presStyleLbl="solidFgAcc1" presStyleIdx="0" presStyleCnt="3"/>
      <dgm:spPr/>
    </dgm:pt>
    <dgm:pt modelId="{CBE12219-79D4-4F10-B884-B6E2E2E5B0D2}" type="pres">
      <dgm:prSet presAssocID="{7B5E979C-29DA-4801-AF7C-3E43AC508F16}" presName="vSp2" presStyleCnt="0"/>
      <dgm:spPr/>
    </dgm:pt>
    <dgm:pt modelId="{AA206B61-4BB7-49CD-A5CC-C9BC796F35ED}" type="pres">
      <dgm:prSet presAssocID="{7B5E979C-29DA-4801-AF7C-3E43AC508F16}" presName="sibTrans" presStyleCnt="0"/>
      <dgm:spPr/>
    </dgm:pt>
    <dgm:pt modelId="{8C7CFA9C-CC25-42D2-8656-3143B789B828}" type="pres">
      <dgm:prSet presAssocID="{2BB8563B-5079-42DF-8DAE-397481C7A6C5}" presName="compositeNode" presStyleCnt="0">
        <dgm:presLayoutVars>
          <dgm:bulletEnabled val="1"/>
        </dgm:presLayoutVars>
      </dgm:prSet>
      <dgm:spPr/>
    </dgm:pt>
    <dgm:pt modelId="{6A659CE3-DE9B-4194-91EE-58AE28C2139C}" type="pres">
      <dgm:prSet presAssocID="{2BB8563B-5079-42DF-8DAE-397481C7A6C5}" presName="bgRect" presStyleLbl="node1" presStyleIdx="1" presStyleCnt="4" custLinFactNeighborY="-223"/>
      <dgm:spPr/>
      <dgm:t>
        <a:bodyPr/>
        <a:lstStyle/>
        <a:p>
          <a:endParaRPr lang="en-US"/>
        </a:p>
      </dgm:t>
    </dgm:pt>
    <dgm:pt modelId="{28EE560C-2EE9-4D9A-AFA3-C01A114265F9}" type="pres">
      <dgm:prSet presAssocID="{2BB8563B-5079-42DF-8DAE-397481C7A6C5}" presName="parentNode" presStyleLbl="node1" presStyleIdx="1" presStyleCnt="4">
        <dgm:presLayoutVars>
          <dgm:chMax val="0"/>
          <dgm:bulletEnabled val="1"/>
        </dgm:presLayoutVars>
      </dgm:prSet>
      <dgm:spPr/>
      <dgm:t>
        <a:bodyPr/>
        <a:lstStyle/>
        <a:p>
          <a:endParaRPr lang="en-US"/>
        </a:p>
      </dgm:t>
    </dgm:pt>
    <dgm:pt modelId="{E7B079B1-DAAD-4C6F-9FC0-8F77A37E7A52}" type="pres">
      <dgm:prSet presAssocID="{2BB8563B-5079-42DF-8DAE-397481C7A6C5}" presName="childNode" presStyleLbl="node1" presStyleIdx="1" presStyleCnt="4">
        <dgm:presLayoutVars>
          <dgm:bulletEnabled val="1"/>
        </dgm:presLayoutVars>
      </dgm:prSet>
      <dgm:spPr/>
      <dgm:t>
        <a:bodyPr/>
        <a:lstStyle/>
        <a:p>
          <a:endParaRPr lang="en-US"/>
        </a:p>
      </dgm:t>
    </dgm:pt>
    <dgm:pt modelId="{577A773A-4EF9-4E4B-963E-170136485ACF}" type="pres">
      <dgm:prSet presAssocID="{CB84D908-90A9-49B2-9C94-F5B9BC24F6A3}" presName="hSp" presStyleCnt="0"/>
      <dgm:spPr/>
    </dgm:pt>
    <dgm:pt modelId="{3B3BD7FA-2AB3-43A7-9488-9B6BA69B1FE0}" type="pres">
      <dgm:prSet presAssocID="{CB84D908-90A9-49B2-9C94-F5B9BC24F6A3}" presName="vProcSp" presStyleCnt="0"/>
      <dgm:spPr/>
    </dgm:pt>
    <dgm:pt modelId="{FC95415A-7352-4722-9907-CA9CA3DA8680}" type="pres">
      <dgm:prSet presAssocID="{CB84D908-90A9-49B2-9C94-F5B9BC24F6A3}" presName="vSp1" presStyleCnt="0"/>
      <dgm:spPr/>
    </dgm:pt>
    <dgm:pt modelId="{4AD49ADE-D930-444A-BABA-3C913C487F6B}" type="pres">
      <dgm:prSet presAssocID="{CB84D908-90A9-49B2-9C94-F5B9BC24F6A3}" presName="simulatedConn" presStyleLbl="solidFgAcc1" presStyleIdx="1" presStyleCnt="3"/>
      <dgm:spPr/>
    </dgm:pt>
    <dgm:pt modelId="{9AD6FC62-F746-497E-956A-6CD639C5D8CD}" type="pres">
      <dgm:prSet presAssocID="{CB84D908-90A9-49B2-9C94-F5B9BC24F6A3}" presName="vSp2" presStyleCnt="0"/>
      <dgm:spPr/>
    </dgm:pt>
    <dgm:pt modelId="{C1B869E0-CEE1-4A48-B3EB-E5BD32AEDCAA}" type="pres">
      <dgm:prSet presAssocID="{CB84D908-90A9-49B2-9C94-F5B9BC24F6A3}" presName="sibTrans" presStyleCnt="0"/>
      <dgm:spPr/>
    </dgm:pt>
    <dgm:pt modelId="{03583879-58B4-48DA-9CF5-3D6F4D17DF08}" type="pres">
      <dgm:prSet presAssocID="{55DEC21F-1582-48E3-B134-C3205582715A}" presName="compositeNode" presStyleCnt="0">
        <dgm:presLayoutVars>
          <dgm:bulletEnabled val="1"/>
        </dgm:presLayoutVars>
      </dgm:prSet>
      <dgm:spPr/>
    </dgm:pt>
    <dgm:pt modelId="{096FAE00-CFEC-4FCD-B45A-F0BFB0864DF3}" type="pres">
      <dgm:prSet presAssocID="{55DEC21F-1582-48E3-B134-C3205582715A}" presName="bgRect" presStyleLbl="node1" presStyleIdx="2" presStyleCnt="4"/>
      <dgm:spPr/>
      <dgm:t>
        <a:bodyPr/>
        <a:lstStyle/>
        <a:p>
          <a:endParaRPr lang="en-US"/>
        </a:p>
      </dgm:t>
    </dgm:pt>
    <dgm:pt modelId="{C556459B-FC60-4785-A25B-6B2A384F7472}" type="pres">
      <dgm:prSet presAssocID="{55DEC21F-1582-48E3-B134-C3205582715A}" presName="parentNode" presStyleLbl="node1" presStyleIdx="2" presStyleCnt="4">
        <dgm:presLayoutVars>
          <dgm:chMax val="0"/>
          <dgm:bulletEnabled val="1"/>
        </dgm:presLayoutVars>
      </dgm:prSet>
      <dgm:spPr/>
      <dgm:t>
        <a:bodyPr/>
        <a:lstStyle/>
        <a:p>
          <a:endParaRPr lang="en-US"/>
        </a:p>
      </dgm:t>
    </dgm:pt>
    <dgm:pt modelId="{C0E5E74A-D1CD-457A-A58B-069A2CF021AA}" type="pres">
      <dgm:prSet presAssocID="{55DEC21F-1582-48E3-B134-C3205582715A}" presName="childNode" presStyleLbl="node1" presStyleIdx="2" presStyleCnt="4">
        <dgm:presLayoutVars>
          <dgm:bulletEnabled val="1"/>
        </dgm:presLayoutVars>
      </dgm:prSet>
      <dgm:spPr/>
      <dgm:t>
        <a:bodyPr/>
        <a:lstStyle/>
        <a:p>
          <a:endParaRPr lang="en-US"/>
        </a:p>
      </dgm:t>
    </dgm:pt>
    <dgm:pt modelId="{6A981217-C766-409F-8997-90EBFF977D05}" type="pres">
      <dgm:prSet presAssocID="{65C28400-C255-4E8F-9547-2177DBD7BA22}" presName="hSp" presStyleCnt="0"/>
      <dgm:spPr/>
    </dgm:pt>
    <dgm:pt modelId="{372F52C9-E319-478D-8279-ECC59A0CFD4D}" type="pres">
      <dgm:prSet presAssocID="{65C28400-C255-4E8F-9547-2177DBD7BA22}" presName="vProcSp" presStyleCnt="0"/>
      <dgm:spPr/>
    </dgm:pt>
    <dgm:pt modelId="{873758E2-01D6-4CC8-BC1C-10706E944317}" type="pres">
      <dgm:prSet presAssocID="{65C28400-C255-4E8F-9547-2177DBD7BA22}" presName="vSp1" presStyleCnt="0"/>
      <dgm:spPr/>
    </dgm:pt>
    <dgm:pt modelId="{C6D09D1D-98BB-4662-8265-CE1EEFCDFEC2}" type="pres">
      <dgm:prSet presAssocID="{65C28400-C255-4E8F-9547-2177DBD7BA22}" presName="simulatedConn" presStyleLbl="solidFgAcc1" presStyleIdx="2" presStyleCnt="3"/>
      <dgm:spPr/>
    </dgm:pt>
    <dgm:pt modelId="{DF301EA7-171D-49A8-983C-2523E8828E4D}" type="pres">
      <dgm:prSet presAssocID="{65C28400-C255-4E8F-9547-2177DBD7BA22}" presName="vSp2" presStyleCnt="0"/>
      <dgm:spPr/>
    </dgm:pt>
    <dgm:pt modelId="{5959062B-409C-4FB6-9C31-6EB0BC8F2124}" type="pres">
      <dgm:prSet presAssocID="{65C28400-C255-4E8F-9547-2177DBD7BA22}" presName="sibTrans" presStyleCnt="0"/>
      <dgm:spPr/>
    </dgm:pt>
    <dgm:pt modelId="{3B2E590B-DB3A-4BF1-AC88-C079E13889C3}" type="pres">
      <dgm:prSet presAssocID="{AC5D4879-C344-4D35-A99B-158218765FB9}" presName="compositeNode" presStyleCnt="0">
        <dgm:presLayoutVars>
          <dgm:bulletEnabled val="1"/>
        </dgm:presLayoutVars>
      </dgm:prSet>
      <dgm:spPr/>
    </dgm:pt>
    <dgm:pt modelId="{E0418D7F-05F4-49E9-A84A-E3A26F750967}" type="pres">
      <dgm:prSet presAssocID="{AC5D4879-C344-4D35-A99B-158218765FB9}" presName="bgRect" presStyleLbl="node1" presStyleIdx="3" presStyleCnt="4" custLinFactNeighborX="1000" custLinFactNeighborY="810"/>
      <dgm:spPr/>
      <dgm:t>
        <a:bodyPr/>
        <a:lstStyle/>
        <a:p>
          <a:endParaRPr lang="en-US"/>
        </a:p>
      </dgm:t>
    </dgm:pt>
    <dgm:pt modelId="{93F4739D-9773-40D4-9501-A84AF76F0B81}" type="pres">
      <dgm:prSet presAssocID="{AC5D4879-C344-4D35-A99B-158218765FB9}" presName="parentNode" presStyleLbl="node1" presStyleIdx="3" presStyleCnt="4">
        <dgm:presLayoutVars>
          <dgm:chMax val="0"/>
          <dgm:bulletEnabled val="1"/>
        </dgm:presLayoutVars>
      </dgm:prSet>
      <dgm:spPr/>
      <dgm:t>
        <a:bodyPr/>
        <a:lstStyle/>
        <a:p>
          <a:endParaRPr lang="en-US"/>
        </a:p>
      </dgm:t>
    </dgm:pt>
  </dgm:ptLst>
  <dgm:cxnLst>
    <dgm:cxn modelId="{E6C053C2-3AEB-4606-A76C-C10CE008E1D9}" srcId="{2BB8563B-5079-42DF-8DAE-397481C7A6C5}" destId="{F12BEA24-A5D1-4B64-9EF5-3054A60AEA50}" srcOrd="0" destOrd="0" parTransId="{BAA89B19-2CFB-4974-A21D-BAF6E332ABA4}" sibTransId="{F7906762-16E1-411B-9F9D-61BCA7D2EFF2}"/>
    <dgm:cxn modelId="{6F84D391-62E9-47CB-8037-FB5431702581}" type="presOf" srcId="{55DEC21F-1582-48E3-B134-C3205582715A}" destId="{C556459B-FC60-4785-A25B-6B2A384F7472}" srcOrd="1" destOrd="0" presId="urn:microsoft.com/office/officeart/2005/8/layout/hProcess7"/>
    <dgm:cxn modelId="{5A3E778A-81B0-480E-86E5-024BBFAFF652}" type="presOf" srcId="{ED94CCBA-4FB6-4260-87D3-821F90E0CEEE}" destId="{8D4B52F4-D2BB-4236-A8E7-4CE33E72A656}" srcOrd="0" destOrd="0" presId="urn:microsoft.com/office/officeart/2005/8/layout/hProcess7"/>
    <dgm:cxn modelId="{1252728F-4235-423D-90F3-62BBCAF0CFAB}" type="presOf" srcId="{AC5D4879-C344-4D35-A99B-158218765FB9}" destId="{E0418D7F-05F4-49E9-A84A-E3A26F750967}" srcOrd="0" destOrd="0" presId="urn:microsoft.com/office/officeart/2005/8/layout/hProcess7"/>
    <dgm:cxn modelId="{96A710D1-166A-40AA-A1AC-F62E211C3958}" type="presOf" srcId="{F12BEA24-A5D1-4B64-9EF5-3054A60AEA50}" destId="{E7B079B1-DAAD-4C6F-9FC0-8F77A37E7A52}" srcOrd="0" destOrd="0" presId="urn:microsoft.com/office/officeart/2005/8/layout/hProcess7"/>
    <dgm:cxn modelId="{30ECD4C0-A8D6-4658-915A-4D81C2A3F6DB}" srcId="{7E0C520E-6FE2-4DFA-A5B8-C06488D42B6F}" destId="{55DEC21F-1582-48E3-B134-C3205582715A}" srcOrd="2" destOrd="0" parTransId="{BFB78449-6491-4F86-AAE5-1F74D53B5D3F}" sibTransId="{65C28400-C255-4E8F-9547-2177DBD7BA22}"/>
    <dgm:cxn modelId="{70A401F0-7DC4-42A4-AF15-F7F98FCA307D}" srcId="{55DEC21F-1582-48E3-B134-C3205582715A}" destId="{92F43B72-0EB1-462B-A937-5E6C5EA0B864}" srcOrd="0" destOrd="0" parTransId="{8CC3A446-270A-404B-8D1E-CC238024ABFB}" sibTransId="{2C21A06E-E6B5-4E9C-A610-C506CAF4DABF}"/>
    <dgm:cxn modelId="{D9BC3596-5C10-4F76-AF6F-206DAEAEA244}" type="presOf" srcId="{AC5D4879-C344-4D35-A99B-158218765FB9}" destId="{93F4739D-9773-40D4-9501-A84AF76F0B81}" srcOrd="1" destOrd="0" presId="urn:microsoft.com/office/officeart/2005/8/layout/hProcess7"/>
    <dgm:cxn modelId="{14A45917-F35B-4032-B947-80339178D591}" type="presOf" srcId="{92F43B72-0EB1-462B-A937-5E6C5EA0B864}" destId="{C0E5E74A-D1CD-457A-A58B-069A2CF021AA}" srcOrd="0" destOrd="0" presId="urn:microsoft.com/office/officeart/2005/8/layout/hProcess7"/>
    <dgm:cxn modelId="{3B099B96-DB00-4ABF-90B7-CAA7C1EB76DB}" type="presOf" srcId="{55DEC21F-1582-48E3-B134-C3205582715A}" destId="{096FAE00-CFEC-4FCD-B45A-F0BFB0864DF3}" srcOrd="0" destOrd="0" presId="urn:microsoft.com/office/officeart/2005/8/layout/hProcess7"/>
    <dgm:cxn modelId="{95E29D5C-B8CE-4F0B-995B-B154EF14B6DA}" srcId="{7E0C520E-6FE2-4DFA-A5B8-C06488D42B6F}" destId="{AC5D4879-C344-4D35-A99B-158218765FB9}" srcOrd="3" destOrd="0" parTransId="{040ECFBE-DE73-45EB-84CE-2C620320E3B2}" sibTransId="{E0D01641-912D-4763-A3E0-F6D00336C3B2}"/>
    <dgm:cxn modelId="{13E4BD02-DBC2-4B12-A564-F2E9D4FF3D39}" type="presOf" srcId="{2BB8563B-5079-42DF-8DAE-397481C7A6C5}" destId="{6A659CE3-DE9B-4194-91EE-58AE28C2139C}" srcOrd="0" destOrd="0" presId="urn:microsoft.com/office/officeart/2005/8/layout/hProcess7"/>
    <dgm:cxn modelId="{F851375F-A7B9-45A0-9B43-A22AB26775A4}" srcId="{A217235A-BCFC-4572-ADE4-90B081398F23}" destId="{ED94CCBA-4FB6-4260-87D3-821F90E0CEEE}" srcOrd="0" destOrd="0" parTransId="{801D57EC-B76B-4A68-A088-01461F67C52C}" sibTransId="{253FE937-B7E3-4CA6-B38C-9FECC57CF166}"/>
    <dgm:cxn modelId="{41A74348-E771-4718-833F-1CC36863D120}" type="presOf" srcId="{A217235A-BCFC-4572-ADE4-90B081398F23}" destId="{F83D690A-A9A4-4829-80A4-592F24009372}" srcOrd="0" destOrd="0" presId="urn:microsoft.com/office/officeart/2005/8/layout/hProcess7"/>
    <dgm:cxn modelId="{D98C1BE4-1641-4B07-95E3-865D8E7F24E3}" srcId="{7E0C520E-6FE2-4DFA-A5B8-C06488D42B6F}" destId="{A217235A-BCFC-4572-ADE4-90B081398F23}" srcOrd="0" destOrd="0" parTransId="{C2D01B04-DB3B-4159-A0A5-6DCA155AAE95}" sibTransId="{7B5E979C-29DA-4801-AF7C-3E43AC508F16}"/>
    <dgm:cxn modelId="{BF3D6A8B-D7A5-48C1-A347-912B00FAA348}" type="presOf" srcId="{7E0C520E-6FE2-4DFA-A5B8-C06488D42B6F}" destId="{CABB5FB8-7563-424A-9F4D-B6AAEE769E78}" srcOrd="0" destOrd="0" presId="urn:microsoft.com/office/officeart/2005/8/layout/hProcess7"/>
    <dgm:cxn modelId="{6C86E0A1-CD3A-4AB0-9B18-DE2EC114AA45}" type="presOf" srcId="{A217235A-BCFC-4572-ADE4-90B081398F23}" destId="{192F04F4-C1A2-4877-90AA-B4EC730AA2B5}" srcOrd="1" destOrd="0" presId="urn:microsoft.com/office/officeart/2005/8/layout/hProcess7"/>
    <dgm:cxn modelId="{C4C24110-A6DA-42EE-81EC-91F2243C291A}" type="presOf" srcId="{2BB8563B-5079-42DF-8DAE-397481C7A6C5}" destId="{28EE560C-2EE9-4D9A-AFA3-C01A114265F9}" srcOrd="1" destOrd="0" presId="urn:microsoft.com/office/officeart/2005/8/layout/hProcess7"/>
    <dgm:cxn modelId="{6C8E0769-E8BB-46B5-8B42-51176453F0F4}" srcId="{7E0C520E-6FE2-4DFA-A5B8-C06488D42B6F}" destId="{2BB8563B-5079-42DF-8DAE-397481C7A6C5}" srcOrd="1" destOrd="0" parTransId="{FA4B4215-D92D-41B2-BB22-0CDCBF7F420B}" sibTransId="{CB84D908-90A9-49B2-9C94-F5B9BC24F6A3}"/>
    <dgm:cxn modelId="{3C904692-8A84-4CF4-A3AC-FB0B63868EDE}" type="presParOf" srcId="{CABB5FB8-7563-424A-9F4D-B6AAEE769E78}" destId="{61874B49-C603-4528-8756-A2ABCE77E169}" srcOrd="0" destOrd="0" presId="urn:microsoft.com/office/officeart/2005/8/layout/hProcess7"/>
    <dgm:cxn modelId="{BF3A796F-954A-4211-8E04-FA3DBE08782D}" type="presParOf" srcId="{61874B49-C603-4528-8756-A2ABCE77E169}" destId="{F83D690A-A9A4-4829-80A4-592F24009372}" srcOrd="0" destOrd="0" presId="urn:microsoft.com/office/officeart/2005/8/layout/hProcess7"/>
    <dgm:cxn modelId="{AAECADD0-71B9-4318-8D00-5979C11BE8C0}" type="presParOf" srcId="{61874B49-C603-4528-8756-A2ABCE77E169}" destId="{192F04F4-C1A2-4877-90AA-B4EC730AA2B5}" srcOrd="1" destOrd="0" presId="urn:microsoft.com/office/officeart/2005/8/layout/hProcess7"/>
    <dgm:cxn modelId="{07B15AFF-FEAD-4471-A410-95CECD1326D0}" type="presParOf" srcId="{61874B49-C603-4528-8756-A2ABCE77E169}" destId="{8D4B52F4-D2BB-4236-A8E7-4CE33E72A656}" srcOrd="2" destOrd="0" presId="urn:microsoft.com/office/officeart/2005/8/layout/hProcess7"/>
    <dgm:cxn modelId="{5FB71E8B-EF08-4FE0-88BC-7136F3CC57E8}" type="presParOf" srcId="{CABB5FB8-7563-424A-9F4D-B6AAEE769E78}" destId="{591C37A2-B08E-44C0-8F4B-F8B419983968}" srcOrd="1" destOrd="0" presId="urn:microsoft.com/office/officeart/2005/8/layout/hProcess7"/>
    <dgm:cxn modelId="{77150306-21F6-4407-8DB9-179DDA135F7C}" type="presParOf" srcId="{CABB5FB8-7563-424A-9F4D-B6AAEE769E78}" destId="{F7AF6A90-1C48-4D15-8C51-CE34AF2B84A1}" srcOrd="2" destOrd="0" presId="urn:microsoft.com/office/officeart/2005/8/layout/hProcess7"/>
    <dgm:cxn modelId="{8A051065-6657-426A-ABF6-2AC41EB2B428}" type="presParOf" srcId="{F7AF6A90-1C48-4D15-8C51-CE34AF2B84A1}" destId="{8995FE73-EC42-4C28-958C-EBBEB739E217}" srcOrd="0" destOrd="0" presId="urn:microsoft.com/office/officeart/2005/8/layout/hProcess7"/>
    <dgm:cxn modelId="{AFE96CA6-6039-4987-9189-97BFB08CF456}" type="presParOf" srcId="{F7AF6A90-1C48-4D15-8C51-CE34AF2B84A1}" destId="{45A83F04-F9E5-460E-81F6-D8D47DB7BE2E}" srcOrd="1" destOrd="0" presId="urn:microsoft.com/office/officeart/2005/8/layout/hProcess7"/>
    <dgm:cxn modelId="{217A584C-CECD-459E-B7DF-4F2B0CE256A8}" type="presParOf" srcId="{F7AF6A90-1C48-4D15-8C51-CE34AF2B84A1}" destId="{CBE12219-79D4-4F10-B884-B6E2E2E5B0D2}" srcOrd="2" destOrd="0" presId="urn:microsoft.com/office/officeart/2005/8/layout/hProcess7"/>
    <dgm:cxn modelId="{03E5A059-7F72-4265-82C4-3265FE91E6B8}" type="presParOf" srcId="{CABB5FB8-7563-424A-9F4D-B6AAEE769E78}" destId="{AA206B61-4BB7-49CD-A5CC-C9BC796F35ED}" srcOrd="3" destOrd="0" presId="urn:microsoft.com/office/officeart/2005/8/layout/hProcess7"/>
    <dgm:cxn modelId="{E47EBE58-E983-4ED8-99B5-D989CAC25D67}" type="presParOf" srcId="{CABB5FB8-7563-424A-9F4D-B6AAEE769E78}" destId="{8C7CFA9C-CC25-42D2-8656-3143B789B828}" srcOrd="4" destOrd="0" presId="urn:microsoft.com/office/officeart/2005/8/layout/hProcess7"/>
    <dgm:cxn modelId="{4E4BB44C-32E9-45B8-BDA0-319D73C8CDD2}" type="presParOf" srcId="{8C7CFA9C-CC25-42D2-8656-3143B789B828}" destId="{6A659CE3-DE9B-4194-91EE-58AE28C2139C}" srcOrd="0" destOrd="0" presId="urn:microsoft.com/office/officeart/2005/8/layout/hProcess7"/>
    <dgm:cxn modelId="{AE470348-533F-4D80-B29C-987362BC3DF5}" type="presParOf" srcId="{8C7CFA9C-CC25-42D2-8656-3143B789B828}" destId="{28EE560C-2EE9-4D9A-AFA3-C01A114265F9}" srcOrd="1" destOrd="0" presId="urn:microsoft.com/office/officeart/2005/8/layout/hProcess7"/>
    <dgm:cxn modelId="{574B805F-0FEA-4D20-94B3-7C96C583695B}" type="presParOf" srcId="{8C7CFA9C-CC25-42D2-8656-3143B789B828}" destId="{E7B079B1-DAAD-4C6F-9FC0-8F77A37E7A52}" srcOrd="2" destOrd="0" presId="urn:microsoft.com/office/officeart/2005/8/layout/hProcess7"/>
    <dgm:cxn modelId="{4C4937B0-D49C-4653-953A-C42D257F2F06}" type="presParOf" srcId="{CABB5FB8-7563-424A-9F4D-B6AAEE769E78}" destId="{577A773A-4EF9-4E4B-963E-170136485ACF}" srcOrd="5" destOrd="0" presId="urn:microsoft.com/office/officeart/2005/8/layout/hProcess7"/>
    <dgm:cxn modelId="{B1CAF2C3-B087-47DA-ACC0-97EF23B9C792}" type="presParOf" srcId="{CABB5FB8-7563-424A-9F4D-B6AAEE769E78}" destId="{3B3BD7FA-2AB3-43A7-9488-9B6BA69B1FE0}" srcOrd="6" destOrd="0" presId="urn:microsoft.com/office/officeart/2005/8/layout/hProcess7"/>
    <dgm:cxn modelId="{3359FC23-01B7-4F10-A2F4-4364600BF52C}" type="presParOf" srcId="{3B3BD7FA-2AB3-43A7-9488-9B6BA69B1FE0}" destId="{FC95415A-7352-4722-9907-CA9CA3DA8680}" srcOrd="0" destOrd="0" presId="urn:microsoft.com/office/officeart/2005/8/layout/hProcess7"/>
    <dgm:cxn modelId="{7FA5BCF8-35F5-4FA5-A42D-C8016B0E1820}" type="presParOf" srcId="{3B3BD7FA-2AB3-43A7-9488-9B6BA69B1FE0}" destId="{4AD49ADE-D930-444A-BABA-3C913C487F6B}" srcOrd="1" destOrd="0" presId="urn:microsoft.com/office/officeart/2005/8/layout/hProcess7"/>
    <dgm:cxn modelId="{93CEDDE3-F116-472E-ACBB-0E7D3B156CE1}" type="presParOf" srcId="{3B3BD7FA-2AB3-43A7-9488-9B6BA69B1FE0}" destId="{9AD6FC62-F746-497E-956A-6CD639C5D8CD}" srcOrd="2" destOrd="0" presId="urn:microsoft.com/office/officeart/2005/8/layout/hProcess7"/>
    <dgm:cxn modelId="{EFA4E532-0354-4352-A5A1-DCAB530EB3F8}" type="presParOf" srcId="{CABB5FB8-7563-424A-9F4D-B6AAEE769E78}" destId="{C1B869E0-CEE1-4A48-B3EB-E5BD32AEDCAA}" srcOrd="7" destOrd="0" presId="urn:microsoft.com/office/officeart/2005/8/layout/hProcess7"/>
    <dgm:cxn modelId="{781D4B6E-2836-4839-BA6C-522F2843C8FB}" type="presParOf" srcId="{CABB5FB8-7563-424A-9F4D-B6AAEE769E78}" destId="{03583879-58B4-48DA-9CF5-3D6F4D17DF08}" srcOrd="8" destOrd="0" presId="urn:microsoft.com/office/officeart/2005/8/layout/hProcess7"/>
    <dgm:cxn modelId="{93E61064-C53D-45EB-AD1F-E0FAB7E08659}" type="presParOf" srcId="{03583879-58B4-48DA-9CF5-3D6F4D17DF08}" destId="{096FAE00-CFEC-4FCD-B45A-F0BFB0864DF3}" srcOrd="0" destOrd="0" presId="urn:microsoft.com/office/officeart/2005/8/layout/hProcess7"/>
    <dgm:cxn modelId="{B11C7D85-BD34-45FB-8AD5-D9E9AEAD922B}" type="presParOf" srcId="{03583879-58B4-48DA-9CF5-3D6F4D17DF08}" destId="{C556459B-FC60-4785-A25B-6B2A384F7472}" srcOrd="1" destOrd="0" presId="urn:microsoft.com/office/officeart/2005/8/layout/hProcess7"/>
    <dgm:cxn modelId="{57AA931E-B563-49D9-AB5B-84765AFA1685}" type="presParOf" srcId="{03583879-58B4-48DA-9CF5-3D6F4D17DF08}" destId="{C0E5E74A-D1CD-457A-A58B-069A2CF021AA}" srcOrd="2" destOrd="0" presId="urn:microsoft.com/office/officeart/2005/8/layout/hProcess7"/>
    <dgm:cxn modelId="{206FA7DF-40BF-4D02-A2B1-2AA42CF0F504}" type="presParOf" srcId="{CABB5FB8-7563-424A-9F4D-B6AAEE769E78}" destId="{6A981217-C766-409F-8997-90EBFF977D05}" srcOrd="9" destOrd="0" presId="urn:microsoft.com/office/officeart/2005/8/layout/hProcess7"/>
    <dgm:cxn modelId="{FEF945DF-40D6-486B-8B29-7C715F2DC124}" type="presParOf" srcId="{CABB5FB8-7563-424A-9F4D-B6AAEE769E78}" destId="{372F52C9-E319-478D-8279-ECC59A0CFD4D}" srcOrd="10" destOrd="0" presId="urn:microsoft.com/office/officeart/2005/8/layout/hProcess7"/>
    <dgm:cxn modelId="{C451A6C3-D457-4E8D-A804-325AD8D940BA}" type="presParOf" srcId="{372F52C9-E319-478D-8279-ECC59A0CFD4D}" destId="{873758E2-01D6-4CC8-BC1C-10706E944317}" srcOrd="0" destOrd="0" presId="urn:microsoft.com/office/officeart/2005/8/layout/hProcess7"/>
    <dgm:cxn modelId="{3259EAE9-80C8-42F4-9DFA-07E1FDF69627}" type="presParOf" srcId="{372F52C9-E319-478D-8279-ECC59A0CFD4D}" destId="{C6D09D1D-98BB-4662-8265-CE1EEFCDFEC2}" srcOrd="1" destOrd="0" presId="urn:microsoft.com/office/officeart/2005/8/layout/hProcess7"/>
    <dgm:cxn modelId="{B6F7D624-BEFE-431B-A42F-ACBDEDC7DEA2}" type="presParOf" srcId="{372F52C9-E319-478D-8279-ECC59A0CFD4D}" destId="{DF301EA7-171D-49A8-983C-2523E8828E4D}" srcOrd="2" destOrd="0" presId="urn:microsoft.com/office/officeart/2005/8/layout/hProcess7"/>
    <dgm:cxn modelId="{4D180FDB-B647-4AE1-8CE0-76063BD87CB1}" type="presParOf" srcId="{CABB5FB8-7563-424A-9F4D-B6AAEE769E78}" destId="{5959062B-409C-4FB6-9C31-6EB0BC8F2124}" srcOrd="11" destOrd="0" presId="urn:microsoft.com/office/officeart/2005/8/layout/hProcess7"/>
    <dgm:cxn modelId="{E0B7C1F2-E4C8-4B61-B6D2-724A12F84B17}" type="presParOf" srcId="{CABB5FB8-7563-424A-9F4D-B6AAEE769E78}" destId="{3B2E590B-DB3A-4BF1-AC88-C079E13889C3}" srcOrd="12" destOrd="0" presId="urn:microsoft.com/office/officeart/2005/8/layout/hProcess7"/>
    <dgm:cxn modelId="{ACCBF01B-4100-4BBC-9847-0ACB5BA05D70}" type="presParOf" srcId="{3B2E590B-DB3A-4BF1-AC88-C079E13889C3}" destId="{E0418D7F-05F4-49E9-A84A-E3A26F750967}" srcOrd="0" destOrd="0" presId="urn:microsoft.com/office/officeart/2005/8/layout/hProcess7"/>
    <dgm:cxn modelId="{8A9F7625-CA43-4FE9-A904-296B4E6B42DF}" type="presParOf" srcId="{3B2E590B-DB3A-4BF1-AC88-C079E13889C3}" destId="{93F4739D-9773-40D4-9501-A84AF76F0B81}" srcOrd="1" destOrd="0" presId="urn:microsoft.com/office/officeart/2005/8/layout/hProcess7"/>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83D690A-A9A4-4829-80A4-592F24009372}">
      <dsp:nvSpPr>
        <dsp:cNvPr id="0" name=""/>
        <dsp:cNvSpPr/>
      </dsp:nvSpPr>
      <dsp:spPr>
        <a:xfrm>
          <a:off x="3576" y="1528479"/>
          <a:ext cx="2151533" cy="2581840"/>
        </a:xfrm>
        <a:prstGeom prst="roundRect">
          <a:avLst>
            <a:gd name="adj" fmla="val 5000"/>
          </a:avLst>
        </a:prstGeom>
        <a:solidFill>
          <a:schemeClr val="accent1">
            <a:hueOff val="0"/>
            <a:satOff val="0"/>
            <a:lumOff val="0"/>
            <a:alphaOff val="0"/>
          </a:schemeClr>
        </a:solidFill>
        <a:ln w="34925"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51435" rIns="66675" bIns="0" numCol="1" spcCol="1270" anchor="t" anchorCtr="0">
          <a:noAutofit/>
        </a:bodyPr>
        <a:lstStyle/>
        <a:p>
          <a:pPr lvl="0" algn="r" defTabSz="666750">
            <a:lnSpc>
              <a:spcPct val="90000"/>
            </a:lnSpc>
            <a:spcBef>
              <a:spcPct val="0"/>
            </a:spcBef>
            <a:spcAft>
              <a:spcPct val="35000"/>
            </a:spcAft>
          </a:pPr>
          <a:r>
            <a:rPr lang="en-US" sz="1500" b="1" kern="1200" dirty="0"/>
            <a:t>1</a:t>
          </a:r>
          <a:r>
            <a:rPr lang="en-US" sz="1500" kern="1200" dirty="0"/>
            <a:t>.</a:t>
          </a:r>
          <a:r>
            <a:rPr lang="en-US" sz="1500" b="1" kern="1200" dirty="0"/>
            <a:t>Access &amp; Engagement</a:t>
          </a:r>
        </a:p>
      </dsp:txBody>
      <dsp:txXfrm rot="16200000">
        <a:off x="-839824" y="2371880"/>
        <a:ext cx="2117109" cy="430306"/>
      </dsp:txXfrm>
    </dsp:sp>
    <dsp:sp modelId="{8D4B52F4-D2BB-4236-A8E7-4CE33E72A656}">
      <dsp:nvSpPr>
        <dsp:cNvPr id="0" name=""/>
        <dsp:cNvSpPr/>
      </dsp:nvSpPr>
      <dsp:spPr>
        <a:xfrm>
          <a:off x="433883" y="1528479"/>
          <a:ext cx="1602892" cy="2581840"/>
        </a:xfrm>
        <a:prstGeom prst="rect">
          <a:avLst/>
        </a:prstGeom>
        <a:noFill/>
        <a:ln w="34925" cap="flat" cmpd="sng" algn="in">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51435" rIns="0" bIns="0" numCol="1" spcCol="1270" anchor="t" anchorCtr="0">
          <a:noAutofit/>
        </a:bodyPr>
        <a:lstStyle/>
        <a:p>
          <a:pPr lvl="0" algn="l" defTabSz="666750">
            <a:lnSpc>
              <a:spcPct val="90000"/>
            </a:lnSpc>
            <a:spcBef>
              <a:spcPct val="0"/>
            </a:spcBef>
            <a:spcAft>
              <a:spcPct val="35000"/>
            </a:spcAft>
            <a:buFont typeface="+mj-lt"/>
            <a:buAutoNum type="arabicPeriod"/>
          </a:pPr>
          <a:r>
            <a:rPr lang="en-US" sz="1500" kern="1200" dirty="0"/>
            <a:t>Outreach</a:t>
          </a:r>
        </a:p>
        <a:p>
          <a:pPr lvl="0" algn="l" defTabSz="666750">
            <a:lnSpc>
              <a:spcPct val="90000"/>
            </a:lnSpc>
            <a:spcBef>
              <a:spcPct val="0"/>
            </a:spcBef>
            <a:spcAft>
              <a:spcPct val="35000"/>
            </a:spcAft>
            <a:buFont typeface="+mj-lt"/>
            <a:buAutoNum type="arabicPeriod"/>
          </a:pPr>
          <a:r>
            <a:rPr lang="en-US" sz="1500" kern="1200" dirty="0"/>
            <a:t>Self referral</a:t>
          </a:r>
        </a:p>
        <a:p>
          <a:pPr lvl="0" algn="l" defTabSz="666750">
            <a:lnSpc>
              <a:spcPct val="90000"/>
            </a:lnSpc>
            <a:spcBef>
              <a:spcPct val="0"/>
            </a:spcBef>
            <a:spcAft>
              <a:spcPct val="35000"/>
            </a:spcAft>
            <a:buFont typeface="+mj-lt"/>
            <a:buAutoNum type="arabicPeriod"/>
          </a:pPr>
          <a:r>
            <a:rPr lang="en-US" sz="1500" kern="1200" dirty="0"/>
            <a:t>COC Coordinate Entry</a:t>
          </a:r>
        </a:p>
        <a:p>
          <a:pPr lvl="0" algn="l" defTabSz="666750">
            <a:lnSpc>
              <a:spcPct val="90000"/>
            </a:lnSpc>
            <a:spcBef>
              <a:spcPct val="0"/>
            </a:spcBef>
            <a:spcAft>
              <a:spcPct val="35000"/>
            </a:spcAft>
            <a:buFont typeface="+mj-lt"/>
            <a:buAutoNum type="arabicPeriod"/>
          </a:pPr>
          <a:r>
            <a:rPr lang="en-US" sz="1500" kern="1200" dirty="0"/>
            <a:t>HMIS Data Sharing</a:t>
          </a:r>
        </a:p>
        <a:p>
          <a:pPr lvl="0" algn="l" defTabSz="666750">
            <a:lnSpc>
              <a:spcPct val="90000"/>
            </a:lnSpc>
            <a:spcBef>
              <a:spcPct val="0"/>
            </a:spcBef>
            <a:spcAft>
              <a:spcPct val="35000"/>
            </a:spcAft>
            <a:buFont typeface="+mj-lt"/>
            <a:buAutoNum type="arabicPeriod"/>
          </a:pPr>
          <a:r>
            <a:rPr lang="en-US" sz="1500" kern="1200" dirty="0"/>
            <a:t>Community Provider Engagement</a:t>
          </a:r>
          <a:r>
            <a:rPr lang="en-US" sz="1600" kern="1200" dirty="0"/>
            <a:t>	</a:t>
          </a:r>
        </a:p>
        <a:p>
          <a:pPr lvl="0" algn="l" defTabSz="666750">
            <a:lnSpc>
              <a:spcPct val="90000"/>
            </a:lnSpc>
            <a:spcBef>
              <a:spcPct val="0"/>
            </a:spcBef>
            <a:spcAft>
              <a:spcPct val="35000"/>
            </a:spcAft>
            <a:buFont typeface="+mj-lt"/>
            <a:buAutoNum type="arabicPeriod"/>
          </a:pPr>
          <a:endParaRPr lang="en-US" sz="1600" kern="1200" dirty="0"/>
        </a:p>
        <a:p>
          <a:pPr lvl="0" algn="l" defTabSz="666750">
            <a:lnSpc>
              <a:spcPct val="90000"/>
            </a:lnSpc>
            <a:spcBef>
              <a:spcPct val="0"/>
            </a:spcBef>
            <a:spcAft>
              <a:spcPct val="35000"/>
            </a:spcAft>
            <a:buFont typeface="+mj-lt"/>
            <a:buAutoNum type="arabicPeriod"/>
          </a:pPr>
          <a:endParaRPr lang="en-US" sz="1600" kern="1200" dirty="0">
            <a:solidFill>
              <a:srgbClr val="FF9900"/>
            </a:solidFill>
          </a:endParaRPr>
        </a:p>
      </dsp:txBody>
      <dsp:txXfrm>
        <a:off x="433883" y="1528479"/>
        <a:ext cx="1602892" cy="2581840"/>
      </dsp:txXfrm>
    </dsp:sp>
    <dsp:sp modelId="{6A659CE3-DE9B-4194-91EE-58AE28C2139C}">
      <dsp:nvSpPr>
        <dsp:cNvPr id="0" name=""/>
        <dsp:cNvSpPr/>
      </dsp:nvSpPr>
      <dsp:spPr>
        <a:xfrm>
          <a:off x="2230414" y="1522722"/>
          <a:ext cx="2151533" cy="2581840"/>
        </a:xfrm>
        <a:prstGeom prst="roundRect">
          <a:avLst>
            <a:gd name="adj" fmla="val 5000"/>
          </a:avLst>
        </a:prstGeom>
        <a:solidFill>
          <a:schemeClr val="accent1">
            <a:hueOff val="0"/>
            <a:satOff val="0"/>
            <a:lumOff val="0"/>
            <a:alphaOff val="0"/>
          </a:schemeClr>
        </a:solidFill>
        <a:ln w="34925"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51435" rIns="66675" bIns="0" numCol="1" spcCol="1270" anchor="t" anchorCtr="0">
          <a:noAutofit/>
        </a:bodyPr>
        <a:lstStyle/>
        <a:p>
          <a:pPr lvl="0" algn="r" defTabSz="666750">
            <a:lnSpc>
              <a:spcPct val="90000"/>
            </a:lnSpc>
            <a:spcBef>
              <a:spcPct val="0"/>
            </a:spcBef>
            <a:spcAft>
              <a:spcPct val="35000"/>
            </a:spcAft>
          </a:pPr>
          <a:r>
            <a:rPr lang="en-US" sz="1500" b="1" kern="1200" dirty="0"/>
            <a:t>2. Assessment</a:t>
          </a:r>
        </a:p>
      </dsp:txBody>
      <dsp:txXfrm rot="16200000">
        <a:off x="1387013" y="2366123"/>
        <a:ext cx="2117109" cy="430306"/>
      </dsp:txXfrm>
    </dsp:sp>
    <dsp:sp modelId="{45A83F04-F9E5-460E-81F6-D8D47DB7BE2E}">
      <dsp:nvSpPr>
        <dsp:cNvPr id="0" name=""/>
        <dsp:cNvSpPr/>
      </dsp:nvSpPr>
      <dsp:spPr>
        <a:xfrm rot="5400000">
          <a:off x="2051402" y="3581095"/>
          <a:ext cx="379539" cy="322730"/>
        </a:xfrm>
        <a:prstGeom prst="flowChartExtract">
          <a:avLst/>
        </a:prstGeom>
        <a:solidFill>
          <a:schemeClr val="lt1">
            <a:hueOff val="0"/>
            <a:satOff val="0"/>
            <a:lumOff val="0"/>
            <a:alphaOff val="0"/>
          </a:schemeClr>
        </a:solidFill>
        <a:ln w="34925" cap="flat" cmpd="sng" algn="in">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E7B079B1-DAAD-4C6F-9FC0-8F77A37E7A52}">
      <dsp:nvSpPr>
        <dsp:cNvPr id="0" name=""/>
        <dsp:cNvSpPr/>
      </dsp:nvSpPr>
      <dsp:spPr>
        <a:xfrm>
          <a:off x="2660721" y="1522722"/>
          <a:ext cx="1602892" cy="2581840"/>
        </a:xfrm>
        <a:prstGeom prst="rect">
          <a:avLst/>
        </a:prstGeom>
        <a:noFill/>
        <a:ln w="34925" cap="flat" cmpd="sng" algn="in">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51435" rIns="0" bIns="0" numCol="1" spcCol="1270" anchor="t" anchorCtr="0">
          <a:noAutofit/>
        </a:bodyPr>
        <a:lstStyle/>
        <a:p>
          <a:pPr lvl="0" algn="l" defTabSz="666750">
            <a:lnSpc>
              <a:spcPct val="90000"/>
            </a:lnSpc>
            <a:spcBef>
              <a:spcPct val="0"/>
            </a:spcBef>
            <a:spcAft>
              <a:spcPct val="35000"/>
            </a:spcAft>
            <a:buFont typeface="Wingdings" panose="05000000000000000000" pitchFamily="2" charset="2"/>
            <a:buChar char="q"/>
          </a:pPr>
          <a:r>
            <a:rPr lang="en-US" sz="1500" kern="1200" dirty="0"/>
            <a:t>Address immediate needs</a:t>
          </a:r>
        </a:p>
        <a:p>
          <a:pPr lvl="0" algn="l" defTabSz="666750">
            <a:lnSpc>
              <a:spcPct val="90000"/>
            </a:lnSpc>
            <a:spcBef>
              <a:spcPct val="0"/>
            </a:spcBef>
            <a:spcAft>
              <a:spcPct val="35000"/>
            </a:spcAft>
            <a:buFont typeface="Wingdings" panose="05000000000000000000" pitchFamily="2" charset="2"/>
            <a:buChar char="q"/>
          </a:pPr>
          <a:r>
            <a:rPr lang="en-US" sz="1500" kern="1200" dirty="0"/>
            <a:t>UCAP</a:t>
          </a:r>
        </a:p>
        <a:p>
          <a:pPr lvl="0" algn="l" defTabSz="666750">
            <a:lnSpc>
              <a:spcPct val="90000"/>
            </a:lnSpc>
            <a:spcBef>
              <a:spcPct val="0"/>
            </a:spcBef>
            <a:spcAft>
              <a:spcPct val="35000"/>
            </a:spcAft>
            <a:buFont typeface="Wingdings" panose="05000000000000000000" pitchFamily="2" charset="2"/>
            <a:buChar char="q"/>
          </a:pPr>
          <a:r>
            <a:rPr lang="en-US" sz="1500" kern="1200" dirty="0"/>
            <a:t>VI-SPDAT</a:t>
          </a:r>
        </a:p>
        <a:p>
          <a:pPr lvl="0" algn="l" defTabSz="666750">
            <a:lnSpc>
              <a:spcPct val="90000"/>
            </a:lnSpc>
            <a:spcBef>
              <a:spcPct val="0"/>
            </a:spcBef>
            <a:spcAft>
              <a:spcPct val="35000"/>
            </a:spcAft>
            <a:buFont typeface="Wingdings" panose="05000000000000000000" pitchFamily="2" charset="2"/>
            <a:buChar char="q"/>
          </a:pPr>
          <a:r>
            <a:rPr lang="en-US" sz="1500" kern="1200" dirty="0"/>
            <a:t>Interim Housing Plan</a:t>
          </a:r>
        </a:p>
        <a:p>
          <a:pPr lvl="0" algn="l" defTabSz="666750">
            <a:lnSpc>
              <a:spcPct val="90000"/>
            </a:lnSpc>
            <a:spcBef>
              <a:spcPct val="0"/>
            </a:spcBef>
            <a:spcAft>
              <a:spcPct val="35000"/>
            </a:spcAft>
            <a:buNone/>
          </a:pPr>
          <a:endParaRPr lang="en-US" sz="1500" kern="1200" dirty="0"/>
        </a:p>
        <a:p>
          <a:pPr lvl="0" algn="l" defTabSz="666750">
            <a:lnSpc>
              <a:spcPct val="90000"/>
            </a:lnSpc>
            <a:spcBef>
              <a:spcPct val="0"/>
            </a:spcBef>
            <a:spcAft>
              <a:spcPct val="35000"/>
            </a:spcAft>
            <a:buNone/>
          </a:pPr>
          <a:endParaRPr lang="en-US" sz="1500" kern="1200" dirty="0"/>
        </a:p>
        <a:p>
          <a:pPr lvl="0" algn="l" defTabSz="666750">
            <a:lnSpc>
              <a:spcPct val="90000"/>
            </a:lnSpc>
            <a:spcBef>
              <a:spcPct val="0"/>
            </a:spcBef>
            <a:spcAft>
              <a:spcPct val="35000"/>
            </a:spcAft>
            <a:buNone/>
          </a:pPr>
          <a:endParaRPr lang="en-US" sz="1600" kern="1200" dirty="0"/>
        </a:p>
      </dsp:txBody>
      <dsp:txXfrm>
        <a:off x="2660721" y="1522722"/>
        <a:ext cx="1602892" cy="2581840"/>
      </dsp:txXfrm>
    </dsp:sp>
    <dsp:sp modelId="{096FAE00-CFEC-4FCD-B45A-F0BFB0864DF3}">
      <dsp:nvSpPr>
        <dsp:cNvPr id="0" name=""/>
        <dsp:cNvSpPr/>
      </dsp:nvSpPr>
      <dsp:spPr>
        <a:xfrm>
          <a:off x="4457251" y="1528479"/>
          <a:ext cx="2151533" cy="2581840"/>
        </a:xfrm>
        <a:prstGeom prst="roundRect">
          <a:avLst>
            <a:gd name="adj" fmla="val 5000"/>
          </a:avLst>
        </a:prstGeom>
        <a:solidFill>
          <a:schemeClr val="accent1">
            <a:hueOff val="0"/>
            <a:satOff val="0"/>
            <a:lumOff val="0"/>
            <a:alphaOff val="0"/>
          </a:schemeClr>
        </a:solidFill>
        <a:ln w="34925"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51435" rIns="66675" bIns="0" numCol="1" spcCol="1270" anchor="t" anchorCtr="0">
          <a:noAutofit/>
        </a:bodyPr>
        <a:lstStyle/>
        <a:p>
          <a:pPr lvl="0" algn="r" defTabSz="666750">
            <a:lnSpc>
              <a:spcPct val="90000"/>
            </a:lnSpc>
            <a:spcBef>
              <a:spcPct val="0"/>
            </a:spcBef>
            <a:spcAft>
              <a:spcPct val="35000"/>
            </a:spcAft>
          </a:pPr>
          <a:r>
            <a:rPr lang="en-US" sz="1500" b="1" kern="1200" dirty="0"/>
            <a:t>3. Housing Intervention</a:t>
          </a:r>
        </a:p>
      </dsp:txBody>
      <dsp:txXfrm rot="16200000">
        <a:off x="3613850" y="2371880"/>
        <a:ext cx="2117109" cy="430306"/>
      </dsp:txXfrm>
    </dsp:sp>
    <dsp:sp modelId="{4AD49ADE-D930-444A-BABA-3C913C487F6B}">
      <dsp:nvSpPr>
        <dsp:cNvPr id="0" name=""/>
        <dsp:cNvSpPr/>
      </dsp:nvSpPr>
      <dsp:spPr>
        <a:xfrm rot="5400000">
          <a:off x="4278239" y="3581095"/>
          <a:ext cx="379539" cy="322730"/>
        </a:xfrm>
        <a:prstGeom prst="flowChartExtract">
          <a:avLst/>
        </a:prstGeom>
        <a:solidFill>
          <a:schemeClr val="lt1">
            <a:hueOff val="0"/>
            <a:satOff val="0"/>
            <a:lumOff val="0"/>
            <a:alphaOff val="0"/>
          </a:schemeClr>
        </a:solidFill>
        <a:ln w="34925" cap="flat" cmpd="sng" algn="in">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C0E5E74A-D1CD-457A-A58B-069A2CF021AA}">
      <dsp:nvSpPr>
        <dsp:cNvPr id="0" name=""/>
        <dsp:cNvSpPr/>
      </dsp:nvSpPr>
      <dsp:spPr>
        <a:xfrm>
          <a:off x="4887558" y="1528479"/>
          <a:ext cx="1602892" cy="2581840"/>
        </a:xfrm>
        <a:prstGeom prst="rect">
          <a:avLst/>
        </a:prstGeom>
        <a:noFill/>
        <a:ln w="34925" cap="flat" cmpd="sng" algn="in">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51435" rIns="0" bIns="0" numCol="1" spcCol="1270" anchor="t" anchorCtr="0">
          <a:noAutofit/>
        </a:bodyPr>
        <a:lstStyle/>
        <a:p>
          <a:pPr lvl="0" algn="l" defTabSz="666750">
            <a:lnSpc>
              <a:spcPct val="90000"/>
            </a:lnSpc>
            <a:spcBef>
              <a:spcPct val="0"/>
            </a:spcBef>
            <a:spcAft>
              <a:spcPct val="35000"/>
            </a:spcAft>
          </a:pPr>
          <a:r>
            <a:rPr lang="en-US" sz="1500" kern="1200" dirty="0"/>
            <a:t>Prioritization based on Vulnerability</a:t>
          </a:r>
        </a:p>
        <a:p>
          <a:pPr lvl="0" algn="l" defTabSz="666750">
            <a:lnSpc>
              <a:spcPct val="90000"/>
            </a:lnSpc>
            <a:spcBef>
              <a:spcPct val="0"/>
            </a:spcBef>
            <a:spcAft>
              <a:spcPct val="35000"/>
            </a:spcAft>
          </a:pPr>
          <a:r>
            <a:rPr lang="en-US" sz="1500" kern="1200" dirty="0"/>
            <a:t>Meets client need using progressive engagement</a:t>
          </a:r>
        </a:p>
        <a:p>
          <a:pPr lvl="0" algn="l" defTabSz="666750">
            <a:lnSpc>
              <a:spcPct val="90000"/>
            </a:lnSpc>
            <a:spcBef>
              <a:spcPct val="0"/>
            </a:spcBef>
            <a:spcAft>
              <a:spcPct val="35000"/>
            </a:spcAft>
          </a:pPr>
          <a:r>
            <a:rPr lang="en-US" sz="1500" kern="1200" dirty="0"/>
            <a:t>Consistent with client choice</a:t>
          </a:r>
        </a:p>
        <a:p>
          <a:pPr lvl="0" algn="l" defTabSz="666750">
            <a:lnSpc>
              <a:spcPct val="90000"/>
            </a:lnSpc>
            <a:spcBef>
              <a:spcPct val="0"/>
            </a:spcBef>
            <a:spcAft>
              <a:spcPct val="35000"/>
            </a:spcAft>
          </a:pPr>
          <a:r>
            <a:rPr lang="en-US" sz="1500" kern="1200" dirty="0"/>
            <a:t>Flexible based on history and experience</a:t>
          </a:r>
        </a:p>
      </dsp:txBody>
      <dsp:txXfrm>
        <a:off x="4887558" y="1528479"/>
        <a:ext cx="1602892" cy="2581840"/>
      </dsp:txXfrm>
    </dsp:sp>
    <dsp:sp modelId="{E0418D7F-05F4-49E9-A84A-E3A26F750967}">
      <dsp:nvSpPr>
        <dsp:cNvPr id="0" name=""/>
        <dsp:cNvSpPr/>
      </dsp:nvSpPr>
      <dsp:spPr>
        <a:xfrm>
          <a:off x="6687666" y="1549392"/>
          <a:ext cx="2151533" cy="2581840"/>
        </a:xfrm>
        <a:prstGeom prst="roundRect">
          <a:avLst>
            <a:gd name="adj" fmla="val 5000"/>
          </a:avLst>
        </a:prstGeom>
        <a:solidFill>
          <a:schemeClr val="accent1">
            <a:hueOff val="0"/>
            <a:satOff val="0"/>
            <a:lumOff val="0"/>
            <a:alphaOff val="0"/>
          </a:schemeClr>
        </a:solidFill>
        <a:ln w="34925"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51435" rIns="66675" bIns="0" numCol="1" spcCol="1270" anchor="t" anchorCtr="0">
          <a:noAutofit/>
        </a:bodyPr>
        <a:lstStyle/>
        <a:p>
          <a:pPr lvl="0" algn="r" defTabSz="666750">
            <a:lnSpc>
              <a:spcPct val="90000"/>
            </a:lnSpc>
            <a:spcBef>
              <a:spcPct val="0"/>
            </a:spcBef>
            <a:spcAft>
              <a:spcPct val="35000"/>
            </a:spcAft>
          </a:pPr>
          <a:r>
            <a:rPr lang="en-US" sz="1500" b="1" kern="1200" dirty="0"/>
            <a:t>4. Housing Placement </a:t>
          </a:r>
        </a:p>
      </dsp:txBody>
      <dsp:txXfrm rot="16200000">
        <a:off x="5844264" y="2392793"/>
        <a:ext cx="2117109" cy="430306"/>
      </dsp:txXfrm>
    </dsp:sp>
    <dsp:sp modelId="{C6D09D1D-98BB-4662-8265-CE1EEFCDFEC2}">
      <dsp:nvSpPr>
        <dsp:cNvPr id="0" name=""/>
        <dsp:cNvSpPr/>
      </dsp:nvSpPr>
      <dsp:spPr>
        <a:xfrm rot="5400000">
          <a:off x="6505077" y="3581095"/>
          <a:ext cx="379539" cy="322730"/>
        </a:xfrm>
        <a:prstGeom prst="flowChartExtract">
          <a:avLst/>
        </a:prstGeom>
        <a:solidFill>
          <a:schemeClr val="lt1">
            <a:hueOff val="0"/>
            <a:satOff val="0"/>
            <a:lumOff val="0"/>
            <a:alphaOff val="0"/>
          </a:schemeClr>
        </a:solidFill>
        <a:ln w="34925" cap="flat" cmpd="sng" algn="in">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hProcess7">
  <dgm:title val=""/>
  <dgm:desc val=""/>
  <dgm:catLst>
    <dgm:cat type="process" pri="21000"/>
    <dgm:cat type="list" pri="9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2" destOrd="0"/>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h" for="ch" forName="compositeNode" refType="h"/>
      <dgm:constr type="w" for="ch" forName="compositeNode" refType="w"/>
      <dgm:constr type="w" for="ch" forName="hSp" refType="w" refFor="ch" refForName="compositeNode" fact="-0.035"/>
      <dgm:constr type="w" for="des" forName="simulatedConn" refType="w" refFor="ch" refForName="compositeNode" fact="0.15"/>
      <dgm:constr type="h" for="des" forName="simulatedConn" refType="w" refFor="des" refForName="simulatedConn"/>
      <dgm:constr type="h" for="des" forName="vSp1" refType="w" refFor="ch" refForName="compositeNode" fact="0.8"/>
      <dgm:constr type="h" for="des" forName="vSp2" refType="w" refFor="ch" refForName="compositeNode" fact="0.07"/>
      <dgm:constr type="w" for="ch" forName="vProcSp" refType="w" refFor="des" refForName="simulatedConn" op="equ"/>
      <dgm:constr type="h" for="ch" forName="vProcSp" refType="h" refFor="ch" refForName="compositeNode" op="equ"/>
      <dgm:constr type="w" for="ch" forName="sibTrans" refType="w" refFor="ch" refForName="compositeNode" fact="-0.08"/>
      <dgm:constr type="primFontSz" for="des" forName="parentNode" op="equ"/>
      <dgm:constr type="primFontSz" for="des" forName="childNode" op="equ"/>
    </dgm:constrLst>
    <dgm:ruleLst/>
    <dgm:forEach name="Name4" axis="ch" ptType="node">
      <dgm:layoutNode name="compositeNode">
        <dgm:varLst>
          <dgm:bulletEnabled val="1"/>
        </dgm:varLst>
        <dgm:alg type="composite"/>
        <dgm:choose name="Name5">
          <dgm:if name="Name6" func="var" arg="dir" op="equ" val="norm">
            <dgm:constrLst>
              <dgm:constr type="h" refType="w" op="lte" fact="1.2"/>
              <dgm:constr type="w" for="ch" forName="bgRect" refType="w"/>
              <dgm:constr type="h" for="ch" forName="bgRect" refType="h"/>
              <dgm:constr type="t" for="ch" forName="bgRect"/>
              <dgm:constr type="l" for="ch" forName="bgRect"/>
              <dgm:constr type="w" for="ch" forName="parentNode" refType="w" refFor="ch" refForName="bgRect" fact="0.2"/>
              <dgm:constr type="h" for="ch" forName="parentNode" refType="h" fact="0.82"/>
              <dgm:constr type="t" for="ch" forName="parentNode"/>
              <dgm:constr type="l" for="ch" forName="parentNode"/>
              <dgm:constr type="r" for="ch" forName="childNode" refType="r" refFor="ch" refForName="bgRect" fact="0.945"/>
              <dgm:constr type="h" for="ch" forName="childNode" refType="h" refFor="ch" refForName="bgRect" op="equ"/>
              <dgm:constr type="t" for="ch" forName="childNode"/>
              <dgm:constr type="l" for="ch" forName="childNode" refType="r" refFor="ch" refForName="parentNode"/>
            </dgm:constrLst>
          </dgm:if>
          <dgm:else name="Name7">
            <dgm:constrLst>
              <dgm:constr type="h" refType="w" op="lte" fact="1.2"/>
              <dgm:constr type="w" for="ch" forName="bgRect" refType="w"/>
              <dgm:constr type="h" for="ch" forName="bgRect" refType="h"/>
              <dgm:constr type="t" for="ch" forName="bgRect"/>
              <dgm:constr type="r" for="ch" forName="bgRect" refType="w"/>
              <dgm:constr type="w" for="ch" forName="parentNode" refType="w" refFor="ch" refForName="bgRect" fact="0.2"/>
              <dgm:constr type="h" for="ch" forName="parentNode" refType="h" fact="0.82"/>
              <dgm:constr type="t" for="ch" forName="parentNode"/>
              <dgm:constr type="r" for="ch" forName="parentNode" refType="w"/>
              <dgm:constr type="h" for="ch" forName="childNode" refType="h" refFor="ch" refForName="bgRect"/>
              <dgm:constr type="t" for="ch" forName="childNode"/>
              <dgm:constr type="r" for="ch" forName="childNode" refType="l" refFor="ch" refForName="parentNode"/>
              <dgm:constr type="l" for="ch" forName="childNode" refType="w" refFor="ch" refForName="bgRect" fact="0.055"/>
            </dgm:constrLst>
          </dgm:else>
        </dgm:choose>
        <dgm:ruleLst>
          <dgm:rule type="w" for="ch" forName="childNode" val="NaN" fact="NaN" max="30"/>
        </dgm:ruleLst>
        <dgm:layoutNode name="bgRect" styleLbl="node1">
          <dgm:alg type="sp"/>
          <dgm:shape xmlns:r="http://schemas.openxmlformats.org/officeDocument/2006/relationships" type="roundRect" r:blip="" zOrderOff="-1">
            <dgm:adjLst>
              <dgm:adj idx="1" val="0.05"/>
            </dgm:adjLst>
          </dgm:shape>
          <dgm:presOf axis="self"/>
          <dgm:constrLst/>
          <dgm:ruleLst/>
        </dgm:layoutNode>
        <dgm:layoutNode name="parentNode" styleLbl="node1">
          <dgm:varLst>
            <dgm:chMax val="0"/>
            <dgm:bulletEnabled val="1"/>
          </dgm:varLst>
          <dgm:presOf axis="self"/>
          <dgm:choose name="Name8">
            <dgm:if name="Name9" func="var" arg="dir" op="equ" val="norm">
              <dgm:alg type="tx">
                <dgm:param type="autoTxRot" val="grav"/>
                <dgm:param type="txAnchorVert" val="t"/>
                <dgm:param type="parTxLTRAlign" val="r"/>
                <dgm:param type="parTxRTLAlign" val="r"/>
              </dgm:alg>
              <dgm:shape xmlns:r="http://schemas.openxmlformats.org/officeDocument/2006/relationships" rot="270" type="rect" r:blip="" hideGeom="1">
                <dgm:adjLst/>
              </dgm:shape>
              <dgm:constrLst>
                <dgm:constr type="primFontSz" val="65"/>
                <dgm:constr type="lMarg"/>
                <dgm:constr type="rMarg" refType="primFontSz" fact="0.35"/>
                <dgm:constr type="tMarg" refType="primFontSz" fact="0.27"/>
                <dgm:constr type="bMarg"/>
              </dgm:constrLst>
            </dgm:if>
            <dgm:else name="Name10">
              <dgm:alg type="tx">
                <dgm:param type="autoTxRot" val="grav"/>
                <dgm:param type="txAnchorVert" val="t"/>
                <dgm:param type="parTxLTRAlign" val="l"/>
                <dgm:param type="parTxRTLAlign" val="l"/>
              </dgm:alg>
              <dgm:shape xmlns:r="http://schemas.openxmlformats.org/officeDocument/2006/relationships" rot="90" type="rect" r:blip="" hideGeom="1">
                <dgm:adjLst/>
              </dgm:shape>
              <dgm:constrLst>
                <dgm:constr type="primFontSz" val="65"/>
                <dgm:constr type="lMarg" refType="primFontSz" fact="0.35"/>
                <dgm:constr type="rMarg"/>
                <dgm:constr type="tMarg" refType="primFontSz" fact="0.27"/>
                <dgm:constr type="bMarg"/>
              </dgm:constrLst>
            </dgm:else>
          </dgm:choose>
          <dgm:ruleLst>
            <dgm:rule type="primFontSz" val="5" fact="NaN" max="NaN"/>
          </dgm:ruleLst>
        </dgm:layoutNode>
        <dgm:choose name="Name11">
          <dgm:if name="Name12" axis="ch" ptType="node" func="cnt" op="gte" val="1">
            <dgm:layoutNode name="childNode" styleLbl="node1" moveWith="bgRect">
              <dgm:varLst>
                <dgm:bulletEnabled val="1"/>
              </dgm:varLst>
              <dgm:alg type="tx">
                <dgm:param type="parTxLTRAlign" val="l"/>
                <dgm:param type="parTxRTLAlign" val="r"/>
                <dgm:param type="txAnchorVert" val="t"/>
              </dgm:alg>
              <dgm:shape xmlns:r="http://schemas.openxmlformats.org/officeDocument/2006/relationships" type="rect" r:blip="" hideGeom="1">
                <dgm:adjLst/>
              </dgm:shape>
              <dgm:presOf axis="des" ptType="node"/>
              <dgm:constrLst>
                <dgm:constr type="primFontSz" val="65"/>
                <dgm:constr type="lMarg"/>
                <dgm:constr type="bMarg"/>
                <dgm:constr type="tMarg" refType="primFontSz" fact="0.27"/>
                <dgm:constr type="rMarg"/>
              </dgm:constrLst>
              <dgm:ruleLst>
                <dgm:rule type="primFontSz" val="5" fact="NaN" max="NaN"/>
              </dgm:ruleLst>
            </dgm:layoutNode>
          </dgm:if>
          <dgm:else name="Name13"/>
        </dgm:choose>
      </dgm:layoutNode>
      <dgm:forEach name="Name14" axis="followSib" ptType="sibTrans" cnt="1">
        <dgm:layoutNode name="hSp">
          <dgm:alg type="sp"/>
          <dgm:shape xmlns:r="http://schemas.openxmlformats.org/officeDocument/2006/relationships" r:blip="">
            <dgm:adjLst/>
          </dgm:shape>
          <dgm:presOf/>
          <dgm:constrLst/>
          <dgm:ruleLst/>
        </dgm:layoutNode>
        <dgm:layoutNode name="vProcSp" moveWith="bgRect">
          <dgm:alg type="lin">
            <dgm:param type="linDir" val="fromT"/>
          </dgm:alg>
          <dgm:shape xmlns:r="http://schemas.openxmlformats.org/officeDocument/2006/relationships" r:blip="">
            <dgm:adjLst/>
          </dgm:shape>
          <dgm:presOf/>
          <dgm:constrLst>
            <dgm:constr type="w" for="ch" forName="vSp1" refType="w"/>
            <dgm:constr type="w" for="ch" forName="simulatedConn" refType="w"/>
            <dgm:constr type="w" for="ch" forName="vSp2" refType="w"/>
          </dgm:constrLst>
          <dgm:ruleLst/>
          <dgm:layoutNode name="vSp1">
            <dgm:alg type="sp"/>
            <dgm:shape xmlns:r="http://schemas.openxmlformats.org/officeDocument/2006/relationships" r:blip="">
              <dgm:adjLst/>
            </dgm:shape>
            <dgm:presOf/>
            <dgm:constrLst/>
            <dgm:ruleLst/>
          </dgm:layoutNode>
          <dgm:layoutNode name="simulatedConn" styleLbl="solidFgAcc1">
            <dgm:alg type="sp"/>
            <dgm:choose name="Name15">
              <dgm:if name="Name16" func="var" arg="dir" op="equ" val="norm">
                <dgm:shape xmlns:r="http://schemas.openxmlformats.org/officeDocument/2006/relationships" rot="90" type="flowChartExtract" r:blip="">
                  <dgm:adjLst/>
                </dgm:shape>
              </dgm:if>
              <dgm:else name="Name17">
                <dgm:shape xmlns:r="http://schemas.openxmlformats.org/officeDocument/2006/relationships" rot="-90" type="flowChartExtract" r:blip="">
                  <dgm:adjLst/>
                </dgm:shape>
              </dgm:else>
            </dgm:choose>
            <dgm:presOf/>
            <dgm:constrLst/>
            <dgm:ruleLst/>
          </dgm:layoutNode>
          <dgm:layoutNode name="vSp2">
            <dgm:alg type="sp"/>
            <dgm:shape xmlns:r="http://schemas.openxmlformats.org/officeDocument/2006/relationships" r:blip="">
              <dgm:adjLst/>
            </dgm:shape>
            <dgm:presOf/>
            <dgm:constrLst/>
            <dgm:ruleLst/>
          </dgm:layoutNode>
        </dgm:layoutNode>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E2B43851-4919-41F5-B20B-5688CD4ADC8D}" type="datetimeFigureOut">
              <a:rPr lang="en-US" smtClean="0"/>
              <a:t>4/18/2018</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2374CB85-2BB2-4D0A-A024-D8178D2886E9}" type="slidenum">
              <a:rPr lang="en-US" smtClean="0"/>
              <a:t>‹#›</a:t>
            </a:fld>
            <a:endParaRPr lang="en-US"/>
          </a:p>
        </p:txBody>
      </p:sp>
    </p:spTree>
    <p:extLst>
      <p:ext uri="{BB962C8B-B14F-4D97-AF65-F5344CB8AC3E}">
        <p14:creationId xmlns:p14="http://schemas.microsoft.com/office/powerpoint/2010/main" val="3460434509"/>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78ABE3C1-DBE1-495D-B57B-2849774B866A}" type="datetimeFigureOut">
              <a:rPr lang="en-US" smtClean="0"/>
              <a:t>4/18/2018</a:t>
            </a:fld>
            <a:endParaRPr lang="en-US" dirty="0"/>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6D22F896-40B5-4ADD-8801-0D06FADFA095}" type="slidenum">
              <a:rPr lang="en-US" smtClean="0"/>
              <a:t>‹#›</a:t>
            </a:fld>
            <a:endParaRPr lang="en-US" dirty="0"/>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extLst>
      <p:ext uri="{BB962C8B-B14F-4D97-AF65-F5344CB8AC3E}">
        <p14:creationId xmlns:p14="http://schemas.microsoft.com/office/powerpoint/2010/main" val="2893828502"/>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FA3F48C-C7C6-4055-9F49-3777875E72AE}" type="datetimeFigureOut">
              <a:rPr lang="en-US" smtClean="0"/>
              <a:t>4/18/2018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3853393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178E61D-D431-422C-9764-11DAFE33AB63}" type="datetimeFigureOut">
              <a:rPr lang="en-US" smtClean="0"/>
              <a:t>4/18/2018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9895249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2DE42F4-6EEF-4EF7-8ED4-2208F0F89A08}" type="datetimeFigureOut">
              <a:rPr lang="en-US" smtClean="0"/>
              <a:t>4/18/2018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1030662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30578ACC-22D6-47C1-A373-4FD133E34F3C}" type="datetimeFigureOut">
              <a:rPr lang="en-US" smtClean="0"/>
              <a:t>4/18/2018</a:t>
            </a:fld>
            <a:endParaRPr lang="en-US" dirty="0"/>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6D22F896-40B5-4ADD-8801-0D06FADFA095}" type="slidenum">
              <a:rPr lang="en-US" smtClean="0"/>
              <a:t>‹#›</a:t>
            </a:fld>
            <a:endParaRPr lang="en-US" dirty="0"/>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extLst>
      <p:ext uri="{BB962C8B-B14F-4D97-AF65-F5344CB8AC3E}">
        <p14:creationId xmlns:p14="http://schemas.microsoft.com/office/powerpoint/2010/main" val="2550412057"/>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a:t>Click to edit Master title style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E5A6C69-6797-4E8A-BF37-F2C3751466E9}" type="datetimeFigureOut">
              <a:rPr lang="en-US" smtClean="0"/>
              <a:t>4/18/2018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060853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82014A1-A632-4878-A0D3-F52BA7563730}" type="datetimeFigureOut">
              <a:rPr lang="en-US" smtClean="0"/>
              <a:t>4/18/2018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8498393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E99F462-093F-4566-844B-4C71F2739DA5}" type="datetimeFigureOut">
              <a:rPr lang="en-US" smtClean="0"/>
              <a:t>4/18/2018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8237519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D24A7AC-904D-4781-85BA-7D10C17ED021}" type="datetimeFigureOut">
              <a:rPr lang="en-US" smtClean="0"/>
              <a:t>4/18/2018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6142158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n-US"/>
              <a:t>Click to edit Master title style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E331444B-B92B-4E27-8C94-BB93EAF5CB18}" type="datetimeFigureOut">
              <a:rPr lang="en-US" smtClean="0"/>
              <a:t>4/18/2018</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D22F896-40B5-4ADD-8801-0D06FADFA095}" type="slidenum">
              <a:rPr lang="en-US" smtClean="0"/>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5773172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363EFA5E-FA76-400D-B3DC-F0BA90E6D107}" type="datetimeFigureOut">
              <a:rPr lang="en-US" smtClean="0"/>
              <a:t>4/18/2018</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D22F896-40B5-4ADD-8801-0D06FADFA095}" type="slidenum">
              <a:rPr lang="en-US" smtClean="0"/>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0328901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9D6E9DEC-419B-4CC5-A080-3B06BD5A8291}" type="datetimeFigureOut">
              <a:rPr lang="en-US" smtClean="0"/>
              <a:t>4/18/2018</a:t>
            </a:fld>
            <a:endParaRPr lang="en-US" dirty="0"/>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dirty="0"/>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6D22F896-40B5-4ADD-8801-0D06FADFA095}" type="slidenum">
              <a:rPr lang="en-US" smtClean="0"/>
              <a:pPr/>
              <a:t>‹#›</a:t>
            </a:fld>
            <a:endParaRPr lang="en-US" dirty="0"/>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361511596"/>
      </p:ext>
    </p:extLst>
  </p:cSld>
  <p:clrMap bg1="lt1" tx1="dk1" bg2="lt2" tx2="dk2" accent1="accent1" accent2="accent2" accent3="accent3" accent4="accent4" accent5="accent5" accent6="accent6" hlink="hlink" folHlink="folHlink"/>
  <p:sldLayoutIdLst>
    <p:sldLayoutId id="2147483842" r:id="rId1"/>
    <p:sldLayoutId id="2147483843" r:id="rId2"/>
    <p:sldLayoutId id="2147483844" r:id="rId3"/>
    <p:sldLayoutId id="2147483845" r:id="rId4"/>
    <p:sldLayoutId id="2147483846" r:id="rId5"/>
    <p:sldLayoutId id="2147483847" r:id="rId6"/>
    <p:sldLayoutId id="2147483848" r:id="rId7"/>
    <p:sldLayoutId id="2147483849" r:id="rId8"/>
    <p:sldLayoutId id="2147483850" r:id="rId9"/>
    <p:sldLayoutId id="2147483851" r:id="rId10"/>
    <p:sldLayoutId id="2147483852" r:id="rId11"/>
  </p:sldLayoutIdLst>
  <p:hf sldNum="0" hdr="0" ftr="0" dt="0"/>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image" Target="../media/image2.svg"/><Relationship Id="rId3" Type="http://schemas.openxmlformats.org/officeDocument/2006/relationships/diagramLayout" Target="../diagrams/layout1.xml"/><Relationship Id="rId7" Type="http://schemas.openxmlformats.org/officeDocument/2006/relationships/image" Target="../media/image1.png"/><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9A6C441-4CD8-4E74-A124-E1C29CF5428F}"/>
              </a:ext>
            </a:extLst>
          </p:cNvPr>
          <p:cNvSpPr>
            <a:spLocks noGrp="1"/>
          </p:cNvSpPr>
          <p:nvPr>
            <p:ph type="ctrTitle"/>
          </p:nvPr>
        </p:nvSpPr>
        <p:spPr/>
        <p:txBody>
          <a:bodyPr/>
          <a:lstStyle/>
          <a:p>
            <a:r>
              <a:rPr lang="en-US" sz="6600" dirty="0"/>
              <a:t>Maine </a:t>
            </a:r>
            <a:r>
              <a:rPr lang="en-US" sz="6600" dirty="0" err="1"/>
              <a:t>CoC</a:t>
            </a:r>
            <a:r>
              <a:rPr lang="en-US" sz="6600" dirty="0"/>
              <a:t> Coordinated Entry </a:t>
            </a:r>
          </a:p>
        </p:txBody>
      </p:sp>
      <p:sp>
        <p:nvSpPr>
          <p:cNvPr id="3" name="Subtitle 2">
            <a:extLst>
              <a:ext uri="{FF2B5EF4-FFF2-40B4-BE49-F238E27FC236}">
                <a16:creationId xmlns:a16="http://schemas.microsoft.com/office/drawing/2014/main" xmlns="" id="{4FAD23FA-5A8B-45DE-BDA1-CD8E42C511C6}"/>
              </a:ext>
            </a:extLst>
          </p:cNvPr>
          <p:cNvSpPr>
            <a:spLocks noGrp="1"/>
          </p:cNvSpPr>
          <p:nvPr>
            <p:ph type="subTitle" idx="1"/>
          </p:nvPr>
        </p:nvSpPr>
        <p:spPr/>
        <p:txBody>
          <a:bodyPr/>
          <a:lstStyle/>
          <a:p>
            <a:r>
              <a:rPr lang="en-US" dirty="0"/>
              <a:t>Introductory Training For </a:t>
            </a:r>
            <a:r>
              <a:rPr lang="en-US" dirty="0" err="1"/>
              <a:t>CoC</a:t>
            </a:r>
            <a:r>
              <a:rPr lang="en-US" dirty="0"/>
              <a:t>, ESG, and other CE participating projects</a:t>
            </a:r>
          </a:p>
        </p:txBody>
      </p:sp>
    </p:spTree>
    <p:extLst>
      <p:ext uri="{BB962C8B-B14F-4D97-AF65-F5344CB8AC3E}">
        <p14:creationId xmlns:p14="http://schemas.microsoft.com/office/powerpoint/2010/main" val="33446018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7959DE6-CBDC-4730-8C4E-11C5FA3D59F4}"/>
              </a:ext>
            </a:extLst>
          </p:cNvPr>
          <p:cNvSpPr>
            <a:spLocks noGrp="1"/>
          </p:cNvSpPr>
          <p:nvPr>
            <p:ph type="title"/>
          </p:nvPr>
        </p:nvSpPr>
        <p:spPr/>
        <p:txBody>
          <a:bodyPr/>
          <a:lstStyle/>
          <a:p>
            <a:r>
              <a:rPr lang="en-US" dirty="0"/>
              <a:t>The </a:t>
            </a:r>
            <a:r>
              <a:rPr lang="en-US" dirty="0" err="1"/>
              <a:t>MCoC</a:t>
            </a:r>
            <a:r>
              <a:rPr lang="en-US" dirty="0"/>
              <a:t> CE 5 Step Process</a:t>
            </a:r>
          </a:p>
        </p:txBody>
      </p:sp>
      <p:pic>
        <p:nvPicPr>
          <p:cNvPr id="4" name="image3.png">
            <a:extLst>
              <a:ext uri="{FF2B5EF4-FFF2-40B4-BE49-F238E27FC236}">
                <a16:creationId xmlns:a16="http://schemas.microsoft.com/office/drawing/2014/main" xmlns="" id="{5598F8F4-9DFA-4A20-B93C-6D1AF4E2D31B}"/>
              </a:ext>
            </a:extLst>
          </p:cNvPr>
          <p:cNvPicPr>
            <a:picLocks noGrp="1"/>
          </p:cNvPicPr>
          <p:nvPr>
            <p:ph idx="1"/>
          </p:nvPr>
        </p:nvPicPr>
        <p:blipFill>
          <a:blip r:embed="rId2"/>
          <a:srcRect/>
          <a:stretch>
            <a:fillRect/>
          </a:stretch>
        </p:blipFill>
        <p:spPr>
          <a:xfrm>
            <a:off x="2538413" y="1352550"/>
            <a:ext cx="7267574" cy="5257800"/>
          </a:xfrm>
          <a:prstGeom prst="rect">
            <a:avLst/>
          </a:prstGeom>
          <a:ln/>
        </p:spPr>
      </p:pic>
    </p:spTree>
    <p:extLst>
      <p:ext uri="{BB962C8B-B14F-4D97-AF65-F5344CB8AC3E}">
        <p14:creationId xmlns:p14="http://schemas.microsoft.com/office/powerpoint/2010/main" val="9811675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9D8294B-BEE3-4056-BBE8-695C528BA642}"/>
              </a:ext>
            </a:extLst>
          </p:cNvPr>
          <p:cNvSpPr>
            <a:spLocks noGrp="1"/>
          </p:cNvSpPr>
          <p:nvPr>
            <p:ph type="title"/>
          </p:nvPr>
        </p:nvSpPr>
        <p:spPr/>
        <p:txBody>
          <a:bodyPr/>
          <a:lstStyle/>
          <a:p>
            <a:r>
              <a:rPr lang="en-US" dirty="0"/>
              <a:t>Step 1: </a:t>
            </a:r>
            <a:r>
              <a:rPr lang="en-US" dirty="0">
                <a:solidFill>
                  <a:srgbClr val="0070C0"/>
                </a:solidFill>
              </a:rPr>
              <a:t>ACCESS</a:t>
            </a:r>
          </a:p>
        </p:txBody>
      </p:sp>
      <p:sp>
        <p:nvSpPr>
          <p:cNvPr id="3" name="Content Placeholder 2">
            <a:extLst>
              <a:ext uri="{FF2B5EF4-FFF2-40B4-BE49-F238E27FC236}">
                <a16:creationId xmlns:a16="http://schemas.microsoft.com/office/drawing/2014/main" xmlns="" id="{D450C9E8-9DD0-4189-B0C2-55BF311CAF89}"/>
              </a:ext>
            </a:extLst>
          </p:cNvPr>
          <p:cNvSpPr>
            <a:spLocks noGrp="1"/>
          </p:cNvSpPr>
          <p:nvPr>
            <p:ph idx="1"/>
          </p:nvPr>
        </p:nvSpPr>
        <p:spPr/>
        <p:txBody>
          <a:bodyPr>
            <a:normAutofit/>
          </a:bodyPr>
          <a:lstStyle/>
          <a:p>
            <a:r>
              <a:rPr lang="en-US" sz="3200" b="1" dirty="0"/>
              <a:t>Access Points: </a:t>
            </a:r>
            <a:r>
              <a:rPr lang="en-US" sz="3200" dirty="0"/>
              <a:t>Individuals experiencing homelessness, or who are at risk of homelessness, can easily access the </a:t>
            </a:r>
            <a:r>
              <a:rPr lang="en-US" sz="3200" dirty="0" err="1"/>
              <a:t>MCoC</a:t>
            </a:r>
            <a:r>
              <a:rPr lang="en-US" sz="3200" dirty="0"/>
              <a:t> CES by calling 211, showing up at their local Emergency Shelter, or engaging with a PATH  or other local outreach provider . </a:t>
            </a:r>
          </a:p>
        </p:txBody>
      </p:sp>
    </p:spTree>
    <p:extLst>
      <p:ext uri="{BB962C8B-B14F-4D97-AF65-F5344CB8AC3E}">
        <p14:creationId xmlns:p14="http://schemas.microsoft.com/office/powerpoint/2010/main" val="4837989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9D8294B-BEE3-4056-BBE8-695C528BA642}"/>
              </a:ext>
            </a:extLst>
          </p:cNvPr>
          <p:cNvSpPr>
            <a:spLocks noGrp="1"/>
          </p:cNvSpPr>
          <p:nvPr>
            <p:ph type="title"/>
          </p:nvPr>
        </p:nvSpPr>
        <p:spPr/>
        <p:txBody>
          <a:bodyPr/>
          <a:lstStyle/>
          <a:p>
            <a:r>
              <a:rPr lang="en-US" dirty="0">
                <a:solidFill>
                  <a:srgbClr val="0070C0"/>
                </a:solidFill>
              </a:rPr>
              <a:t>ACCESS: Core Elements</a:t>
            </a:r>
          </a:p>
        </p:txBody>
      </p:sp>
      <p:sp>
        <p:nvSpPr>
          <p:cNvPr id="3" name="Content Placeholder 2">
            <a:extLst>
              <a:ext uri="{FF2B5EF4-FFF2-40B4-BE49-F238E27FC236}">
                <a16:creationId xmlns:a16="http://schemas.microsoft.com/office/drawing/2014/main" xmlns="" id="{D450C9E8-9DD0-4189-B0C2-55BF311CAF89}"/>
              </a:ext>
            </a:extLst>
          </p:cNvPr>
          <p:cNvSpPr>
            <a:spLocks noGrp="1"/>
          </p:cNvSpPr>
          <p:nvPr>
            <p:ph idx="1"/>
          </p:nvPr>
        </p:nvSpPr>
        <p:spPr>
          <a:xfrm>
            <a:off x="1371600" y="2354580"/>
            <a:ext cx="9601200" cy="3581400"/>
          </a:xfrm>
        </p:spPr>
        <p:txBody>
          <a:bodyPr>
            <a:normAutofit/>
          </a:bodyPr>
          <a:lstStyle/>
          <a:p>
            <a:r>
              <a:rPr lang="en-US" sz="2800" b="1" dirty="0"/>
              <a:t>Diversion: </a:t>
            </a:r>
            <a:r>
              <a:rPr lang="en-US" sz="2400" dirty="0"/>
              <a:t>Diversion is itself an important part of coordinated entry, helping potential program participants to explore all safe and appropriate alternative housing options and only enroll in crisis housing projects such as emergency shelter after all other alternatives have been exhausted.</a:t>
            </a:r>
          </a:p>
          <a:p>
            <a:r>
              <a:rPr lang="en-US" sz="2800" b="1" dirty="0"/>
              <a:t>Triage</a:t>
            </a:r>
            <a:r>
              <a:rPr lang="en-US" sz="2400" b="1" dirty="0"/>
              <a:t>: </a:t>
            </a:r>
            <a:r>
              <a:rPr lang="en-US" sz="2400" dirty="0"/>
              <a:t>Individuals unable to be diverted will be referred to an appropriate emergency services include their local General Assistance office, Emergency Shelters and Outreach providers. </a:t>
            </a:r>
          </a:p>
        </p:txBody>
      </p:sp>
    </p:spTree>
    <p:extLst>
      <p:ext uri="{BB962C8B-B14F-4D97-AF65-F5344CB8AC3E}">
        <p14:creationId xmlns:p14="http://schemas.microsoft.com/office/powerpoint/2010/main" val="21703057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9D8294B-BEE3-4056-BBE8-695C528BA642}"/>
              </a:ext>
            </a:extLst>
          </p:cNvPr>
          <p:cNvSpPr>
            <a:spLocks noGrp="1"/>
          </p:cNvSpPr>
          <p:nvPr>
            <p:ph type="title"/>
          </p:nvPr>
        </p:nvSpPr>
        <p:spPr/>
        <p:txBody>
          <a:bodyPr/>
          <a:lstStyle/>
          <a:p>
            <a:r>
              <a:rPr lang="en-US" dirty="0">
                <a:solidFill>
                  <a:srgbClr val="0070C0"/>
                </a:solidFill>
              </a:rPr>
              <a:t>ACCESS: Tools</a:t>
            </a:r>
          </a:p>
        </p:txBody>
      </p:sp>
      <p:sp>
        <p:nvSpPr>
          <p:cNvPr id="3" name="Content Placeholder 2">
            <a:extLst>
              <a:ext uri="{FF2B5EF4-FFF2-40B4-BE49-F238E27FC236}">
                <a16:creationId xmlns:a16="http://schemas.microsoft.com/office/drawing/2014/main" xmlns="" id="{D450C9E8-9DD0-4189-B0C2-55BF311CAF89}"/>
              </a:ext>
            </a:extLst>
          </p:cNvPr>
          <p:cNvSpPr>
            <a:spLocks noGrp="1"/>
          </p:cNvSpPr>
          <p:nvPr>
            <p:ph idx="1"/>
          </p:nvPr>
        </p:nvSpPr>
        <p:spPr>
          <a:xfrm>
            <a:off x="1371600" y="1668780"/>
            <a:ext cx="9601200" cy="4663440"/>
          </a:xfrm>
        </p:spPr>
        <p:txBody>
          <a:bodyPr>
            <a:normAutofit/>
          </a:bodyPr>
          <a:lstStyle/>
          <a:p>
            <a:r>
              <a:rPr lang="en-US" sz="2400" b="1" dirty="0"/>
              <a:t>CES Initial Triage and Diversion Assessment: </a:t>
            </a:r>
            <a:r>
              <a:rPr lang="en-US" sz="2400" dirty="0"/>
              <a:t>Assessment built in Service Point will be utilized by CES Access points including 211, Emergency Shelters, PATH and others as applicable. </a:t>
            </a:r>
          </a:p>
          <a:p>
            <a:r>
              <a:rPr lang="en-US" sz="2400" b="1" dirty="0"/>
              <a:t>CES Triage Referral Module: </a:t>
            </a:r>
            <a:r>
              <a:rPr lang="en-US" sz="2400" dirty="0"/>
              <a:t>Will be utilized by 211 for clients unable to be diverted. Will also available to Emergency Shelter and Outreach projects if needed. </a:t>
            </a:r>
          </a:p>
          <a:p>
            <a:pPr lvl="1"/>
            <a:r>
              <a:rPr lang="en-US" sz="2400" i="0" dirty="0"/>
              <a:t>Referrals will be made to Emergency Shelters, Outreach Projects including PATH and SSVF and be based on clients geographical location, household composition, age, gender and veteran status. </a:t>
            </a:r>
          </a:p>
          <a:p>
            <a:pPr lvl="1"/>
            <a:r>
              <a:rPr lang="en-US" sz="2400" i="0" dirty="0"/>
              <a:t>211 will facilitate referrals via warm hand-off phone call and HMIS generated email</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39644921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9D8294B-BEE3-4056-BBE8-695C528BA642}"/>
              </a:ext>
            </a:extLst>
          </p:cNvPr>
          <p:cNvSpPr>
            <a:spLocks noGrp="1"/>
          </p:cNvSpPr>
          <p:nvPr>
            <p:ph type="title"/>
          </p:nvPr>
        </p:nvSpPr>
        <p:spPr/>
        <p:txBody>
          <a:bodyPr/>
          <a:lstStyle/>
          <a:p>
            <a:r>
              <a:rPr lang="en-US" dirty="0">
                <a:solidFill>
                  <a:srgbClr val="0070C0"/>
                </a:solidFill>
              </a:rPr>
              <a:t>ACCESS Procedure: Via 211</a:t>
            </a:r>
          </a:p>
        </p:txBody>
      </p:sp>
      <p:sp>
        <p:nvSpPr>
          <p:cNvPr id="3" name="Content Placeholder 2">
            <a:extLst>
              <a:ext uri="{FF2B5EF4-FFF2-40B4-BE49-F238E27FC236}">
                <a16:creationId xmlns:a16="http://schemas.microsoft.com/office/drawing/2014/main" xmlns="" id="{D450C9E8-9DD0-4189-B0C2-55BF311CAF89}"/>
              </a:ext>
            </a:extLst>
          </p:cNvPr>
          <p:cNvSpPr>
            <a:spLocks noGrp="1"/>
          </p:cNvSpPr>
          <p:nvPr>
            <p:ph idx="1"/>
          </p:nvPr>
        </p:nvSpPr>
        <p:spPr>
          <a:xfrm>
            <a:off x="1371600" y="1794510"/>
            <a:ext cx="9601200" cy="4507230"/>
          </a:xfrm>
        </p:spPr>
        <p:txBody>
          <a:bodyPr>
            <a:normAutofit/>
          </a:bodyPr>
          <a:lstStyle/>
          <a:p>
            <a:r>
              <a:rPr lang="en-US" sz="2400" dirty="0"/>
              <a:t>If an individual accesses CES via 211 Maine, the caller will be asked a series of question utilizing the standardized  </a:t>
            </a:r>
            <a:r>
              <a:rPr lang="en-US" sz="2400" b="1" dirty="0"/>
              <a:t>CES Initial Triage and Diversion Assessment </a:t>
            </a:r>
            <a:r>
              <a:rPr lang="en-US" sz="2400" dirty="0"/>
              <a:t>in HMIS . </a:t>
            </a:r>
          </a:p>
          <a:p>
            <a:r>
              <a:rPr lang="en-US" sz="2400" dirty="0"/>
              <a:t>Individuals identified as literally homeless and/or individuals whose needs cannot be met through the Diversion Assessment, will be referred to the appropriate emergency shelter based on household composition, age, gender and geographic preference. </a:t>
            </a:r>
          </a:p>
          <a:p>
            <a:r>
              <a:rPr lang="en-US" sz="2400" dirty="0"/>
              <a:t>The referral will be facilitated via a warm hand-off telephone call to the shelter and client information will be directly entered into HMIS by 211 via the </a:t>
            </a:r>
            <a:r>
              <a:rPr lang="en-US" sz="2400" b="1" dirty="0"/>
              <a:t>Coordinated Entry Initial Triage and Diversion Assessment. </a:t>
            </a:r>
          </a:p>
          <a:p>
            <a:endParaRPr lang="en-US" dirty="0"/>
          </a:p>
          <a:p>
            <a:endParaRPr lang="en-US" dirty="0"/>
          </a:p>
          <a:p>
            <a:endParaRPr lang="en-US" dirty="0"/>
          </a:p>
          <a:p>
            <a:endParaRPr lang="en-US"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209085883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9D8294B-BEE3-4056-BBE8-695C528BA642}"/>
              </a:ext>
            </a:extLst>
          </p:cNvPr>
          <p:cNvSpPr>
            <a:spLocks noGrp="1"/>
          </p:cNvSpPr>
          <p:nvPr>
            <p:ph type="title"/>
          </p:nvPr>
        </p:nvSpPr>
        <p:spPr/>
        <p:txBody>
          <a:bodyPr/>
          <a:lstStyle/>
          <a:p>
            <a:r>
              <a:rPr lang="en-US" dirty="0">
                <a:solidFill>
                  <a:srgbClr val="0070C0"/>
                </a:solidFill>
              </a:rPr>
              <a:t>ACCESS Procedure: Via 211</a:t>
            </a:r>
          </a:p>
        </p:txBody>
      </p:sp>
      <p:sp>
        <p:nvSpPr>
          <p:cNvPr id="3" name="Content Placeholder 2">
            <a:extLst>
              <a:ext uri="{FF2B5EF4-FFF2-40B4-BE49-F238E27FC236}">
                <a16:creationId xmlns:a16="http://schemas.microsoft.com/office/drawing/2014/main" xmlns="" id="{D450C9E8-9DD0-4189-B0C2-55BF311CAF89}"/>
              </a:ext>
            </a:extLst>
          </p:cNvPr>
          <p:cNvSpPr>
            <a:spLocks noGrp="1"/>
          </p:cNvSpPr>
          <p:nvPr>
            <p:ph idx="1"/>
          </p:nvPr>
        </p:nvSpPr>
        <p:spPr/>
        <p:txBody>
          <a:bodyPr>
            <a:normAutofit/>
          </a:bodyPr>
          <a:lstStyle/>
          <a:p>
            <a:r>
              <a:rPr lang="en-US" sz="2400" dirty="0"/>
              <a:t>When referral to Emergency Shelter is not accepted by the individual, the individual will be offered a Services Only referral to a PATH or SSVF (veterans only) provider. The referral will be facilitated via a warm hand-off telephone call, and an email that will be generated in HMIS.</a:t>
            </a:r>
          </a:p>
          <a:p>
            <a:r>
              <a:rPr lang="en-US" sz="2400" dirty="0"/>
              <a:t>All individuals who access the Coordinated Entry System will receive additional referrals to General Assistance and 2-1-1 to maximize client choice.</a:t>
            </a:r>
          </a:p>
          <a:p>
            <a:r>
              <a:rPr lang="en-US" sz="2400" dirty="0"/>
              <a:t>All diversion and homeless prevention referrals will be processed by 211 Maine utilizing their internal system for tracking and reporting . </a:t>
            </a:r>
          </a:p>
          <a:p>
            <a:endParaRPr lang="en-US" dirty="0"/>
          </a:p>
          <a:p>
            <a:endParaRPr lang="en-US" dirty="0"/>
          </a:p>
          <a:p>
            <a:endParaRPr lang="en-US"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152609887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9D8294B-BEE3-4056-BBE8-695C528BA642}"/>
              </a:ext>
            </a:extLst>
          </p:cNvPr>
          <p:cNvSpPr>
            <a:spLocks noGrp="1"/>
          </p:cNvSpPr>
          <p:nvPr>
            <p:ph type="title"/>
          </p:nvPr>
        </p:nvSpPr>
        <p:spPr/>
        <p:txBody>
          <a:bodyPr/>
          <a:lstStyle/>
          <a:p>
            <a:r>
              <a:rPr lang="en-US" dirty="0">
                <a:solidFill>
                  <a:srgbClr val="0070C0"/>
                </a:solidFill>
              </a:rPr>
              <a:t>ACCESS: Individuals Fleeing DV</a:t>
            </a:r>
          </a:p>
        </p:txBody>
      </p:sp>
      <p:sp>
        <p:nvSpPr>
          <p:cNvPr id="3" name="Content Placeholder 2">
            <a:extLst>
              <a:ext uri="{FF2B5EF4-FFF2-40B4-BE49-F238E27FC236}">
                <a16:creationId xmlns:a16="http://schemas.microsoft.com/office/drawing/2014/main" xmlns="" id="{D450C9E8-9DD0-4189-B0C2-55BF311CAF89}"/>
              </a:ext>
            </a:extLst>
          </p:cNvPr>
          <p:cNvSpPr>
            <a:spLocks noGrp="1"/>
          </p:cNvSpPr>
          <p:nvPr>
            <p:ph idx="1"/>
          </p:nvPr>
        </p:nvSpPr>
        <p:spPr/>
        <p:txBody>
          <a:bodyPr>
            <a:normAutofit/>
          </a:bodyPr>
          <a:lstStyle/>
          <a:p>
            <a:r>
              <a:rPr lang="en-US" sz="2400" dirty="0"/>
              <a:t>Prior to accessing the Coordinated Entry Triage and Diversion Assessment </a:t>
            </a:r>
            <a:r>
              <a:rPr lang="en-US" sz="2400" dirty="0" err="1"/>
              <a:t>questionin</a:t>
            </a:r>
            <a:r>
              <a:rPr lang="en-US" sz="2400" dirty="0"/>
              <a:t> HMIS, 211 will determine if a caller is fleeing a domestic violence (DV) situation and in need of DV specific resources.  Callers needing this service will be given the immediate option to be referred to the State’s DV crisis line and personal identifying information will not be collected or shared. No participant who is, or has been, a victim of domestic violence, dating violence, sexual assault or stalking will be denied access to the Coordinated Entry process.</a:t>
            </a:r>
          </a:p>
          <a:p>
            <a:pPr marL="0" indent="0">
              <a:buNone/>
            </a:pPr>
            <a:endParaRPr lang="en-US" dirty="0"/>
          </a:p>
          <a:p>
            <a:endParaRPr lang="en-US" dirty="0"/>
          </a:p>
          <a:p>
            <a:endParaRPr lang="en-US"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60889803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9D8294B-BEE3-4056-BBE8-695C528BA642}"/>
              </a:ext>
            </a:extLst>
          </p:cNvPr>
          <p:cNvSpPr>
            <a:spLocks noGrp="1"/>
          </p:cNvSpPr>
          <p:nvPr>
            <p:ph type="title"/>
          </p:nvPr>
        </p:nvSpPr>
        <p:spPr/>
        <p:txBody>
          <a:bodyPr/>
          <a:lstStyle/>
          <a:p>
            <a:r>
              <a:rPr lang="en-US" dirty="0">
                <a:solidFill>
                  <a:srgbClr val="0070C0"/>
                </a:solidFill>
              </a:rPr>
              <a:t>ACCESS: Data Sharing Permissions</a:t>
            </a:r>
          </a:p>
        </p:txBody>
      </p:sp>
      <p:sp>
        <p:nvSpPr>
          <p:cNvPr id="3" name="Content Placeholder 2">
            <a:extLst>
              <a:ext uri="{FF2B5EF4-FFF2-40B4-BE49-F238E27FC236}">
                <a16:creationId xmlns:a16="http://schemas.microsoft.com/office/drawing/2014/main" xmlns="" id="{D450C9E8-9DD0-4189-B0C2-55BF311CAF89}"/>
              </a:ext>
            </a:extLst>
          </p:cNvPr>
          <p:cNvSpPr>
            <a:spLocks noGrp="1"/>
          </p:cNvSpPr>
          <p:nvPr>
            <p:ph idx="1"/>
          </p:nvPr>
        </p:nvSpPr>
        <p:spPr/>
        <p:txBody>
          <a:bodyPr>
            <a:normAutofit/>
          </a:bodyPr>
          <a:lstStyle/>
          <a:p>
            <a:r>
              <a:rPr lang="en-US" sz="2400" dirty="0"/>
              <a:t>Individuals who do not identify as needing specific DV resources will be asked if they consent to the collecting and sharing of information via HMIS for the purposes of coordinating resources through the CES process . Individuals who do not consent to HMIS data sharing and collection will be referred to resources utilizing the 211 internal system and personal information will not be collected or shared using HMIS. Regardless, all individuals will have the same access to resources as individuals who elect to enter and share data .</a:t>
            </a:r>
            <a:r>
              <a:rPr lang="en-US" sz="2400" b="1" dirty="0"/>
              <a:t> </a:t>
            </a:r>
            <a:endParaRPr lang="en-US" sz="2400" dirty="0"/>
          </a:p>
          <a:p>
            <a:pPr marL="0" indent="0">
              <a:buNone/>
            </a:pPr>
            <a:endParaRPr lang="en-US" dirty="0"/>
          </a:p>
          <a:p>
            <a:pPr marL="0" indent="0">
              <a:buNone/>
            </a:pPr>
            <a:endParaRPr lang="en-US" dirty="0"/>
          </a:p>
          <a:p>
            <a:endParaRPr lang="en-US" dirty="0"/>
          </a:p>
          <a:p>
            <a:endParaRPr lang="en-US"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412178817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9D8294B-BEE3-4056-BBE8-695C528BA642}"/>
              </a:ext>
            </a:extLst>
          </p:cNvPr>
          <p:cNvSpPr>
            <a:spLocks noGrp="1"/>
          </p:cNvSpPr>
          <p:nvPr>
            <p:ph type="title"/>
          </p:nvPr>
        </p:nvSpPr>
        <p:spPr>
          <a:xfrm>
            <a:off x="1371600" y="685800"/>
            <a:ext cx="9601200" cy="1485900"/>
          </a:xfrm>
        </p:spPr>
        <p:txBody>
          <a:bodyPr>
            <a:normAutofit fontScale="90000"/>
          </a:bodyPr>
          <a:lstStyle/>
          <a:p>
            <a:r>
              <a:rPr lang="en-US" dirty="0">
                <a:solidFill>
                  <a:srgbClr val="0070C0"/>
                </a:solidFill>
              </a:rPr>
              <a:t>ACCESS Procedure: Via Emergency Shelter, PATH Provider or other Outreach Provider</a:t>
            </a:r>
          </a:p>
        </p:txBody>
      </p:sp>
      <p:sp>
        <p:nvSpPr>
          <p:cNvPr id="3" name="Content Placeholder 2">
            <a:extLst>
              <a:ext uri="{FF2B5EF4-FFF2-40B4-BE49-F238E27FC236}">
                <a16:creationId xmlns:a16="http://schemas.microsoft.com/office/drawing/2014/main" xmlns="" id="{D450C9E8-9DD0-4189-B0C2-55BF311CAF89}"/>
              </a:ext>
            </a:extLst>
          </p:cNvPr>
          <p:cNvSpPr>
            <a:spLocks noGrp="1"/>
          </p:cNvSpPr>
          <p:nvPr>
            <p:ph idx="1"/>
          </p:nvPr>
        </p:nvSpPr>
        <p:spPr/>
        <p:txBody>
          <a:bodyPr>
            <a:normAutofit lnSpcReduction="10000"/>
          </a:bodyPr>
          <a:lstStyle/>
          <a:p>
            <a:r>
              <a:rPr lang="en-US" sz="2400" dirty="0"/>
              <a:t>Individuals presenting directly at an emergency shelter, or with an outreach provider in the community, will be asked a series of triage and  diversion questions utilizing the </a:t>
            </a:r>
            <a:r>
              <a:rPr lang="en-US" sz="2400" b="1" dirty="0"/>
              <a:t>CES Initial Triage and Diversion Assessment </a:t>
            </a:r>
            <a:r>
              <a:rPr lang="en-US" sz="2400" dirty="0"/>
              <a:t>with data collection occurring in HMIS.  Individuals whose needs cannot be met through the Diversion Assessment will proceed directly to </a:t>
            </a:r>
            <a:r>
              <a:rPr lang="en-US" sz="2400" i="1" dirty="0"/>
              <a:t>Step 2 of the CES</a:t>
            </a:r>
            <a:r>
              <a:rPr lang="en-US" sz="2400" dirty="0"/>
              <a:t>, Intake .</a:t>
            </a:r>
          </a:p>
          <a:p>
            <a:r>
              <a:rPr lang="en-US" sz="2400" dirty="0"/>
              <a:t>In accordance with training, any person conducting the Initial Triage and Diversion Assessment will make every effort to understand the sensitivity of a client’s lived experiences in every aspect of the process to minimize risk and harm.</a:t>
            </a:r>
          </a:p>
          <a:p>
            <a:endParaRPr lang="en-US" dirty="0"/>
          </a:p>
          <a:p>
            <a:endParaRPr lang="en-US" dirty="0"/>
          </a:p>
          <a:p>
            <a:endParaRPr lang="en-US"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412174112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7959DE6-CBDC-4730-8C4E-11C5FA3D59F4}"/>
              </a:ext>
            </a:extLst>
          </p:cNvPr>
          <p:cNvSpPr>
            <a:spLocks noGrp="1"/>
          </p:cNvSpPr>
          <p:nvPr>
            <p:ph type="title"/>
          </p:nvPr>
        </p:nvSpPr>
        <p:spPr/>
        <p:txBody>
          <a:bodyPr/>
          <a:lstStyle/>
          <a:p>
            <a:r>
              <a:rPr lang="en-US" dirty="0"/>
              <a:t>The </a:t>
            </a:r>
            <a:r>
              <a:rPr lang="en-US" dirty="0" err="1"/>
              <a:t>MCoC</a:t>
            </a:r>
            <a:r>
              <a:rPr lang="en-US" dirty="0"/>
              <a:t> CE 5 Step Process</a:t>
            </a:r>
          </a:p>
        </p:txBody>
      </p:sp>
      <p:pic>
        <p:nvPicPr>
          <p:cNvPr id="4" name="image3.png">
            <a:extLst>
              <a:ext uri="{FF2B5EF4-FFF2-40B4-BE49-F238E27FC236}">
                <a16:creationId xmlns:a16="http://schemas.microsoft.com/office/drawing/2014/main" xmlns="" id="{5598F8F4-9DFA-4A20-B93C-6D1AF4E2D31B}"/>
              </a:ext>
            </a:extLst>
          </p:cNvPr>
          <p:cNvPicPr>
            <a:picLocks noGrp="1"/>
          </p:cNvPicPr>
          <p:nvPr>
            <p:ph idx="1"/>
          </p:nvPr>
        </p:nvPicPr>
        <p:blipFill>
          <a:blip r:embed="rId2"/>
          <a:srcRect/>
          <a:stretch>
            <a:fillRect/>
          </a:stretch>
        </p:blipFill>
        <p:spPr>
          <a:xfrm>
            <a:off x="2538413" y="1352550"/>
            <a:ext cx="7267574" cy="5257800"/>
          </a:xfrm>
          <a:prstGeom prst="rect">
            <a:avLst/>
          </a:prstGeom>
          <a:ln/>
        </p:spPr>
      </p:pic>
    </p:spTree>
    <p:extLst>
      <p:ext uri="{BB962C8B-B14F-4D97-AF65-F5344CB8AC3E}">
        <p14:creationId xmlns:p14="http://schemas.microsoft.com/office/powerpoint/2010/main" val="7230666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A647DB1-2652-4174-95A8-E5E60EB93499}"/>
              </a:ext>
            </a:extLst>
          </p:cNvPr>
          <p:cNvSpPr>
            <a:spLocks noGrp="1"/>
          </p:cNvSpPr>
          <p:nvPr>
            <p:ph type="title"/>
          </p:nvPr>
        </p:nvSpPr>
        <p:spPr/>
        <p:txBody>
          <a:bodyPr/>
          <a:lstStyle/>
          <a:p>
            <a:r>
              <a:rPr lang="en-US" dirty="0"/>
              <a:t>What is Coordinated Entry</a:t>
            </a:r>
          </a:p>
        </p:txBody>
      </p:sp>
      <p:sp>
        <p:nvSpPr>
          <p:cNvPr id="3" name="Content Placeholder 2">
            <a:extLst>
              <a:ext uri="{FF2B5EF4-FFF2-40B4-BE49-F238E27FC236}">
                <a16:creationId xmlns:a16="http://schemas.microsoft.com/office/drawing/2014/main" xmlns="" id="{AFFCBC52-82E7-4B90-B262-4153048F7EC0}"/>
              </a:ext>
            </a:extLst>
          </p:cNvPr>
          <p:cNvSpPr>
            <a:spLocks noGrp="1"/>
          </p:cNvSpPr>
          <p:nvPr>
            <p:ph idx="1"/>
          </p:nvPr>
        </p:nvSpPr>
        <p:spPr>
          <a:xfrm>
            <a:off x="1379220" y="2308860"/>
            <a:ext cx="9601200" cy="3581400"/>
          </a:xfrm>
        </p:spPr>
        <p:txBody>
          <a:bodyPr>
            <a:normAutofit fontScale="25000" lnSpcReduction="20000"/>
          </a:bodyPr>
          <a:lstStyle/>
          <a:p>
            <a:pPr marL="0" indent="0" algn="ctr">
              <a:buNone/>
            </a:pPr>
            <a:r>
              <a:rPr lang="en-US" sz="12300" dirty="0"/>
              <a:t>An approach to the coordination and management of a crisis response system’s resources that allows users to make consistent decisions from available information to efficiently and effectively connect people to interventions that will rapidly end their homelessness. *</a:t>
            </a:r>
          </a:p>
          <a:p>
            <a:endParaRPr lang="en-US" dirty="0"/>
          </a:p>
          <a:p>
            <a:endParaRPr lang="en-US" dirty="0"/>
          </a:p>
          <a:p>
            <a:endParaRPr lang="en-US" dirty="0"/>
          </a:p>
          <a:p>
            <a:pPr marL="0" indent="0">
              <a:buNone/>
            </a:pPr>
            <a:endParaRPr lang="en-US" sz="7200" dirty="0"/>
          </a:p>
          <a:p>
            <a:pPr marL="0" indent="0">
              <a:buNone/>
            </a:pPr>
            <a:r>
              <a:rPr lang="en-US" sz="7200" i="1" dirty="0"/>
              <a:t>*HUD Coordinated Entry Core Elements Handbook</a:t>
            </a:r>
          </a:p>
        </p:txBody>
      </p:sp>
    </p:spTree>
    <p:extLst>
      <p:ext uri="{BB962C8B-B14F-4D97-AF65-F5344CB8AC3E}">
        <p14:creationId xmlns:p14="http://schemas.microsoft.com/office/powerpoint/2010/main" val="11693043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9D8294B-BEE3-4056-BBE8-695C528BA642}"/>
              </a:ext>
            </a:extLst>
          </p:cNvPr>
          <p:cNvSpPr>
            <a:spLocks noGrp="1"/>
          </p:cNvSpPr>
          <p:nvPr>
            <p:ph type="title"/>
          </p:nvPr>
        </p:nvSpPr>
        <p:spPr>
          <a:xfrm>
            <a:off x="1371600" y="697230"/>
            <a:ext cx="9601200" cy="1485900"/>
          </a:xfrm>
        </p:spPr>
        <p:txBody>
          <a:bodyPr/>
          <a:lstStyle/>
          <a:p>
            <a:r>
              <a:rPr lang="en-US" dirty="0"/>
              <a:t>Step 2: </a:t>
            </a:r>
            <a:r>
              <a:rPr lang="en-US" dirty="0">
                <a:solidFill>
                  <a:srgbClr val="ED7D31"/>
                </a:solidFill>
              </a:rPr>
              <a:t>INTAKE Procedure</a:t>
            </a:r>
          </a:p>
        </p:txBody>
      </p:sp>
      <p:sp>
        <p:nvSpPr>
          <p:cNvPr id="3" name="Content Placeholder 2">
            <a:extLst>
              <a:ext uri="{FF2B5EF4-FFF2-40B4-BE49-F238E27FC236}">
                <a16:creationId xmlns:a16="http://schemas.microsoft.com/office/drawing/2014/main" xmlns="" id="{D450C9E8-9DD0-4189-B0C2-55BF311CAF89}"/>
              </a:ext>
            </a:extLst>
          </p:cNvPr>
          <p:cNvSpPr>
            <a:spLocks noGrp="1"/>
          </p:cNvSpPr>
          <p:nvPr>
            <p:ph idx="1"/>
          </p:nvPr>
        </p:nvSpPr>
        <p:spPr/>
        <p:txBody>
          <a:bodyPr>
            <a:normAutofit/>
          </a:bodyPr>
          <a:lstStyle/>
          <a:p>
            <a:r>
              <a:rPr lang="en-US" sz="2400" b="1" dirty="0"/>
              <a:t>INTAKE: </a:t>
            </a:r>
            <a:r>
              <a:rPr lang="en-US" sz="2400" dirty="0"/>
              <a:t>Once an individual has entered the CES, the Emergency Shelter, PATH, SSVF or other provider now connected with the individual will proceed with the specific project’s intake procedure. Project Specific Data Elements and Universal Data Elements will be entered in HMIS is accordance with </a:t>
            </a:r>
            <a:r>
              <a:rPr lang="en-US" sz="2400" dirty="0" err="1"/>
              <a:t>MCoC</a:t>
            </a:r>
            <a:r>
              <a:rPr lang="en-US" sz="2400" dirty="0"/>
              <a:t> Data Standards.  </a:t>
            </a:r>
          </a:p>
          <a:p>
            <a:r>
              <a:rPr lang="en-US" sz="2400" b="1" dirty="0">
                <a:solidFill>
                  <a:srgbClr val="5B9BD5"/>
                </a:solidFill>
              </a:rPr>
              <a:t>Veterans Procedure: </a:t>
            </a:r>
            <a:r>
              <a:rPr lang="en-US" sz="2400" dirty="0">
                <a:solidFill>
                  <a:schemeClr val="tx1"/>
                </a:solidFill>
              </a:rPr>
              <a:t>SSVF or other Veteran providers engaged with veterans will proceed with the Veteran Specific Coordinated Entry System. </a:t>
            </a:r>
          </a:p>
        </p:txBody>
      </p:sp>
    </p:spTree>
    <p:extLst>
      <p:ext uri="{BB962C8B-B14F-4D97-AF65-F5344CB8AC3E}">
        <p14:creationId xmlns:p14="http://schemas.microsoft.com/office/powerpoint/2010/main" val="422078319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7959DE6-CBDC-4730-8C4E-11C5FA3D59F4}"/>
              </a:ext>
            </a:extLst>
          </p:cNvPr>
          <p:cNvSpPr>
            <a:spLocks noGrp="1"/>
          </p:cNvSpPr>
          <p:nvPr>
            <p:ph type="title"/>
          </p:nvPr>
        </p:nvSpPr>
        <p:spPr/>
        <p:txBody>
          <a:bodyPr/>
          <a:lstStyle/>
          <a:p>
            <a:r>
              <a:rPr lang="en-US" dirty="0"/>
              <a:t>The </a:t>
            </a:r>
            <a:r>
              <a:rPr lang="en-US" dirty="0" err="1"/>
              <a:t>MCoC</a:t>
            </a:r>
            <a:r>
              <a:rPr lang="en-US" dirty="0"/>
              <a:t> CE 5 Step Process</a:t>
            </a:r>
          </a:p>
        </p:txBody>
      </p:sp>
      <p:pic>
        <p:nvPicPr>
          <p:cNvPr id="4" name="image3.png">
            <a:extLst>
              <a:ext uri="{FF2B5EF4-FFF2-40B4-BE49-F238E27FC236}">
                <a16:creationId xmlns:a16="http://schemas.microsoft.com/office/drawing/2014/main" xmlns="" id="{5598F8F4-9DFA-4A20-B93C-6D1AF4E2D31B}"/>
              </a:ext>
            </a:extLst>
          </p:cNvPr>
          <p:cNvPicPr>
            <a:picLocks noGrp="1"/>
          </p:cNvPicPr>
          <p:nvPr>
            <p:ph idx="1"/>
          </p:nvPr>
        </p:nvPicPr>
        <p:blipFill>
          <a:blip r:embed="rId2"/>
          <a:srcRect/>
          <a:stretch>
            <a:fillRect/>
          </a:stretch>
        </p:blipFill>
        <p:spPr>
          <a:xfrm>
            <a:off x="2538413" y="1352550"/>
            <a:ext cx="7267574" cy="5257800"/>
          </a:xfrm>
          <a:prstGeom prst="rect">
            <a:avLst/>
          </a:prstGeom>
          <a:ln/>
        </p:spPr>
      </p:pic>
    </p:spTree>
    <p:extLst>
      <p:ext uri="{BB962C8B-B14F-4D97-AF65-F5344CB8AC3E}">
        <p14:creationId xmlns:p14="http://schemas.microsoft.com/office/powerpoint/2010/main" val="367079777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9D8294B-BEE3-4056-BBE8-695C528BA642}"/>
              </a:ext>
            </a:extLst>
          </p:cNvPr>
          <p:cNvSpPr>
            <a:spLocks noGrp="1"/>
          </p:cNvSpPr>
          <p:nvPr>
            <p:ph type="title"/>
          </p:nvPr>
        </p:nvSpPr>
        <p:spPr>
          <a:xfrm>
            <a:off x="1371600" y="697230"/>
            <a:ext cx="9601200" cy="1485900"/>
          </a:xfrm>
        </p:spPr>
        <p:txBody>
          <a:bodyPr>
            <a:normAutofit/>
          </a:bodyPr>
          <a:lstStyle/>
          <a:p>
            <a:r>
              <a:rPr lang="en-US" dirty="0">
                <a:solidFill>
                  <a:schemeClr val="tx1"/>
                </a:solidFill>
              </a:rPr>
              <a:t>Step 3: </a:t>
            </a:r>
            <a:r>
              <a:rPr lang="en-US" dirty="0">
                <a:solidFill>
                  <a:srgbClr val="70AD47"/>
                </a:solidFill>
              </a:rPr>
              <a:t>ASSESSMENT AND PRIORITIZATION (</a:t>
            </a:r>
            <a:r>
              <a:rPr lang="en-US" i="1" dirty="0">
                <a:solidFill>
                  <a:srgbClr val="70AD47"/>
                </a:solidFill>
              </a:rPr>
              <a:t>in development)</a:t>
            </a:r>
          </a:p>
        </p:txBody>
      </p:sp>
      <p:sp>
        <p:nvSpPr>
          <p:cNvPr id="3" name="Content Placeholder 2">
            <a:extLst>
              <a:ext uri="{FF2B5EF4-FFF2-40B4-BE49-F238E27FC236}">
                <a16:creationId xmlns:a16="http://schemas.microsoft.com/office/drawing/2014/main" xmlns="" id="{D450C9E8-9DD0-4189-B0C2-55BF311CAF89}"/>
              </a:ext>
            </a:extLst>
          </p:cNvPr>
          <p:cNvSpPr>
            <a:spLocks noGrp="1"/>
          </p:cNvSpPr>
          <p:nvPr>
            <p:ph idx="1"/>
          </p:nvPr>
        </p:nvSpPr>
        <p:spPr/>
        <p:txBody>
          <a:bodyPr>
            <a:normAutofit/>
          </a:bodyPr>
          <a:lstStyle/>
          <a:p>
            <a:endParaRPr lang="en-US" dirty="0"/>
          </a:p>
          <a:p>
            <a:r>
              <a:rPr lang="en-US" sz="2400" b="1" dirty="0"/>
              <a:t>Assessment: </a:t>
            </a:r>
            <a:r>
              <a:rPr lang="en-US" sz="2400" dirty="0"/>
              <a:t>Uniform, person centered assessment of individuals vulnerability and needs.</a:t>
            </a:r>
          </a:p>
        </p:txBody>
      </p:sp>
    </p:spTree>
    <p:extLst>
      <p:ext uri="{BB962C8B-B14F-4D97-AF65-F5344CB8AC3E}">
        <p14:creationId xmlns:p14="http://schemas.microsoft.com/office/powerpoint/2010/main" val="323565801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9D8294B-BEE3-4056-BBE8-695C528BA642}"/>
              </a:ext>
            </a:extLst>
          </p:cNvPr>
          <p:cNvSpPr>
            <a:spLocks noGrp="1"/>
          </p:cNvSpPr>
          <p:nvPr>
            <p:ph type="title"/>
          </p:nvPr>
        </p:nvSpPr>
        <p:spPr>
          <a:xfrm>
            <a:off x="1371600" y="697230"/>
            <a:ext cx="9601200" cy="1485900"/>
          </a:xfrm>
        </p:spPr>
        <p:txBody>
          <a:bodyPr/>
          <a:lstStyle/>
          <a:p>
            <a:r>
              <a:rPr lang="en-US" dirty="0">
                <a:solidFill>
                  <a:srgbClr val="70AD47"/>
                </a:solidFill>
              </a:rPr>
              <a:t>ASSESSMENT AND PRIORITIZATION: Tools (</a:t>
            </a:r>
            <a:r>
              <a:rPr lang="en-US" i="1" dirty="0">
                <a:solidFill>
                  <a:srgbClr val="70AD47"/>
                </a:solidFill>
              </a:rPr>
              <a:t>in development)</a:t>
            </a:r>
          </a:p>
        </p:txBody>
      </p:sp>
      <p:sp>
        <p:nvSpPr>
          <p:cNvPr id="3" name="Content Placeholder 2">
            <a:extLst>
              <a:ext uri="{FF2B5EF4-FFF2-40B4-BE49-F238E27FC236}">
                <a16:creationId xmlns:a16="http://schemas.microsoft.com/office/drawing/2014/main" xmlns="" id="{D450C9E8-9DD0-4189-B0C2-55BF311CAF89}"/>
              </a:ext>
            </a:extLst>
          </p:cNvPr>
          <p:cNvSpPr>
            <a:spLocks noGrp="1"/>
          </p:cNvSpPr>
          <p:nvPr>
            <p:ph idx="1"/>
          </p:nvPr>
        </p:nvSpPr>
        <p:spPr/>
        <p:txBody>
          <a:bodyPr>
            <a:normAutofit/>
          </a:bodyPr>
          <a:lstStyle/>
          <a:p>
            <a:endParaRPr lang="en-US" dirty="0"/>
          </a:p>
          <a:p>
            <a:r>
              <a:rPr lang="en-US" sz="2400" b="1" dirty="0"/>
              <a:t>VI-SPDAT</a:t>
            </a:r>
          </a:p>
          <a:p>
            <a:r>
              <a:rPr lang="en-US" sz="2400" b="1" dirty="0"/>
              <a:t>Maine Ending Homelessness Prioritization Chart</a:t>
            </a:r>
          </a:p>
          <a:p>
            <a:r>
              <a:rPr lang="en-US" sz="2400" b="1" dirty="0"/>
              <a:t>Length of Time Homeless (LOTH)</a:t>
            </a:r>
            <a:endParaRPr lang="en-US" sz="2400" dirty="0"/>
          </a:p>
        </p:txBody>
      </p:sp>
    </p:spTree>
    <p:extLst>
      <p:ext uri="{BB962C8B-B14F-4D97-AF65-F5344CB8AC3E}">
        <p14:creationId xmlns:p14="http://schemas.microsoft.com/office/powerpoint/2010/main" val="372144429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9D8294B-BEE3-4056-BBE8-695C528BA642}"/>
              </a:ext>
            </a:extLst>
          </p:cNvPr>
          <p:cNvSpPr>
            <a:spLocks noGrp="1"/>
          </p:cNvSpPr>
          <p:nvPr>
            <p:ph type="title"/>
          </p:nvPr>
        </p:nvSpPr>
        <p:spPr>
          <a:xfrm>
            <a:off x="1371600" y="491490"/>
            <a:ext cx="9601200" cy="1485900"/>
          </a:xfrm>
        </p:spPr>
        <p:txBody>
          <a:bodyPr/>
          <a:lstStyle/>
          <a:p>
            <a:r>
              <a:rPr lang="en-US" dirty="0">
                <a:solidFill>
                  <a:srgbClr val="70AD47"/>
                </a:solidFill>
              </a:rPr>
              <a:t>ASSESSMENT AND PRIORITIZATION: Procedure (</a:t>
            </a:r>
            <a:r>
              <a:rPr lang="en-US" i="1" dirty="0">
                <a:solidFill>
                  <a:srgbClr val="70AD47"/>
                </a:solidFill>
              </a:rPr>
              <a:t>in development)</a:t>
            </a:r>
          </a:p>
        </p:txBody>
      </p:sp>
      <p:sp>
        <p:nvSpPr>
          <p:cNvPr id="3" name="Content Placeholder 2">
            <a:extLst>
              <a:ext uri="{FF2B5EF4-FFF2-40B4-BE49-F238E27FC236}">
                <a16:creationId xmlns:a16="http://schemas.microsoft.com/office/drawing/2014/main" xmlns="" id="{D450C9E8-9DD0-4189-B0C2-55BF311CAF89}"/>
              </a:ext>
            </a:extLst>
          </p:cNvPr>
          <p:cNvSpPr>
            <a:spLocks noGrp="1"/>
          </p:cNvSpPr>
          <p:nvPr>
            <p:ph idx="1"/>
          </p:nvPr>
        </p:nvSpPr>
        <p:spPr/>
        <p:txBody>
          <a:bodyPr>
            <a:normAutofit/>
          </a:bodyPr>
          <a:lstStyle/>
          <a:p>
            <a:endParaRPr lang="en-US" dirty="0"/>
          </a:p>
          <a:p>
            <a:r>
              <a:rPr lang="en-US" sz="2400" dirty="0"/>
              <a:t>The provider will assess for vulnerability utilizing program specific vulnerability assessments as applicable, length of time homeless, and the Maine Prioritization Chart as the common assessment methodology used to screen any individual, family, or youth experiencing homelessness. </a:t>
            </a:r>
          </a:p>
          <a:p>
            <a:r>
              <a:rPr lang="en-US" sz="2400" dirty="0"/>
              <a:t>Individuals will be assessed as either </a:t>
            </a:r>
            <a:r>
              <a:rPr lang="en-US" sz="2400" i="1" dirty="0"/>
              <a:t>Less Vulnerable or More Vulnerable</a:t>
            </a:r>
          </a:p>
        </p:txBody>
      </p:sp>
    </p:spTree>
    <p:extLst>
      <p:ext uri="{BB962C8B-B14F-4D97-AF65-F5344CB8AC3E}">
        <p14:creationId xmlns:p14="http://schemas.microsoft.com/office/powerpoint/2010/main" val="77930616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9D8294B-BEE3-4056-BBE8-695C528BA642}"/>
              </a:ext>
            </a:extLst>
          </p:cNvPr>
          <p:cNvSpPr>
            <a:spLocks noGrp="1"/>
          </p:cNvSpPr>
          <p:nvPr>
            <p:ph type="title"/>
          </p:nvPr>
        </p:nvSpPr>
        <p:spPr>
          <a:xfrm>
            <a:off x="1371600" y="697230"/>
            <a:ext cx="9601200" cy="1485900"/>
          </a:xfrm>
        </p:spPr>
        <p:txBody>
          <a:bodyPr/>
          <a:lstStyle/>
          <a:p>
            <a:r>
              <a:rPr lang="en-US" dirty="0">
                <a:solidFill>
                  <a:srgbClr val="70AD47"/>
                </a:solidFill>
              </a:rPr>
              <a:t>ASSESSMENT AND PRIORITIZATION: Procedure </a:t>
            </a:r>
            <a:r>
              <a:rPr lang="en-US" i="1" dirty="0">
                <a:solidFill>
                  <a:srgbClr val="70AD47"/>
                </a:solidFill>
              </a:rPr>
              <a:t>in development</a:t>
            </a:r>
          </a:p>
        </p:txBody>
      </p:sp>
      <p:sp>
        <p:nvSpPr>
          <p:cNvPr id="3" name="Content Placeholder 2">
            <a:extLst>
              <a:ext uri="{FF2B5EF4-FFF2-40B4-BE49-F238E27FC236}">
                <a16:creationId xmlns:a16="http://schemas.microsoft.com/office/drawing/2014/main" xmlns="" id="{D450C9E8-9DD0-4189-B0C2-55BF311CAF89}"/>
              </a:ext>
            </a:extLst>
          </p:cNvPr>
          <p:cNvSpPr>
            <a:spLocks noGrp="1"/>
          </p:cNvSpPr>
          <p:nvPr>
            <p:ph idx="1"/>
          </p:nvPr>
        </p:nvSpPr>
        <p:spPr/>
        <p:txBody>
          <a:bodyPr>
            <a:normAutofit/>
          </a:bodyPr>
          <a:lstStyle/>
          <a:p>
            <a:endParaRPr lang="en-US" dirty="0"/>
          </a:p>
          <a:p>
            <a:r>
              <a:rPr lang="en-US" sz="2400" b="1" dirty="0"/>
              <a:t>Less Vulnerable </a:t>
            </a:r>
            <a:r>
              <a:rPr lang="en-US" sz="2400" dirty="0"/>
              <a:t>- Individuals who are assessed as </a:t>
            </a:r>
            <a:r>
              <a:rPr lang="en-US" sz="2400" i="1" dirty="0"/>
              <a:t>Less Vulnerable</a:t>
            </a:r>
            <a:r>
              <a:rPr lang="en-US" sz="2400" dirty="0"/>
              <a:t> will proceed to step 4, </a:t>
            </a:r>
            <a:r>
              <a:rPr lang="en-US" sz="2400" i="1" dirty="0"/>
              <a:t>Housing Intervention and Referral</a:t>
            </a:r>
          </a:p>
          <a:p>
            <a:r>
              <a:rPr lang="en-US" sz="2400" b="1" dirty="0"/>
              <a:t>More Vulnerable- </a:t>
            </a:r>
            <a:r>
              <a:rPr lang="en-US" sz="2400" dirty="0"/>
              <a:t> Individuals who are assessed as </a:t>
            </a:r>
            <a:r>
              <a:rPr lang="en-US" sz="2400" i="1" dirty="0"/>
              <a:t>More Vulnerable </a:t>
            </a:r>
            <a:r>
              <a:rPr lang="en-US" sz="2400" dirty="0"/>
              <a:t>will be connected with program staff to complete a housing barriers assessment prior to proceeding to step 4 . </a:t>
            </a:r>
          </a:p>
        </p:txBody>
      </p:sp>
    </p:spTree>
    <p:extLst>
      <p:ext uri="{BB962C8B-B14F-4D97-AF65-F5344CB8AC3E}">
        <p14:creationId xmlns:p14="http://schemas.microsoft.com/office/powerpoint/2010/main" val="144991655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7959DE6-CBDC-4730-8C4E-11C5FA3D59F4}"/>
              </a:ext>
            </a:extLst>
          </p:cNvPr>
          <p:cNvSpPr>
            <a:spLocks noGrp="1"/>
          </p:cNvSpPr>
          <p:nvPr>
            <p:ph type="title"/>
          </p:nvPr>
        </p:nvSpPr>
        <p:spPr/>
        <p:txBody>
          <a:bodyPr/>
          <a:lstStyle/>
          <a:p>
            <a:r>
              <a:rPr lang="en-US" dirty="0"/>
              <a:t>The </a:t>
            </a:r>
            <a:r>
              <a:rPr lang="en-US" dirty="0" err="1"/>
              <a:t>MCoC</a:t>
            </a:r>
            <a:r>
              <a:rPr lang="en-US" dirty="0"/>
              <a:t> CE 5 Step Process</a:t>
            </a:r>
          </a:p>
        </p:txBody>
      </p:sp>
      <p:pic>
        <p:nvPicPr>
          <p:cNvPr id="4" name="image3.png">
            <a:extLst>
              <a:ext uri="{FF2B5EF4-FFF2-40B4-BE49-F238E27FC236}">
                <a16:creationId xmlns:a16="http://schemas.microsoft.com/office/drawing/2014/main" xmlns="" id="{5598F8F4-9DFA-4A20-B93C-6D1AF4E2D31B}"/>
              </a:ext>
            </a:extLst>
          </p:cNvPr>
          <p:cNvPicPr>
            <a:picLocks noGrp="1"/>
          </p:cNvPicPr>
          <p:nvPr>
            <p:ph idx="1"/>
          </p:nvPr>
        </p:nvPicPr>
        <p:blipFill>
          <a:blip r:embed="rId2"/>
          <a:srcRect/>
          <a:stretch>
            <a:fillRect/>
          </a:stretch>
        </p:blipFill>
        <p:spPr>
          <a:xfrm>
            <a:off x="2538413" y="1352550"/>
            <a:ext cx="7267574" cy="5257800"/>
          </a:xfrm>
          <a:prstGeom prst="rect">
            <a:avLst/>
          </a:prstGeom>
          <a:ln/>
        </p:spPr>
      </p:pic>
    </p:spTree>
    <p:extLst>
      <p:ext uri="{BB962C8B-B14F-4D97-AF65-F5344CB8AC3E}">
        <p14:creationId xmlns:p14="http://schemas.microsoft.com/office/powerpoint/2010/main" val="80288951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9D8294B-BEE3-4056-BBE8-695C528BA642}"/>
              </a:ext>
            </a:extLst>
          </p:cNvPr>
          <p:cNvSpPr>
            <a:spLocks noGrp="1"/>
          </p:cNvSpPr>
          <p:nvPr>
            <p:ph type="title"/>
          </p:nvPr>
        </p:nvSpPr>
        <p:spPr>
          <a:xfrm>
            <a:off x="1371600" y="697230"/>
            <a:ext cx="9601200" cy="1485900"/>
          </a:xfrm>
          <a:ln>
            <a:solidFill>
              <a:schemeClr val="accent1"/>
            </a:solidFill>
          </a:ln>
        </p:spPr>
        <p:txBody>
          <a:bodyPr>
            <a:normAutofit/>
          </a:bodyPr>
          <a:lstStyle/>
          <a:p>
            <a:r>
              <a:rPr lang="en-US" dirty="0">
                <a:solidFill>
                  <a:schemeClr val="tx1"/>
                </a:solidFill>
              </a:rPr>
              <a:t>Step 4: </a:t>
            </a:r>
            <a:r>
              <a:rPr lang="en-US" dirty="0">
                <a:solidFill>
                  <a:schemeClr val="accent1">
                    <a:lumMod val="75000"/>
                  </a:schemeClr>
                </a:solidFill>
              </a:rPr>
              <a:t>Housing Intervention and Referral(</a:t>
            </a:r>
            <a:r>
              <a:rPr lang="en-US" i="1" dirty="0">
                <a:solidFill>
                  <a:schemeClr val="accent1">
                    <a:lumMod val="75000"/>
                  </a:schemeClr>
                </a:solidFill>
              </a:rPr>
              <a:t>in development)</a:t>
            </a:r>
          </a:p>
        </p:txBody>
      </p:sp>
      <p:sp>
        <p:nvSpPr>
          <p:cNvPr id="3" name="Content Placeholder 2">
            <a:extLst>
              <a:ext uri="{FF2B5EF4-FFF2-40B4-BE49-F238E27FC236}">
                <a16:creationId xmlns:a16="http://schemas.microsoft.com/office/drawing/2014/main" xmlns="" id="{D450C9E8-9DD0-4189-B0C2-55BF311CAF89}"/>
              </a:ext>
            </a:extLst>
          </p:cNvPr>
          <p:cNvSpPr>
            <a:spLocks noGrp="1"/>
          </p:cNvSpPr>
          <p:nvPr>
            <p:ph idx="1"/>
          </p:nvPr>
        </p:nvSpPr>
        <p:spPr>
          <a:xfrm>
            <a:off x="1371600" y="2274570"/>
            <a:ext cx="9601200" cy="3581400"/>
          </a:xfrm>
        </p:spPr>
        <p:txBody>
          <a:bodyPr>
            <a:normAutofit/>
          </a:bodyPr>
          <a:lstStyle/>
          <a:p>
            <a:endParaRPr lang="en-US" dirty="0"/>
          </a:p>
          <a:p>
            <a:r>
              <a:rPr lang="en-US" sz="2400" b="1" dirty="0"/>
              <a:t>Housing Intervention and Referral: </a:t>
            </a:r>
            <a:r>
              <a:rPr lang="en-US" sz="2400" dirty="0"/>
              <a:t>Connecting individuals to the housing intervention best suited to resolve their housing crisis and consistent with community prioritization goals</a:t>
            </a:r>
          </a:p>
        </p:txBody>
      </p:sp>
    </p:spTree>
    <p:extLst>
      <p:ext uri="{BB962C8B-B14F-4D97-AF65-F5344CB8AC3E}">
        <p14:creationId xmlns:p14="http://schemas.microsoft.com/office/powerpoint/2010/main" val="234124264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A4A8D3B-658D-41D2-95AD-F079235EFAB6}"/>
              </a:ext>
            </a:extLst>
          </p:cNvPr>
          <p:cNvSpPr>
            <a:spLocks noGrp="1"/>
          </p:cNvSpPr>
          <p:nvPr>
            <p:ph type="title"/>
          </p:nvPr>
        </p:nvSpPr>
        <p:spPr/>
        <p:txBody>
          <a:bodyPr/>
          <a:lstStyle/>
          <a:p>
            <a:r>
              <a:rPr lang="en-US" dirty="0">
                <a:solidFill>
                  <a:schemeClr val="accent1">
                    <a:lumMod val="75000"/>
                  </a:schemeClr>
                </a:solidFill>
              </a:rPr>
              <a:t>Housing Intervention and Referral: </a:t>
            </a:r>
            <a:r>
              <a:rPr lang="en-US" i="1" dirty="0">
                <a:solidFill>
                  <a:schemeClr val="accent1">
                    <a:lumMod val="75000"/>
                  </a:schemeClr>
                </a:solidFill>
              </a:rPr>
              <a:t>Less Vulnerable </a:t>
            </a:r>
            <a:r>
              <a:rPr lang="en-US" dirty="0">
                <a:solidFill>
                  <a:schemeClr val="accent1">
                    <a:lumMod val="75000"/>
                  </a:schemeClr>
                </a:solidFill>
              </a:rPr>
              <a:t>Procedure (</a:t>
            </a:r>
            <a:r>
              <a:rPr lang="en-US" i="1" dirty="0">
                <a:solidFill>
                  <a:schemeClr val="accent1">
                    <a:lumMod val="75000"/>
                  </a:schemeClr>
                </a:solidFill>
              </a:rPr>
              <a:t>in development)</a:t>
            </a:r>
            <a:endParaRPr lang="en-US" dirty="0"/>
          </a:p>
        </p:txBody>
      </p:sp>
      <p:sp>
        <p:nvSpPr>
          <p:cNvPr id="3" name="Content Placeholder 2">
            <a:extLst>
              <a:ext uri="{FF2B5EF4-FFF2-40B4-BE49-F238E27FC236}">
                <a16:creationId xmlns:a16="http://schemas.microsoft.com/office/drawing/2014/main" xmlns="" id="{0898B267-E533-4DAC-9355-046FA4EDE333}"/>
              </a:ext>
            </a:extLst>
          </p:cNvPr>
          <p:cNvSpPr>
            <a:spLocks noGrp="1"/>
          </p:cNvSpPr>
          <p:nvPr>
            <p:ph idx="1"/>
          </p:nvPr>
        </p:nvSpPr>
        <p:spPr/>
        <p:txBody>
          <a:bodyPr/>
          <a:lstStyle/>
          <a:p>
            <a:r>
              <a:rPr lang="en-US" dirty="0"/>
              <a:t>Individuals identified as </a:t>
            </a:r>
            <a:r>
              <a:rPr lang="en-US" i="1" dirty="0"/>
              <a:t>Less Vulnerable</a:t>
            </a:r>
            <a:r>
              <a:rPr lang="en-US" dirty="0"/>
              <a:t> in Step 3 will be referred to other community resources if they cannot self-resolve their housing crisis with little to no assistance.</a:t>
            </a:r>
          </a:p>
          <a:p>
            <a:endParaRPr lang="en-US" dirty="0"/>
          </a:p>
        </p:txBody>
      </p:sp>
    </p:spTree>
    <p:extLst>
      <p:ext uri="{BB962C8B-B14F-4D97-AF65-F5344CB8AC3E}">
        <p14:creationId xmlns:p14="http://schemas.microsoft.com/office/powerpoint/2010/main" val="59840337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A4A8D3B-658D-41D2-95AD-F079235EFAB6}"/>
              </a:ext>
            </a:extLst>
          </p:cNvPr>
          <p:cNvSpPr>
            <a:spLocks noGrp="1"/>
          </p:cNvSpPr>
          <p:nvPr>
            <p:ph type="title"/>
          </p:nvPr>
        </p:nvSpPr>
        <p:spPr/>
        <p:txBody>
          <a:bodyPr>
            <a:normAutofit fontScale="90000"/>
          </a:bodyPr>
          <a:lstStyle/>
          <a:p>
            <a:r>
              <a:rPr lang="en-US" dirty="0">
                <a:solidFill>
                  <a:schemeClr val="accent1">
                    <a:lumMod val="75000"/>
                  </a:schemeClr>
                </a:solidFill>
              </a:rPr>
              <a:t>Housing Intervention and Referral: </a:t>
            </a:r>
            <a:r>
              <a:rPr lang="en-US" i="1" dirty="0">
                <a:solidFill>
                  <a:schemeClr val="accent1">
                    <a:lumMod val="75000"/>
                  </a:schemeClr>
                </a:solidFill>
              </a:rPr>
              <a:t>More Vulnerable </a:t>
            </a:r>
            <a:r>
              <a:rPr lang="en-US" dirty="0">
                <a:solidFill>
                  <a:schemeClr val="accent1">
                    <a:lumMod val="75000"/>
                  </a:schemeClr>
                </a:solidFill>
              </a:rPr>
              <a:t>Procedure (</a:t>
            </a:r>
            <a:r>
              <a:rPr lang="en-US" i="1" dirty="0">
                <a:solidFill>
                  <a:schemeClr val="accent1">
                    <a:lumMod val="75000"/>
                  </a:schemeClr>
                </a:solidFill>
              </a:rPr>
              <a:t>in development)</a:t>
            </a:r>
            <a:endParaRPr lang="en-US" dirty="0"/>
          </a:p>
        </p:txBody>
      </p:sp>
      <p:sp>
        <p:nvSpPr>
          <p:cNvPr id="3" name="Content Placeholder 2">
            <a:extLst>
              <a:ext uri="{FF2B5EF4-FFF2-40B4-BE49-F238E27FC236}">
                <a16:creationId xmlns:a16="http://schemas.microsoft.com/office/drawing/2014/main" xmlns="" id="{0898B267-E533-4DAC-9355-046FA4EDE333}"/>
              </a:ext>
            </a:extLst>
          </p:cNvPr>
          <p:cNvSpPr>
            <a:spLocks noGrp="1"/>
          </p:cNvSpPr>
          <p:nvPr>
            <p:ph idx="1"/>
          </p:nvPr>
        </p:nvSpPr>
        <p:spPr>
          <a:xfrm>
            <a:off x="1371600" y="2263140"/>
            <a:ext cx="9601200" cy="3581400"/>
          </a:xfrm>
        </p:spPr>
        <p:txBody>
          <a:bodyPr>
            <a:normAutofit/>
          </a:bodyPr>
          <a:lstStyle/>
          <a:p>
            <a:r>
              <a:rPr lang="en-US" dirty="0"/>
              <a:t>Program staff will connect individuals identified as </a:t>
            </a:r>
            <a:r>
              <a:rPr lang="en-US" i="1" dirty="0"/>
              <a:t>More Vulnerable</a:t>
            </a:r>
            <a:r>
              <a:rPr lang="en-US" dirty="0"/>
              <a:t>, during Step 3, to appropriate housing resources, including but not limited to </a:t>
            </a:r>
          </a:p>
          <a:p>
            <a:pPr lvl="1"/>
            <a:r>
              <a:rPr lang="en-US" dirty="0"/>
              <a:t>Permanent Supported Housing (PSH), </a:t>
            </a:r>
          </a:p>
          <a:p>
            <a:pPr lvl="1"/>
            <a:r>
              <a:rPr lang="en-US" dirty="0"/>
              <a:t>Transitional Housing (TH) </a:t>
            </a:r>
          </a:p>
          <a:p>
            <a:pPr lvl="1"/>
            <a:r>
              <a:rPr lang="en-US" dirty="0"/>
              <a:t>Rapid Re-Housing (RRH) projects. </a:t>
            </a:r>
          </a:p>
          <a:p>
            <a:r>
              <a:rPr lang="en-US" dirty="0"/>
              <a:t>Prioritization Standards for PH, TH, RRH and other housing interventions are outlined in Appendix E, Maine’s 2017 Ending Homelessness Prioritization Chart. </a:t>
            </a:r>
          </a:p>
        </p:txBody>
      </p:sp>
    </p:spTree>
    <p:extLst>
      <p:ext uri="{BB962C8B-B14F-4D97-AF65-F5344CB8AC3E}">
        <p14:creationId xmlns:p14="http://schemas.microsoft.com/office/powerpoint/2010/main" val="22369419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A647DB1-2652-4174-95A8-E5E60EB93499}"/>
              </a:ext>
            </a:extLst>
          </p:cNvPr>
          <p:cNvSpPr>
            <a:spLocks noGrp="1"/>
          </p:cNvSpPr>
          <p:nvPr>
            <p:ph type="title"/>
          </p:nvPr>
        </p:nvSpPr>
        <p:spPr/>
        <p:txBody>
          <a:bodyPr/>
          <a:lstStyle/>
          <a:p>
            <a:r>
              <a:rPr lang="en-US" dirty="0"/>
              <a:t>What is Coordinated Entry</a:t>
            </a:r>
          </a:p>
        </p:txBody>
      </p:sp>
      <p:sp>
        <p:nvSpPr>
          <p:cNvPr id="3" name="Content Placeholder 2">
            <a:extLst>
              <a:ext uri="{FF2B5EF4-FFF2-40B4-BE49-F238E27FC236}">
                <a16:creationId xmlns:a16="http://schemas.microsoft.com/office/drawing/2014/main" xmlns="" id="{AFFCBC52-82E7-4B90-B262-4153048F7EC0}"/>
              </a:ext>
            </a:extLst>
          </p:cNvPr>
          <p:cNvSpPr>
            <a:spLocks noGrp="1"/>
          </p:cNvSpPr>
          <p:nvPr>
            <p:ph idx="1"/>
          </p:nvPr>
        </p:nvSpPr>
        <p:spPr>
          <a:xfrm>
            <a:off x="1379220" y="2308860"/>
            <a:ext cx="9601200" cy="3581400"/>
          </a:xfrm>
        </p:spPr>
        <p:txBody>
          <a:bodyPr>
            <a:normAutofit fontScale="92500" lnSpcReduction="10000"/>
          </a:bodyPr>
          <a:lstStyle/>
          <a:p>
            <a:r>
              <a:rPr lang="en-US" sz="2500" b="1" dirty="0"/>
              <a:t>Access: </a:t>
            </a:r>
            <a:r>
              <a:rPr lang="en-US" sz="2500" dirty="0"/>
              <a:t>Engaging individuals experiencing housing crisis, </a:t>
            </a:r>
            <a:r>
              <a:rPr lang="en-US" sz="2500" b="1" dirty="0"/>
              <a:t>a</a:t>
            </a:r>
            <a:r>
              <a:rPr lang="en-US" sz="2500" dirty="0"/>
              <a:t>ssessing emergency needs and triage to emergency shelter services when necessary.</a:t>
            </a:r>
          </a:p>
          <a:p>
            <a:r>
              <a:rPr lang="en-US" sz="2500" b="1" dirty="0"/>
              <a:t>Assessment: </a:t>
            </a:r>
            <a:r>
              <a:rPr lang="en-US" sz="2500" dirty="0"/>
              <a:t>Uniform, person centered assessment of individuals vulnerability and needs.</a:t>
            </a:r>
          </a:p>
          <a:p>
            <a:r>
              <a:rPr lang="en-US" sz="2500" b="1" dirty="0"/>
              <a:t>Prioritization: D</a:t>
            </a:r>
            <a:r>
              <a:rPr lang="en-US" sz="2500" dirty="0"/>
              <a:t>etermining an individuals priority for housing and supportive services.</a:t>
            </a:r>
          </a:p>
          <a:p>
            <a:r>
              <a:rPr lang="en-US" sz="2500" b="1" dirty="0"/>
              <a:t>Housing Intervention and Referral: </a:t>
            </a:r>
            <a:r>
              <a:rPr lang="en-US" sz="2500" dirty="0"/>
              <a:t>Connecting individuals to the housing intervention best suited to resolve their housing crisis and consistent with community prioritization goals</a:t>
            </a:r>
          </a:p>
          <a:p>
            <a:pPr marL="0" indent="0">
              <a:buNone/>
            </a:pPr>
            <a:endParaRPr lang="en-US" b="1" dirty="0"/>
          </a:p>
          <a:p>
            <a:endParaRPr lang="en-US" dirty="0"/>
          </a:p>
          <a:p>
            <a:pPr marL="0" indent="0">
              <a:buNone/>
            </a:pPr>
            <a:endParaRPr lang="en-US" sz="7200" dirty="0"/>
          </a:p>
          <a:p>
            <a:pPr marL="0" indent="0">
              <a:buNone/>
            </a:pPr>
            <a:endParaRPr lang="en-US" sz="7200" i="1" dirty="0"/>
          </a:p>
        </p:txBody>
      </p:sp>
    </p:spTree>
    <p:extLst>
      <p:ext uri="{BB962C8B-B14F-4D97-AF65-F5344CB8AC3E}">
        <p14:creationId xmlns:p14="http://schemas.microsoft.com/office/powerpoint/2010/main" val="66460866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A4A8D3B-658D-41D2-95AD-F079235EFAB6}"/>
              </a:ext>
            </a:extLst>
          </p:cNvPr>
          <p:cNvSpPr>
            <a:spLocks noGrp="1"/>
          </p:cNvSpPr>
          <p:nvPr>
            <p:ph type="title"/>
          </p:nvPr>
        </p:nvSpPr>
        <p:spPr/>
        <p:txBody>
          <a:bodyPr>
            <a:normAutofit fontScale="90000"/>
          </a:bodyPr>
          <a:lstStyle/>
          <a:p>
            <a:r>
              <a:rPr lang="en-US" dirty="0">
                <a:solidFill>
                  <a:schemeClr val="accent1">
                    <a:lumMod val="75000"/>
                  </a:schemeClr>
                </a:solidFill>
              </a:rPr>
              <a:t>Housing Intervention and Referral: </a:t>
            </a:r>
            <a:r>
              <a:rPr lang="en-US" i="1" dirty="0">
                <a:solidFill>
                  <a:schemeClr val="accent1">
                    <a:lumMod val="75000"/>
                  </a:schemeClr>
                </a:solidFill>
              </a:rPr>
              <a:t>More Vulnerable </a:t>
            </a:r>
            <a:r>
              <a:rPr lang="en-US" dirty="0">
                <a:solidFill>
                  <a:schemeClr val="accent1">
                    <a:lumMod val="75000"/>
                  </a:schemeClr>
                </a:solidFill>
              </a:rPr>
              <a:t>Procedure (</a:t>
            </a:r>
            <a:r>
              <a:rPr lang="en-US" i="1" dirty="0">
                <a:solidFill>
                  <a:schemeClr val="accent1">
                    <a:lumMod val="75000"/>
                  </a:schemeClr>
                </a:solidFill>
              </a:rPr>
              <a:t>in development)</a:t>
            </a:r>
            <a:endParaRPr lang="en-US" dirty="0"/>
          </a:p>
        </p:txBody>
      </p:sp>
      <p:sp>
        <p:nvSpPr>
          <p:cNvPr id="3" name="Content Placeholder 2">
            <a:extLst>
              <a:ext uri="{FF2B5EF4-FFF2-40B4-BE49-F238E27FC236}">
                <a16:creationId xmlns:a16="http://schemas.microsoft.com/office/drawing/2014/main" xmlns="" id="{0898B267-E533-4DAC-9355-046FA4EDE333}"/>
              </a:ext>
            </a:extLst>
          </p:cNvPr>
          <p:cNvSpPr>
            <a:spLocks noGrp="1"/>
          </p:cNvSpPr>
          <p:nvPr>
            <p:ph idx="1"/>
          </p:nvPr>
        </p:nvSpPr>
        <p:spPr>
          <a:xfrm>
            <a:off x="1371600" y="2263140"/>
            <a:ext cx="9601200" cy="3581400"/>
          </a:xfrm>
        </p:spPr>
        <p:txBody>
          <a:bodyPr>
            <a:normAutofit/>
          </a:bodyPr>
          <a:lstStyle/>
          <a:p>
            <a:pPr lvl="0"/>
            <a:r>
              <a:rPr lang="en-US" dirty="0"/>
              <a:t>If a housing project accepts a referral and there is immediate availability, the client will be enrolled in the project and their Project Specific Data Elements will be entered into HMIS.</a:t>
            </a:r>
          </a:p>
          <a:p>
            <a:pPr lvl="0"/>
            <a:r>
              <a:rPr lang="en-US" dirty="0"/>
              <a:t>If a housing project accepts a referral, but it cannot be immediately accessed due to a lack of  availability, due to project capacity or due to client’s choice to reject the referral, the  client will be placed on appropriate waitlists as applicable.</a:t>
            </a:r>
          </a:p>
          <a:p>
            <a:r>
              <a:rPr lang="en-US" dirty="0"/>
              <a:t>Program staff will continue to work with clients to monitor waitlist activity and make connections with other community resources.</a:t>
            </a:r>
          </a:p>
        </p:txBody>
      </p:sp>
    </p:spTree>
    <p:extLst>
      <p:ext uri="{BB962C8B-B14F-4D97-AF65-F5344CB8AC3E}">
        <p14:creationId xmlns:p14="http://schemas.microsoft.com/office/powerpoint/2010/main" val="32533914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82647D5-4E8E-4AF5-B08D-41855DE3ECF0}"/>
              </a:ext>
            </a:extLst>
          </p:cNvPr>
          <p:cNvSpPr>
            <a:spLocks noGrp="1"/>
          </p:cNvSpPr>
          <p:nvPr>
            <p:ph type="title"/>
          </p:nvPr>
        </p:nvSpPr>
        <p:spPr/>
        <p:txBody>
          <a:bodyPr/>
          <a:lstStyle/>
          <a:p>
            <a:r>
              <a:rPr lang="en-US" dirty="0"/>
              <a:t>Why Coordinated Entry</a:t>
            </a:r>
          </a:p>
        </p:txBody>
      </p:sp>
      <p:sp>
        <p:nvSpPr>
          <p:cNvPr id="3" name="Content Placeholder 2">
            <a:extLst>
              <a:ext uri="{FF2B5EF4-FFF2-40B4-BE49-F238E27FC236}">
                <a16:creationId xmlns:a16="http://schemas.microsoft.com/office/drawing/2014/main" xmlns="" id="{6B2C5ED5-3476-4B5D-935E-1AC53634F588}"/>
              </a:ext>
            </a:extLst>
          </p:cNvPr>
          <p:cNvSpPr>
            <a:spLocks noGrp="1"/>
          </p:cNvSpPr>
          <p:nvPr>
            <p:ph idx="1"/>
          </p:nvPr>
        </p:nvSpPr>
        <p:spPr/>
        <p:txBody>
          <a:bodyPr/>
          <a:lstStyle/>
          <a:p>
            <a:r>
              <a:rPr lang="en-US" dirty="0"/>
              <a:t>HUD requires that </a:t>
            </a:r>
            <a:r>
              <a:rPr lang="en-US" dirty="0" err="1"/>
              <a:t>CoC’s</a:t>
            </a:r>
            <a:r>
              <a:rPr lang="en-US" dirty="0"/>
              <a:t> establish and operate a coordinated entry process and that </a:t>
            </a:r>
            <a:r>
              <a:rPr lang="en-US" dirty="0" err="1"/>
              <a:t>CoC</a:t>
            </a:r>
            <a:r>
              <a:rPr lang="en-US" dirty="0"/>
              <a:t> and ESG funded projects participate in that process</a:t>
            </a:r>
          </a:p>
          <a:p>
            <a:r>
              <a:rPr lang="en-US" dirty="0"/>
              <a:t>Efficient use of limited resources</a:t>
            </a:r>
          </a:p>
          <a:p>
            <a:r>
              <a:rPr lang="en-US" dirty="0"/>
              <a:t>Strong community collaboration</a:t>
            </a:r>
          </a:p>
          <a:p>
            <a:r>
              <a:rPr lang="en-US" dirty="0"/>
              <a:t>End current homelessness and ensure that future homelessness is rare, brief, and non-recurring</a:t>
            </a:r>
          </a:p>
        </p:txBody>
      </p:sp>
    </p:spTree>
    <p:extLst>
      <p:ext uri="{BB962C8B-B14F-4D97-AF65-F5344CB8AC3E}">
        <p14:creationId xmlns:p14="http://schemas.microsoft.com/office/powerpoint/2010/main" val="31346886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BDBAD29-E909-4D19-9EA2-79A457B0A33C}"/>
              </a:ext>
            </a:extLst>
          </p:cNvPr>
          <p:cNvSpPr>
            <a:spLocks noGrp="1"/>
          </p:cNvSpPr>
          <p:nvPr>
            <p:ph type="title"/>
          </p:nvPr>
        </p:nvSpPr>
        <p:spPr/>
        <p:txBody>
          <a:bodyPr/>
          <a:lstStyle/>
          <a:p>
            <a:r>
              <a:rPr lang="en-US" dirty="0"/>
              <a:t>Coordinated Entry in Maine</a:t>
            </a:r>
          </a:p>
        </p:txBody>
      </p:sp>
      <p:sp>
        <p:nvSpPr>
          <p:cNvPr id="3" name="Content Placeholder 2">
            <a:extLst>
              <a:ext uri="{FF2B5EF4-FFF2-40B4-BE49-F238E27FC236}">
                <a16:creationId xmlns:a16="http://schemas.microsoft.com/office/drawing/2014/main" xmlns="" id="{3C5F3FAC-F750-4B75-9ED4-04964A905EBC}"/>
              </a:ext>
            </a:extLst>
          </p:cNvPr>
          <p:cNvSpPr>
            <a:spLocks noGrp="1"/>
          </p:cNvSpPr>
          <p:nvPr>
            <p:ph idx="1"/>
          </p:nvPr>
        </p:nvSpPr>
        <p:spPr>
          <a:xfrm>
            <a:off x="1371600" y="2286000"/>
            <a:ext cx="9601200" cy="4076700"/>
          </a:xfrm>
        </p:spPr>
        <p:txBody>
          <a:bodyPr/>
          <a:lstStyle/>
          <a:p>
            <a:r>
              <a:rPr lang="en-US" dirty="0"/>
              <a:t>Oct 2015 – </a:t>
            </a:r>
            <a:r>
              <a:rPr lang="en-US" dirty="0" err="1"/>
              <a:t>MCoC</a:t>
            </a:r>
            <a:r>
              <a:rPr lang="en-US" dirty="0"/>
              <a:t>/</a:t>
            </a:r>
            <a:r>
              <a:rPr lang="en-US" dirty="0" err="1"/>
              <a:t>PCoC</a:t>
            </a:r>
            <a:r>
              <a:rPr lang="en-US" dirty="0"/>
              <a:t> Publish CE Written Standards</a:t>
            </a:r>
          </a:p>
          <a:p>
            <a:r>
              <a:rPr lang="en-US" dirty="0"/>
              <a:t>May 2017: Region 3 Pilot rolled out using </a:t>
            </a:r>
            <a:r>
              <a:rPr lang="en-US" dirty="0" err="1"/>
              <a:t>SocialServ</a:t>
            </a:r>
            <a:r>
              <a:rPr lang="en-US" dirty="0"/>
              <a:t> software to facilitate access and triage referrals</a:t>
            </a:r>
          </a:p>
          <a:p>
            <a:pPr lvl="1"/>
            <a:r>
              <a:rPr lang="en-US" i="0" dirty="0"/>
              <a:t>Limited ability to utilize CE data</a:t>
            </a:r>
          </a:p>
          <a:p>
            <a:pPr lvl="1"/>
            <a:r>
              <a:rPr lang="en-US" i="0" dirty="0"/>
              <a:t>Not compatible with HMIS</a:t>
            </a:r>
          </a:p>
          <a:p>
            <a:pPr lvl="1"/>
            <a:r>
              <a:rPr lang="en-US" i="0" dirty="0"/>
              <a:t>Increased price point</a:t>
            </a:r>
          </a:p>
          <a:p>
            <a:r>
              <a:rPr lang="en-US" dirty="0"/>
              <a:t>November 2017: Switch to HMIS to facilitate Access and triage referrals</a:t>
            </a:r>
          </a:p>
          <a:p>
            <a:r>
              <a:rPr lang="en-US" dirty="0"/>
              <a:t>January 2018: </a:t>
            </a:r>
            <a:r>
              <a:rPr lang="en-US" dirty="0" err="1"/>
              <a:t>MCoC</a:t>
            </a:r>
            <a:r>
              <a:rPr lang="en-US" dirty="0"/>
              <a:t> Implementation Committee established to finalize Policy and Procedures and fine tune HMIS work flows</a:t>
            </a:r>
          </a:p>
          <a:p>
            <a:endParaRPr lang="en-US" i="0" dirty="0"/>
          </a:p>
          <a:p>
            <a:endParaRPr lang="en-US" i="0" dirty="0"/>
          </a:p>
        </p:txBody>
      </p:sp>
    </p:spTree>
    <p:extLst>
      <p:ext uri="{BB962C8B-B14F-4D97-AF65-F5344CB8AC3E}">
        <p14:creationId xmlns:p14="http://schemas.microsoft.com/office/powerpoint/2010/main" val="5260139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F2A32D7-849E-426C-86B7-7F9E9C8CBF4A}"/>
              </a:ext>
            </a:extLst>
          </p:cNvPr>
          <p:cNvSpPr>
            <a:spLocks noGrp="1"/>
          </p:cNvSpPr>
          <p:nvPr>
            <p:ph type="title"/>
          </p:nvPr>
        </p:nvSpPr>
        <p:spPr>
          <a:xfrm>
            <a:off x="1371600" y="515336"/>
            <a:ext cx="9601200" cy="1485900"/>
          </a:xfrm>
        </p:spPr>
        <p:txBody>
          <a:bodyPr>
            <a:normAutofit/>
          </a:bodyPr>
          <a:lstStyle/>
          <a:p>
            <a:r>
              <a:rPr lang="en-US" dirty="0"/>
              <a:t>CE Working for the </a:t>
            </a:r>
            <a:r>
              <a:rPr lang="en-US" dirty="0" err="1"/>
              <a:t>MCoC</a:t>
            </a:r>
            <a:r>
              <a:rPr lang="en-US" dirty="0"/>
              <a:t> Veteran Committee </a:t>
            </a:r>
          </a:p>
        </p:txBody>
      </p:sp>
      <p:sp>
        <p:nvSpPr>
          <p:cNvPr id="5" name="TextBox 4">
            <a:extLst>
              <a:ext uri="{FF2B5EF4-FFF2-40B4-BE49-F238E27FC236}">
                <a16:creationId xmlns:a16="http://schemas.microsoft.com/office/drawing/2014/main" xmlns="" id="{EB63339F-29BA-4AE5-BD56-0C03A05D92A9}"/>
              </a:ext>
            </a:extLst>
          </p:cNvPr>
          <p:cNvSpPr txBox="1"/>
          <p:nvPr/>
        </p:nvSpPr>
        <p:spPr>
          <a:xfrm>
            <a:off x="8663940" y="3063240"/>
            <a:ext cx="1600200" cy="1631216"/>
          </a:xfrm>
          <a:prstGeom prst="rect">
            <a:avLst/>
          </a:prstGeom>
          <a:noFill/>
        </p:spPr>
        <p:txBody>
          <a:bodyPr wrap="square" rtlCol="0">
            <a:spAutoFit/>
          </a:bodyPr>
          <a:lstStyle/>
          <a:p>
            <a:pPr>
              <a:spcAft>
                <a:spcPts val="636"/>
              </a:spcAft>
            </a:pPr>
            <a:r>
              <a:rPr lang="en-US" sz="1500" dirty="0">
                <a:solidFill>
                  <a:schemeClr val="bg1"/>
                </a:solidFill>
              </a:rPr>
              <a:t>Review Referrals</a:t>
            </a:r>
          </a:p>
          <a:p>
            <a:pPr>
              <a:spcAft>
                <a:spcPts val="630"/>
              </a:spcAft>
            </a:pPr>
            <a:r>
              <a:rPr lang="en-US" sz="1500" dirty="0">
                <a:solidFill>
                  <a:schemeClr val="bg1"/>
                </a:solidFill>
              </a:rPr>
              <a:t>Progressive Engagement Referrals</a:t>
            </a:r>
          </a:p>
          <a:p>
            <a:r>
              <a:rPr lang="en-US" sz="1500" dirty="0">
                <a:solidFill>
                  <a:schemeClr val="bg1"/>
                </a:solidFill>
              </a:rPr>
              <a:t>Collaborate on difficult cases</a:t>
            </a:r>
          </a:p>
        </p:txBody>
      </p:sp>
      <p:graphicFrame>
        <p:nvGraphicFramePr>
          <p:cNvPr id="6" name="Diagram 5">
            <a:extLst>
              <a:ext uri="{FF2B5EF4-FFF2-40B4-BE49-F238E27FC236}">
                <a16:creationId xmlns:a16="http://schemas.microsoft.com/office/drawing/2014/main" xmlns="" id="{8771E99D-9DE2-41D5-A070-359B7F28FCEA}"/>
              </a:ext>
            </a:extLst>
          </p:cNvPr>
          <p:cNvGraphicFramePr/>
          <p:nvPr>
            <p:extLst>
              <p:ext uri="{D42A27DB-BD31-4B8C-83A1-F6EECF244321}">
                <p14:modId xmlns:p14="http://schemas.microsoft.com/office/powerpoint/2010/main" val="1100888596"/>
              </p:ext>
            </p:extLst>
          </p:nvPr>
        </p:nvGraphicFramePr>
        <p:xfrm>
          <a:off x="1653540" y="1767840"/>
          <a:ext cx="8839200" cy="5638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7" name="Graphic 6" descr="House">
            <a:extLst>
              <a:ext uri="{FF2B5EF4-FFF2-40B4-BE49-F238E27FC236}">
                <a16:creationId xmlns:a16="http://schemas.microsoft.com/office/drawing/2014/main" xmlns="" id="{2C318DD6-E484-42A4-98D5-99797D4F48BE}"/>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xmlns="" r:embed="rId8"/>
              </a:ext>
            </a:extLst>
          </a:blip>
          <a:stretch>
            <a:fillRect/>
          </a:stretch>
        </p:blipFill>
        <p:spPr>
          <a:xfrm>
            <a:off x="8698099" y="3672840"/>
            <a:ext cx="1467929" cy="1467929"/>
          </a:xfrm>
          <a:prstGeom prst="rect">
            <a:avLst/>
          </a:prstGeom>
        </p:spPr>
      </p:pic>
      <p:sp>
        <p:nvSpPr>
          <p:cNvPr id="8" name="TextBox 7">
            <a:extLst>
              <a:ext uri="{FF2B5EF4-FFF2-40B4-BE49-F238E27FC236}">
                <a16:creationId xmlns:a16="http://schemas.microsoft.com/office/drawing/2014/main" xmlns="" id="{01DD6E73-6B2F-486E-90B5-EE505ED696A6}"/>
              </a:ext>
            </a:extLst>
          </p:cNvPr>
          <p:cNvSpPr txBox="1"/>
          <p:nvPr/>
        </p:nvSpPr>
        <p:spPr>
          <a:xfrm>
            <a:off x="1645656" y="2815949"/>
            <a:ext cx="8839199" cy="368061"/>
          </a:xfrm>
          <a:prstGeom prst="rect">
            <a:avLst/>
          </a:prstGeom>
          <a:ln/>
        </p:spPr>
        <p:style>
          <a:lnRef idx="1">
            <a:schemeClr val="accent5"/>
          </a:lnRef>
          <a:fillRef idx="3">
            <a:schemeClr val="accent5"/>
          </a:fillRef>
          <a:effectRef idx="2">
            <a:schemeClr val="accent5"/>
          </a:effectRef>
          <a:fontRef idx="minor">
            <a:schemeClr val="lt1"/>
          </a:fontRef>
        </p:style>
        <p:txBody>
          <a:bodyPr wrap="square" rtlCol="0">
            <a:spAutoFit/>
          </a:bodyPr>
          <a:lstStyle/>
          <a:p>
            <a:pPr algn="ctr"/>
            <a:r>
              <a:rPr lang="en-US" dirty="0">
                <a:sym typeface="Wingdings" panose="05000000000000000000" pitchFamily="2" charset="2"/>
              </a:rPr>
              <a:t>Case Consultation</a:t>
            </a:r>
            <a:endParaRPr lang="en-US" dirty="0"/>
          </a:p>
        </p:txBody>
      </p:sp>
      <p:sp>
        <p:nvSpPr>
          <p:cNvPr id="9" name="TextBox 8">
            <a:extLst>
              <a:ext uri="{FF2B5EF4-FFF2-40B4-BE49-F238E27FC236}">
                <a16:creationId xmlns:a16="http://schemas.microsoft.com/office/drawing/2014/main" xmlns="" id="{DF1FA8D7-A53E-415C-81EE-0707B1B567FE}"/>
              </a:ext>
            </a:extLst>
          </p:cNvPr>
          <p:cNvSpPr txBox="1"/>
          <p:nvPr/>
        </p:nvSpPr>
        <p:spPr>
          <a:xfrm>
            <a:off x="1653541" y="2351165"/>
            <a:ext cx="8839199" cy="368061"/>
          </a:xfrm>
          <a:prstGeom prst="rect">
            <a:avLst/>
          </a:prstGeom>
          <a:ln/>
        </p:spPr>
        <p:style>
          <a:lnRef idx="1">
            <a:schemeClr val="accent5"/>
          </a:lnRef>
          <a:fillRef idx="3">
            <a:schemeClr val="accent5"/>
          </a:fillRef>
          <a:effectRef idx="2">
            <a:schemeClr val="accent5"/>
          </a:effectRef>
          <a:fontRef idx="minor">
            <a:schemeClr val="lt1"/>
          </a:fontRef>
        </p:style>
        <p:txBody>
          <a:bodyPr wrap="square" rtlCol="0">
            <a:spAutoFit/>
          </a:bodyPr>
          <a:lstStyle/>
          <a:p>
            <a:pPr algn="ctr"/>
            <a:r>
              <a:rPr lang="en-US" dirty="0">
                <a:sym typeface="Wingdings" panose="05000000000000000000" pitchFamily="2" charset="2"/>
              </a:rPr>
              <a:t>By Name List Updates</a:t>
            </a:r>
            <a:endParaRPr lang="en-US" dirty="0"/>
          </a:p>
        </p:txBody>
      </p:sp>
      <p:sp>
        <p:nvSpPr>
          <p:cNvPr id="10" name="Arrow: Right 9">
            <a:extLst>
              <a:ext uri="{FF2B5EF4-FFF2-40B4-BE49-F238E27FC236}">
                <a16:creationId xmlns:a16="http://schemas.microsoft.com/office/drawing/2014/main" xmlns="" id="{E2982C46-B0D6-4C5D-B813-4A7F8B42BA1A}"/>
              </a:ext>
            </a:extLst>
          </p:cNvPr>
          <p:cNvSpPr/>
          <p:nvPr/>
        </p:nvSpPr>
        <p:spPr>
          <a:xfrm rot="10800000">
            <a:off x="1958340" y="2959476"/>
            <a:ext cx="3001992" cy="13802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Arrow: Right 10">
            <a:extLst>
              <a:ext uri="{FF2B5EF4-FFF2-40B4-BE49-F238E27FC236}">
                <a16:creationId xmlns:a16="http://schemas.microsoft.com/office/drawing/2014/main" xmlns="" id="{0C20A534-7610-4FF0-8A21-AD9F08B13273}"/>
              </a:ext>
            </a:extLst>
          </p:cNvPr>
          <p:cNvSpPr/>
          <p:nvPr/>
        </p:nvSpPr>
        <p:spPr>
          <a:xfrm rot="10800000">
            <a:off x="1958339" y="2460828"/>
            <a:ext cx="3001992" cy="13802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Arrow: Right 11">
            <a:extLst>
              <a:ext uri="{FF2B5EF4-FFF2-40B4-BE49-F238E27FC236}">
                <a16:creationId xmlns:a16="http://schemas.microsoft.com/office/drawing/2014/main" xmlns="" id="{1C4B1D5F-F99F-4D64-BBE1-69F3E9A92ACC}"/>
              </a:ext>
            </a:extLst>
          </p:cNvPr>
          <p:cNvSpPr/>
          <p:nvPr/>
        </p:nvSpPr>
        <p:spPr>
          <a:xfrm>
            <a:off x="7254265" y="2925217"/>
            <a:ext cx="3001992" cy="13802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Arrow: Right 12">
            <a:extLst>
              <a:ext uri="{FF2B5EF4-FFF2-40B4-BE49-F238E27FC236}">
                <a16:creationId xmlns:a16="http://schemas.microsoft.com/office/drawing/2014/main" xmlns="" id="{58193589-E3F9-42FB-A958-5CA9ADC0DF12}"/>
              </a:ext>
            </a:extLst>
          </p:cNvPr>
          <p:cNvSpPr/>
          <p:nvPr/>
        </p:nvSpPr>
        <p:spPr>
          <a:xfrm>
            <a:off x="7254265" y="2462117"/>
            <a:ext cx="3001992" cy="13802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259508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CA41C12-2443-49BB-9327-8659C52080B6}"/>
              </a:ext>
            </a:extLst>
          </p:cNvPr>
          <p:cNvSpPr>
            <a:spLocks noGrp="1"/>
          </p:cNvSpPr>
          <p:nvPr>
            <p:ph type="title"/>
          </p:nvPr>
        </p:nvSpPr>
        <p:spPr/>
        <p:txBody>
          <a:bodyPr/>
          <a:lstStyle/>
          <a:p>
            <a:r>
              <a:rPr lang="en-US" dirty="0"/>
              <a:t>CE Working for the </a:t>
            </a:r>
            <a:r>
              <a:rPr lang="en-US" dirty="0" err="1"/>
              <a:t>MCoC</a:t>
            </a:r>
            <a:r>
              <a:rPr lang="en-US" dirty="0"/>
              <a:t> Veteran Committee</a:t>
            </a:r>
          </a:p>
        </p:txBody>
      </p:sp>
      <p:sp>
        <p:nvSpPr>
          <p:cNvPr id="3" name="Content Placeholder 2">
            <a:extLst>
              <a:ext uri="{FF2B5EF4-FFF2-40B4-BE49-F238E27FC236}">
                <a16:creationId xmlns:a16="http://schemas.microsoft.com/office/drawing/2014/main" xmlns="" id="{1E2615DA-3523-413B-96EE-A8DC438C8A82}"/>
              </a:ext>
            </a:extLst>
          </p:cNvPr>
          <p:cNvSpPr>
            <a:spLocks noGrp="1"/>
          </p:cNvSpPr>
          <p:nvPr>
            <p:ph idx="1"/>
          </p:nvPr>
        </p:nvSpPr>
        <p:spPr/>
        <p:txBody>
          <a:bodyPr>
            <a:normAutofit lnSpcReduction="10000"/>
          </a:bodyPr>
          <a:lstStyle/>
          <a:p>
            <a:r>
              <a:rPr lang="en-US" sz="2800" b="1" dirty="0">
                <a:solidFill>
                  <a:schemeClr val="tx1"/>
                </a:solidFill>
              </a:rPr>
              <a:t>Prior to Coordinated Entry:</a:t>
            </a:r>
          </a:p>
          <a:p>
            <a:pPr lvl="1" indent="-457200">
              <a:buFont typeface="Wingdings" panose="05000000000000000000" pitchFamily="2" charset="2"/>
              <a:buChar char="§"/>
            </a:pPr>
            <a:r>
              <a:rPr lang="en-US" sz="2800" i="0" dirty="0">
                <a:solidFill>
                  <a:schemeClr val="tx1"/>
                </a:solidFill>
              </a:rPr>
              <a:t>Veterans completing intakes and screenings multiple times and regular movement between programs</a:t>
            </a:r>
          </a:p>
          <a:p>
            <a:pPr lvl="1" indent="-457200">
              <a:buFont typeface="Wingdings" panose="05000000000000000000" pitchFamily="2" charset="2"/>
              <a:buChar char="§"/>
            </a:pPr>
            <a:r>
              <a:rPr lang="en-US" sz="2800" i="0" dirty="0">
                <a:solidFill>
                  <a:schemeClr val="tx1"/>
                </a:solidFill>
              </a:rPr>
              <a:t>Veterans receiving duplicative services from more than one program at a time</a:t>
            </a:r>
          </a:p>
          <a:p>
            <a:pPr lvl="1" indent="-457200">
              <a:buFont typeface="Wingdings" panose="05000000000000000000" pitchFamily="2" charset="2"/>
              <a:buChar char="§"/>
            </a:pPr>
            <a:r>
              <a:rPr lang="en-US" sz="2800" i="0" dirty="0">
                <a:solidFill>
                  <a:schemeClr val="tx1"/>
                </a:solidFill>
              </a:rPr>
              <a:t>All programs serving veterans of varying vulnerability</a:t>
            </a:r>
          </a:p>
          <a:p>
            <a:pPr lvl="1" indent="-457200">
              <a:buFont typeface="Wingdings" panose="05000000000000000000" pitchFamily="2" charset="2"/>
              <a:buChar char="§"/>
            </a:pPr>
            <a:r>
              <a:rPr lang="en-US" sz="2800" i="0" dirty="0">
                <a:solidFill>
                  <a:schemeClr val="tx1"/>
                </a:solidFill>
              </a:rPr>
              <a:t>Under/over utilized programs</a:t>
            </a:r>
          </a:p>
          <a:p>
            <a:pPr lvl="1" indent="-457200">
              <a:buFont typeface="Wingdings" panose="05000000000000000000" pitchFamily="2" charset="2"/>
              <a:buChar char="§"/>
            </a:pPr>
            <a:r>
              <a:rPr lang="en-US" sz="2800" i="0" dirty="0">
                <a:solidFill>
                  <a:schemeClr val="tx1"/>
                </a:solidFill>
              </a:rPr>
              <a:t>Limited communication between programs</a:t>
            </a:r>
          </a:p>
          <a:p>
            <a:endParaRPr lang="en-US" dirty="0"/>
          </a:p>
        </p:txBody>
      </p:sp>
    </p:spTree>
    <p:extLst>
      <p:ext uri="{BB962C8B-B14F-4D97-AF65-F5344CB8AC3E}">
        <p14:creationId xmlns:p14="http://schemas.microsoft.com/office/powerpoint/2010/main" val="33787764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994FFA3-4554-4B8E-9F92-9CDDFEC11E10}"/>
              </a:ext>
            </a:extLst>
          </p:cNvPr>
          <p:cNvSpPr>
            <a:spLocks noGrp="1"/>
          </p:cNvSpPr>
          <p:nvPr>
            <p:ph type="title"/>
          </p:nvPr>
        </p:nvSpPr>
        <p:spPr/>
        <p:txBody>
          <a:bodyPr/>
          <a:lstStyle/>
          <a:p>
            <a:r>
              <a:rPr lang="en-US" dirty="0"/>
              <a:t>CE Working for the </a:t>
            </a:r>
            <a:r>
              <a:rPr lang="en-US" dirty="0" err="1"/>
              <a:t>MCoC</a:t>
            </a:r>
            <a:r>
              <a:rPr lang="en-US" dirty="0"/>
              <a:t> Veteran Committee</a:t>
            </a:r>
          </a:p>
        </p:txBody>
      </p:sp>
      <p:sp>
        <p:nvSpPr>
          <p:cNvPr id="3" name="Content Placeholder 2">
            <a:extLst>
              <a:ext uri="{FF2B5EF4-FFF2-40B4-BE49-F238E27FC236}">
                <a16:creationId xmlns:a16="http://schemas.microsoft.com/office/drawing/2014/main" xmlns="" id="{B97CBAD1-8532-44ED-AFAE-5B34B3C089B7}"/>
              </a:ext>
            </a:extLst>
          </p:cNvPr>
          <p:cNvSpPr>
            <a:spLocks noGrp="1"/>
          </p:cNvSpPr>
          <p:nvPr>
            <p:ph idx="1"/>
          </p:nvPr>
        </p:nvSpPr>
        <p:spPr/>
        <p:txBody>
          <a:bodyPr>
            <a:normAutofit fontScale="92500" lnSpcReduction="20000"/>
          </a:bodyPr>
          <a:lstStyle/>
          <a:p>
            <a:pPr>
              <a:buFont typeface="Wingdings" panose="05000000000000000000" pitchFamily="2" charset="2"/>
              <a:buChar char="§"/>
            </a:pPr>
            <a:r>
              <a:rPr lang="en-US" sz="2800" b="1" dirty="0">
                <a:solidFill>
                  <a:schemeClr val="tx1"/>
                </a:solidFill>
              </a:rPr>
              <a:t>What was implemented:</a:t>
            </a:r>
          </a:p>
          <a:p>
            <a:pPr lvl="1" indent="-457200">
              <a:buFont typeface="Wingdings" panose="05000000000000000000" pitchFamily="2" charset="2"/>
              <a:buChar char="§"/>
            </a:pPr>
            <a:r>
              <a:rPr lang="en-US" sz="2800" dirty="0">
                <a:solidFill>
                  <a:schemeClr val="tx1"/>
                </a:solidFill>
              </a:rPr>
              <a:t>Universal Coordinated Assessment</a:t>
            </a:r>
          </a:p>
          <a:p>
            <a:pPr lvl="2" indent="-457200">
              <a:buFont typeface="Wingdings" panose="05000000000000000000" pitchFamily="2" charset="2"/>
              <a:buChar char="§"/>
            </a:pPr>
            <a:r>
              <a:rPr lang="en-US" sz="2800" dirty="0">
                <a:solidFill>
                  <a:schemeClr val="tx1"/>
                </a:solidFill>
              </a:rPr>
              <a:t>Each veteran provider asks the same questions when first meeting a veteran</a:t>
            </a:r>
          </a:p>
          <a:p>
            <a:pPr lvl="2" indent="-457200">
              <a:buFont typeface="Wingdings" panose="05000000000000000000" pitchFamily="2" charset="2"/>
              <a:buChar char="§"/>
            </a:pPr>
            <a:r>
              <a:rPr lang="en-US" sz="2800" dirty="0">
                <a:solidFill>
                  <a:schemeClr val="tx1"/>
                </a:solidFill>
              </a:rPr>
              <a:t>Vulnerability Index tool, VI-SPDAT) uses evidenced based practice to identify those with the greatest risk</a:t>
            </a:r>
          </a:p>
          <a:p>
            <a:pPr lvl="2" indent="-457200">
              <a:buFont typeface="Wingdings" panose="05000000000000000000" pitchFamily="2" charset="2"/>
              <a:buChar char="§"/>
            </a:pPr>
            <a:r>
              <a:rPr lang="en-US" sz="2800" dirty="0">
                <a:solidFill>
                  <a:schemeClr val="tx1"/>
                </a:solidFill>
              </a:rPr>
              <a:t>Each veteran provider designated to work with veterans with specific vulnerability index</a:t>
            </a:r>
          </a:p>
          <a:p>
            <a:pPr lvl="2" indent="-457200">
              <a:buFont typeface="Wingdings" panose="05000000000000000000" pitchFamily="2" charset="2"/>
              <a:buChar char="§"/>
            </a:pPr>
            <a:r>
              <a:rPr lang="en-US" sz="2800" dirty="0">
                <a:solidFill>
                  <a:schemeClr val="tx1"/>
                </a:solidFill>
              </a:rPr>
              <a:t>Referrals to appropriate program made immediately at time of screening </a:t>
            </a:r>
          </a:p>
          <a:p>
            <a:endParaRPr lang="en-US" dirty="0"/>
          </a:p>
        </p:txBody>
      </p:sp>
    </p:spTree>
    <p:extLst>
      <p:ext uri="{BB962C8B-B14F-4D97-AF65-F5344CB8AC3E}">
        <p14:creationId xmlns:p14="http://schemas.microsoft.com/office/powerpoint/2010/main" val="3210465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18A4EAE-2C7F-4CDC-8BC6-6C80438B46D5}"/>
              </a:ext>
            </a:extLst>
          </p:cNvPr>
          <p:cNvSpPr>
            <a:spLocks noGrp="1"/>
          </p:cNvSpPr>
          <p:nvPr>
            <p:ph type="title"/>
          </p:nvPr>
        </p:nvSpPr>
        <p:spPr/>
        <p:txBody>
          <a:bodyPr/>
          <a:lstStyle/>
          <a:p>
            <a:r>
              <a:rPr lang="en-US" dirty="0"/>
              <a:t>CE Working for the </a:t>
            </a:r>
            <a:r>
              <a:rPr lang="en-US" dirty="0" err="1"/>
              <a:t>MCoC</a:t>
            </a:r>
            <a:r>
              <a:rPr lang="en-US" dirty="0"/>
              <a:t> Veteran Committee</a:t>
            </a:r>
          </a:p>
        </p:txBody>
      </p:sp>
      <p:sp>
        <p:nvSpPr>
          <p:cNvPr id="3" name="Content Placeholder 2">
            <a:extLst>
              <a:ext uri="{FF2B5EF4-FFF2-40B4-BE49-F238E27FC236}">
                <a16:creationId xmlns:a16="http://schemas.microsoft.com/office/drawing/2014/main" xmlns="" id="{DEBBE124-7150-4238-AB34-766F39B22261}"/>
              </a:ext>
            </a:extLst>
          </p:cNvPr>
          <p:cNvSpPr>
            <a:spLocks noGrp="1"/>
          </p:cNvSpPr>
          <p:nvPr>
            <p:ph idx="1"/>
          </p:nvPr>
        </p:nvSpPr>
        <p:spPr/>
        <p:txBody>
          <a:bodyPr>
            <a:normAutofit fontScale="92500" lnSpcReduction="10000"/>
          </a:bodyPr>
          <a:lstStyle/>
          <a:p>
            <a:r>
              <a:rPr lang="en-US" sz="2800" b="1" dirty="0">
                <a:solidFill>
                  <a:schemeClr val="tx1"/>
                </a:solidFill>
              </a:rPr>
              <a:t>Post Coordinated Entry</a:t>
            </a:r>
          </a:p>
          <a:p>
            <a:pPr lvl="1" indent="-457200">
              <a:buFont typeface="Wingdings" panose="05000000000000000000" pitchFamily="2" charset="2"/>
              <a:buChar char="§"/>
            </a:pPr>
            <a:r>
              <a:rPr lang="en-US" sz="2800" i="0" dirty="0">
                <a:solidFill>
                  <a:schemeClr val="tx1"/>
                </a:solidFill>
              </a:rPr>
              <a:t>Veterans no longer bouncing between programs</a:t>
            </a:r>
          </a:p>
          <a:p>
            <a:pPr lvl="1" indent="-457200">
              <a:buFont typeface="Wingdings" panose="05000000000000000000" pitchFamily="2" charset="2"/>
              <a:buChar char="§"/>
            </a:pPr>
            <a:r>
              <a:rPr lang="en-US" sz="2800" i="0" dirty="0">
                <a:solidFill>
                  <a:schemeClr val="tx1"/>
                </a:solidFill>
              </a:rPr>
              <a:t>Veteran providers meet weekly to discuss new or difficult cases</a:t>
            </a:r>
          </a:p>
          <a:p>
            <a:pPr lvl="1" indent="-457200">
              <a:buFont typeface="Wingdings" panose="05000000000000000000" pitchFamily="2" charset="2"/>
              <a:buChar char="§"/>
            </a:pPr>
            <a:r>
              <a:rPr lang="en-US" sz="2800" i="0" dirty="0">
                <a:solidFill>
                  <a:schemeClr val="tx1"/>
                </a:solidFill>
              </a:rPr>
              <a:t>Most vulnerable veterans have quick access to Permanent Supported Housing Programs</a:t>
            </a:r>
          </a:p>
          <a:p>
            <a:pPr lvl="1" indent="-457200">
              <a:buFont typeface="Wingdings" panose="05000000000000000000" pitchFamily="2" charset="2"/>
              <a:buChar char="§"/>
            </a:pPr>
            <a:r>
              <a:rPr lang="en-US" sz="2800" i="0" dirty="0">
                <a:solidFill>
                  <a:schemeClr val="tx1"/>
                </a:solidFill>
              </a:rPr>
              <a:t>Less vulnerable veterans have quick access to Rapid Re-Housing Programs</a:t>
            </a:r>
          </a:p>
          <a:p>
            <a:pPr lvl="1" indent="-457200">
              <a:buFont typeface="Wingdings" panose="05000000000000000000" pitchFamily="2" charset="2"/>
              <a:buChar char="§"/>
            </a:pPr>
            <a:r>
              <a:rPr lang="en-US" sz="2800" i="0" dirty="0">
                <a:solidFill>
                  <a:schemeClr val="tx1"/>
                </a:solidFill>
              </a:rPr>
              <a:t>Transitional housing available with limited waitlists</a:t>
            </a:r>
            <a:endParaRPr lang="en-US" i="0" dirty="0">
              <a:solidFill>
                <a:schemeClr val="tx1"/>
              </a:solidFill>
            </a:endParaRPr>
          </a:p>
          <a:p>
            <a:endParaRPr lang="en-US" dirty="0"/>
          </a:p>
        </p:txBody>
      </p:sp>
    </p:spTree>
    <p:extLst>
      <p:ext uri="{BB962C8B-B14F-4D97-AF65-F5344CB8AC3E}">
        <p14:creationId xmlns:p14="http://schemas.microsoft.com/office/powerpoint/2010/main" val="3708165325"/>
      </p:ext>
    </p:extLst>
  </p:cSld>
  <p:clrMapOvr>
    <a:masterClrMapping/>
  </p:clrMapOvr>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TM10001105[[fn=Crop]]</Template>
  <TotalTime>274</TotalTime>
  <Words>1586</Words>
  <Application>Microsoft Office PowerPoint</Application>
  <PresentationFormat>Widescreen</PresentationFormat>
  <Paragraphs>154</Paragraphs>
  <Slides>30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30</vt:i4>
      </vt:variant>
    </vt:vector>
  </HeadingPairs>
  <TitlesOfParts>
    <vt:vector size="34" baseType="lpstr">
      <vt:lpstr>Calibri</vt:lpstr>
      <vt:lpstr>Franklin Gothic Book</vt:lpstr>
      <vt:lpstr>Wingdings</vt:lpstr>
      <vt:lpstr>Crop</vt:lpstr>
      <vt:lpstr>Maine CoC Coordinated Entry </vt:lpstr>
      <vt:lpstr>What is Coordinated Entry</vt:lpstr>
      <vt:lpstr>What is Coordinated Entry</vt:lpstr>
      <vt:lpstr>Why Coordinated Entry</vt:lpstr>
      <vt:lpstr>Coordinated Entry in Maine</vt:lpstr>
      <vt:lpstr>CE Working for the MCoC Veteran Committee </vt:lpstr>
      <vt:lpstr>CE Working for the MCoC Veteran Committee</vt:lpstr>
      <vt:lpstr>CE Working for the MCoC Veteran Committee</vt:lpstr>
      <vt:lpstr>CE Working for the MCoC Veteran Committee</vt:lpstr>
      <vt:lpstr>The MCoC CE 5 Step Process</vt:lpstr>
      <vt:lpstr>Step 1: ACCESS</vt:lpstr>
      <vt:lpstr>ACCESS: Core Elements</vt:lpstr>
      <vt:lpstr>ACCESS: Tools</vt:lpstr>
      <vt:lpstr>ACCESS Procedure: Via 211</vt:lpstr>
      <vt:lpstr>ACCESS Procedure: Via 211</vt:lpstr>
      <vt:lpstr>ACCESS: Individuals Fleeing DV</vt:lpstr>
      <vt:lpstr>ACCESS: Data Sharing Permissions</vt:lpstr>
      <vt:lpstr>ACCESS Procedure: Via Emergency Shelter, PATH Provider or other Outreach Provider</vt:lpstr>
      <vt:lpstr>The MCoC CE 5 Step Process</vt:lpstr>
      <vt:lpstr>Step 2: INTAKE Procedure</vt:lpstr>
      <vt:lpstr>The MCoC CE 5 Step Process</vt:lpstr>
      <vt:lpstr>Step 3: ASSESSMENT AND PRIORITIZATION (in development)</vt:lpstr>
      <vt:lpstr>ASSESSMENT AND PRIORITIZATION: Tools (in development)</vt:lpstr>
      <vt:lpstr>ASSESSMENT AND PRIORITIZATION: Procedure (in development)</vt:lpstr>
      <vt:lpstr>ASSESSMENT AND PRIORITIZATION: Procedure in development</vt:lpstr>
      <vt:lpstr>The MCoC CE 5 Step Process</vt:lpstr>
      <vt:lpstr>Step 4: Housing Intervention and Referral(in development)</vt:lpstr>
      <vt:lpstr>Housing Intervention and Referral: Less Vulnerable Procedure (in development)</vt:lpstr>
      <vt:lpstr>Housing Intervention and Referral: More Vulnerable Procedure (in development)</vt:lpstr>
      <vt:lpstr>Housing Intervention and Referral: More Vulnerable Procedure (in development)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Maine CoC Coordinated Entry</dc:title>
  <dc:creator>James Gagne</dc:creator>
  <cp:lastModifiedBy>Scott Tibbitts</cp:lastModifiedBy>
  <cp:revision>18</cp:revision>
  <dcterms:created xsi:type="dcterms:W3CDTF">2018-04-02T12:47:49Z</dcterms:created>
  <dcterms:modified xsi:type="dcterms:W3CDTF">2018-04-18T17:50:52Z</dcterms:modified>
</cp:coreProperties>
</file>