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6"/>
  </p:notesMasterIdLst>
  <p:handoutMasterIdLst>
    <p:handoutMasterId r:id="rId27"/>
  </p:handoutMasterIdLst>
  <p:sldIdLst>
    <p:sldId id="256" r:id="rId7"/>
    <p:sldId id="289" r:id="rId8"/>
    <p:sldId id="262" r:id="rId9"/>
    <p:sldId id="271" r:id="rId10"/>
    <p:sldId id="282" r:id="rId11"/>
    <p:sldId id="308" r:id="rId12"/>
    <p:sldId id="279" r:id="rId13"/>
    <p:sldId id="307" r:id="rId14"/>
    <p:sldId id="292" r:id="rId15"/>
    <p:sldId id="302" r:id="rId16"/>
    <p:sldId id="299" r:id="rId17"/>
    <p:sldId id="274" r:id="rId18"/>
    <p:sldId id="283" r:id="rId19"/>
    <p:sldId id="284" r:id="rId20"/>
    <p:sldId id="300" r:id="rId21"/>
    <p:sldId id="301" r:id="rId22"/>
    <p:sldId id="306" r:id="rId23"/>
    <p:sldId id="285" r:id="rId24"/>
    <p:sldId id="270" r:id="rId25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20AF2F7-B19F-49DC-98A3-5256F19797F3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1577598-8920-45D8-90F3-9CD50D19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3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8166CD9-81D8-4FF5-9456-061408EC43A2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5579745-70CD-4C2C-B398-B60125B9F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1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6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6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62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0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8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5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8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3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9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3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9745-70CD-4C2C-B398-B60125B9FC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4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2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1CC8A-E880-40DE-8297-FB8FB818D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02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6A774-0EB4-404B-87B6-CC9D2048C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1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0FBDD-A70B-40CD-8A3E-9027851AD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307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56C74-36F9-418B-9505-5768565BC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928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DA2DD-3CC0-476D-A399-6DCC68833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248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2DE1C-2294-42D5-85A8-CF55FB276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417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AEF0F-ACF8-41BF-B3E0-F93772A12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212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468FE-3DF9-41A6-BCB9-0F4F8F02E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49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28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F19DD-44BC-4525-A908-527B55904B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2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7D931-79BF-49C5-9F96-1A282A7DE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924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DC6FE-C2F6-4391-9511-3C9223E78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437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AE4D4-DAEA-4FB3-A0F1-0547D349A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467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B6850-56B5-404E-849E-6658B7373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245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4F792-63FF-47C1-80DE-E026D8120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0122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8B1F8-791B-40B9-8DE0-839BBCCFF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7119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01395-A0D2-4E50-8009-DA4824F53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6268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5A715-F18C-4659-AF0A-E68BC4D0B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150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39362-0B7A-444B-B0B6-B94563B51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6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57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34539-C1CB-4C91-9041-C7CCD6343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4772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C59E2-0CDD-411A-946C-93D2BDF01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434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0B96-8306-4E14-B6CE-78B3B3FFE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064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E00ED-504E-41DB-91CD-C22B7C6FC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5288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7265E-95D7-4C4E-AB15-13D890DCA2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490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1248-FA7D-4652-8B87-F73584E43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7994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FE3A8-B02F-4CC4-975F-4F2CAE5B9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318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CF381-94BB-488F-9F52-E9DCA1BBD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72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84440-E2EC-4476-98F8-F0DCE6A18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27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CB188-0B7F-4F87-8D89-0ACC36EA8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73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93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4CC75-F92C-46CF-A52E-ADB2E92E6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9778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D3F25-D02F-4C01-973E-FE86364A0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3452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62B53-F5B4-4F0F-A9E9-735585A56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209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D65C3-5F7A-40AE-8ABC-FA1B2F84D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5602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2B324-26B9-4117-B608-C6776055E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5001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34549-1634-458E-9005-D26A742FE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2290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BA58-0535-45F8-9669-479D7342C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917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EB2D6-C91F-4763-9970-4C0048F5F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8217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C5681-1C90-415A-BDC7-FC40C6788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9173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70ADA-633D-4E8A-AD93-EB4FA3419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68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15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003E-F875-43CF-AF4D-C6E6C5B36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5599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86FE5-8516-44F3-97D6-02CFD08CE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096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7627C-0C59-4314-AA1B-1CF5B651F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6100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642EA-A682-49A5-826E-B19E21CFF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9281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0F7FC-98B6-4243-9307-D5CB1EAA8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1831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19043-E769-4D85-8DAD-1E8A71C70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0012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2D79-B7DF-40F1-B8F3-08DFCFAC2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7990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B748-17B2-44B4-AD73-21D8FEE8D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6464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9D4C3-11B6-4005-9759-711EA45CC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102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6F5A-B407-4651-857C-47172FF58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9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953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AFA0-D978-4F5A-B562-33CDD238D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2540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9497D-2B11-46A0-A2F2-89DDD02E8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7212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3995B-B783-4A6F-99B0-D77F39CBA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6929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03662-CCB1-4DEE-84E7-921C80D65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4652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F6E63-6966-4B4B-A5B7-0A3C66163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0340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E1F50-D169-41B9-9068-AE2B31898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589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EE4D8-31CA-4BA8-92A7-B2B2BA514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13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9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3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51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9" r="1215"/>
          <a:stretch>
            <a:fillRect/>
          </a:stretch>
        </p:blipFill>
        <p:spPr bwMode="auto">
          <a:xfrm flipH="1">
            <a:off x="0" y="227013"/>
            <a:ext cx="12192000" cy="63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228601"/>
            <a:ext cx="12192000" cy="63992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pic>
        <p:nvPicPr>
          <p:cNvPr id="26627" name="Picture 3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8" y="6386514"/>
            <a:ext cx="26797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FBD2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33E386F-23BE-4136-B816-99C279FBFD48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0414F8-01AE-42C9-BC25-BFF677081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363B7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363B7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543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7" r="1227"/>
          <a:stretch>
            <a:fillRect/>
          </a:stretch>
        </p:blipFill>
        <p:spPr bwMode="auto">
          <a:xfrm flipH="1">
            <a:off x="0" y="227013"/>
            <a:ext cx="12192000" cy="63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0" y="227013"/>
            <a:ext cx="12192000" cy="639921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/>
          </a:p>
        </p:txBody>
      </p:sp>
      <p:pic>
        <p:nvPicPr>
          <p:cNvPr id="278545" name="Picture 17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8" y="6386514"/>
            <a:ext cx="26797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FBD2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85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7854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854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7854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7855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FA6F6D-E76D-4A7B-BFC8-40A441072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48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363B7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363B7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36" name="Picture 2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34" y="5875338"/>
            <a:ext cx="1462617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824" name="Picture 8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8" y="6388100"/>
            <a:ext cx="26797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FBD2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304800"/>
            <a:ext cx="12192000" cy="63246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08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04AECA-D89A-4894-BA46-1EBD982F0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22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363B7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363B7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53" name="Picture 2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34" y="5876926"/>
            <a:ext cx="1462617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4144" name="Picture 16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8" y="6386514"/>
            <a:ext cx="26797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FBD2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4145" name="Rectangle 17"/>
          <p:cNvSpPr>
            <a:spLocks noChangeArrowheads="1"/>
          </p:cNvSpPr>
          <p:nvPr/>
        </p:nvSpPr>
        <p:spPr bwMode="auto">
          <a:xfrm>
            <a:off x="0" y="304800"/>
            <a:ext cx="12192000" cy="63246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41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414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414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414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415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D9792A-EFBE-4EBC-9418-A6C96CFF8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05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363B7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363B7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227013"/>
            <a:ext cx="12192000" cy="63992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019584-7F23-4729-8AF1-F99AAF94E2B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19145" name="Picture 9" descr="MSHAlogo5265 DarkBlu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7" y="6388100"/>
            <a:ext cx="2681816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156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34" y="5876926"/>
            <a:ext cx="1462617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85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363B7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363B7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0" y="227013"/>
            <a:ext cx="12192000" cy="63992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57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57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57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857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857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CA408E-94C0-4A3C-B1DA-7E048077B7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85709" name="Picture 13" descr="MSHAlogo583 Gre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7" y="6388100"/>
            <a:ext cx="2681816" cy="3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5713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734" y="5876926"/>
            <a:ext cx="1462617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19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363B7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363B7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363B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namer@mainehousing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Relationship Id="rId4" Type="http://schemas.openxmlformats.org/officeDocument/2006/relationships/hyperlink" Target="mailto:lbruns@mainehousing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31" y="305748"/>
            <a:ext cx="7126455" cy="586645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6000" dirty="0">
                <a:latin typeface="Garamond" panose="02020404030301010803" pitchFamily="18" charset="0"/>
              </a:rPr>
              <a:t>Maine’s Coordinated Entry System</a:t>
            </a:r>
            <a:br>
              <a:rPr lang="en-US" sz="6000" dirty="0">
                <a:latin typeface="Garamond" panose="02020404030301010803" pitchFamily="18" charset="0"/>
              </a:rPr>
            </a:br>
            <a:r>
              <a:rPr lang="en-US" sz="6000" dirty="0">
                <a:latin typeface="Garamond" panose="02020404030301010803" pitchFamily="18" charset="0"/>
              </a:rPr>
              <a:t>(CES)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264" y="305748"/>
            <a:ext cx="5756564" cy="54715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0030" y="2377637"/>
            <a:ext cx="1758698" cy="13278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7780" y="5049456"/>
            <a:ext cx="3763059" cy="369332"/>
          </a:xfrm>
          <a:prstGeom prst="rect">
            <a:avLst/>
          </a:prstGeom>
          <a:ln>
            <a:solidFill>
              <a:schemeClr val="accent2">
                <a:alpha val="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0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159265"/>
              </p:ext>
            </p:extLst>
          </p:nvPr>
        </p:nvGraphicFramePr>
        <p:xfrm>
          <a:off x="609600" y="1417643"/>
          <a:ext cx="10972801" cy="4224480"/>
        </p:xfrm>
        <a:graphic>
          <a:graphicData uri="http://schemas.openxmlformats.org/drawingml/2006/table">
            <a:tbl>
              <a:tblPr/>
              <a:tblGrid>
                <a:gridCol w="16711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46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6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16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93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876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2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66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4074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4074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8766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4074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87461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43763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Shelter requires/accepts Individuals and/or families who are: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8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Shelter: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Sobriety Required?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 be able to Live Independently?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Must have stable Emotional/Mental Health (not in crisis)?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clients with open or outstanding warrants for arrest?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Sex Offenders?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Emancipated HOH under 18?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Felony Convictions?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Resideny Restrictions?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single males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Single Females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Households with children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Accepts Youth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Continuous Residency?  (No unauthorized overnights)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Peronal Transportation Required?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Rumford Group Homes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PCHC Hope House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 Inc. (Inc. Emmaus)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Bread of Life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Bangor Area Homeless Shelter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York County Shelter Programs Inc.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Maine Homeless outreach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Homeless Services of Aroostook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Knox County Homeless Coalition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Shaw House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RCAM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Tedford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Preble St                            Florence House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Joe Kresler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80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Portland                                 Oxford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Portland                                 Family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Beginnings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 Maine Homeless Shelter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√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3" name="Explosion 1 2"/>
          <p:cNvSpPr/>
          <p:nvPr/>
        </p:nvSpPr>
        <p:spPr>
          <a:xfrm>
            <a:off x="8953995" y="-129128"/>
            <a:ext cx="2410691" cy="2171684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Process!  Example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8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Assessment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r>
              <a:rPr lang="en-US" sz="2800" dirty="0">
                <a:latin typeface="Garamond" panose="02020404030301010803" pitchFamily="18" charset="0"/>
              </a:rPr>
              <a:t>VI-SPDAT is our common assessment tool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Endorsed by the </a:t>
            </a:r>
            <a:r>
              <a:rPr lang="en-US" dirty="0" err="1">
                <a:latin typeface="Garamond" panose="02020404030301010803" pitchFamily="18" charset="0"/>
              </a:rPr>
              <a:t>CoC</a:t>
            </a:r>
            <a:r>
              <a:rPr lang="en-US" dirty="0">
                <a:latin typeface="Garamond" panose="02020404030301010803" pitchFamily="18" charset="0"/>
              </a:rPr>
              <a:t> and a results based model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We have all of the VI/F/TAY tools you could possibly have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If you don’t agree with the VI score – provide supporting documentation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The VI-SPDAT is the entry point to the by-name-lists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When do we use it?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Generally between 14 – 30 days into shelter stay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Immediately if unsheltered (PATH)</a:t>
            </a:r>
          </a:p>
        </p:txBody>
      </p:sp>
      <p:sp>
        <p:nvSpPr>
          <p:cNvPr id="4" name="Explosion 1 3"/>
          <p:cNvSpPr/>
          <p:nvPr/>
        </p:nvSpPr>
        <p:spPr>
          <a:xfrm>
            <a:off x="8884920" y="274637"/>
            <a:ext cx="3093720" cy="2453323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Preferred Method</a:t>
            </a:r>
          </a:p>
        </p:txBody>
      </p:sp>
    </p:spTree>
    <p:extLst>
      <p:ext uri="{BB962C8B-B14F-4D97-AF65-F5344CB8AC3E}">
        <p14:creationId xmlns:p14="http://schemas.microsoft.com/office/powerpoint/2010/main" val="2938634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485" y="611004"/>
            <a:ext cx="9571550" cy="27556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485" y="3811404"/>
            <a:ext cx="9571550" cy="2755631"/>
          </a:xfrm>
          <a:prstGeom prst="rect">
            <a:avLst/>
          </a:prstGeom>
        </p:spPr>
      </p:pic>
      <p:sp>
        <p:nvSpPr>
          <p:cNvPr id="4" name="Explosion 2 3"/>
          <p:cNvSpPr/>
          <p:nvPr/>
        </p:nvSpPr>
        <p:spPr>
          <a:xfrm>
            <a:off x="7932716" y="391886"/>
            <a:ext cx="3538847" cy="2386940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 be updated for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56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400" dirty="0">
                <a:latin typeface="Garamond" panose="02020404030301010803" pitchFamily="18" charset="0"/>
              </a:rPr>
              <a:t/>
            </a:r>
            <a:br>
              <a:rPr lang="en-US" sz="5400" dirty="0">
                <a:latin typeface="Garamond" panose="02020404030301010803" pitchFamily="18" charset="0"/>
              </a:rPr>
            </a:br>
            <a:r>
              <a:rPr lang="en-US" sz="5400" dirty="0">
                <a:latin typeface="Garamond" panose="02020404030301010803" pitchFamily="18" charset="0"/>
              </a:rPr>
              <a:t>2. Phased Assessment</a:t>
            </a:r>
            <a:br>
              <a:rPr lang="en-US" sz="5400" dirty="0">
                <a:latin typeface="Garamond" panose="02020404030301010803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962150"/>
            <a:ext cx="10972800" cy="4164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Assessment Requirements </a:t>
            </a:r>
            <a:r>
              <a:rPr lang="en-US" b="1" dirty="0">
                <a:solidFill>
                  <a:srgbClr val="00B0F0"/>
                </a:solidFill>
              </a:rPr>
              <a:t>P &amp; P  </a:t>
            </a:r>
            <a:r>
              <a:rPr lang="en-US" b="1" dirty="0">
                <a:ln w="11112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</a:t>
            </a:r>
            <a:endParaRPr lang="en-US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Additional Consideration to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Provider Concerns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The Right Amount of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Combining Assessment and Eligibility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720005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Garamond" panose="02020404030301010803" pitchFamily="18" charset="0"/>
              </a:rPr>
              <a:t>3. Prioritization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4400" dirty="0">
                <a:latin typeface="Garamond" panose="02020404030301010803" pitchFamily="18" charset="0"/>
              </a:rPr>
              <a:t>Prioritization  Requirements </a:t>
            </a:r>
            <a:r>
              <a:rPr lang="en-US" b="1" dirty="0">
                <a:solidFill>
                  <a:srgbClr val="00B0F0"/>
                </a:solidFill>
              </a:rPr>
              <a:t>P &amp; P  </a:t>
            </a:r>
            <a:r>
              <a:rPr lang="en-US" b="1" dirty="0">
                <a:ln w="11112">
                  <a:solidFill>
                    <a:srgbClr val="333399"/>
                  </a:solidFill>
                  <a:prstDash val="solid"/>
                </a:ln>
                <a:solidFill>
                  <a:srgbClr val="FF0000"/>
                </a:solidFill>
              </a:rPr>
              <a:t>R</a:t>
            </a:r>
            <a:r>
              <a:rPr lang="en-US" sz="4400" dirty="0">
                <a:latin typeface="Garamond" panose="02020404030301010803" pitchFamily="18" charset="0"/>
              </a:rPr>
              <a:t>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latin typeface="Garamond" panose="02020404030301010803" pitchFamily="18" charset="0"/>
              </a:rPr>
              <a:t>Determining a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latin typeface="Garamond" panose="02020404030301010803" pitchFamily="18" charset="0"/>
              </a:rPr>
              <a:t>Managing the Priority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latin typeface="Garamond" panose="02020404030301010803" pitchFamily="18" charset="0"/>
              </a:rPr>
              <a:t>Using the List to fill vacancies</a:t>
            </a:r>
          </a:p>
        </p:txBody>
      </p:sp>
    </p:spTree>
    <p:extLst>
      <p:ext uri="{BB962C8B-B14F-4D97-AF65-F5344CB8AC3E}">
        <p14:creationId xmlns:p14="http://schemas.microsoft.com/office/powerpoint/2010/main" val="253140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HUD has determined that an effective coordinated entry process ensures that people with the greatest needs receive priority for any type of housing and homeless assistance available in the </a:t>
            </a:r>
            <a:r>
              <a:rPr lang="en-US" dirty="0" err="1"/>
              <a:t>CoC</a:t>
            </a:r>
            <a:r>
              <a:rPr lang="en-US" dirty="0"/>
              <a:t>, including PSH, Rapid Rehousing (RRH), and other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204789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HUD Prioritization for PSH Beds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Chronically homeless* households “Chronic= LOT/ episode &amp; with a disability”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HH w/ a disability* &amp; long periods of episodic* homelessness &amp; severe service needs*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HH w/ a disability &amp; no service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HH w a disability from TH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SINGLE PRIORITIZED LIST &amp; NOT BASED ON DISABILITY TYPE BUT ON SEVERITY OF NEED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59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233" y="457200"/>
            <a:ext cx="7470008" cy="569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21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4. Housing Referral &amp;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Referral Requirements	</a:t>
            </a:r>
            <a:r>
              <a:rPr lang="en-US" sz="2800" b="1" dirty="0">
                <a:solidFill>
                  <a:srgbClr val="00B0F0"/>
                </a:solidFill>
              </a:rPr>
              <a:t>P &amp; P  </a:t>
            </a:r>
            <a:r>
              <a:rPr lang="en-US" sz="2800" b="1" dirty="0">
                <a:ln w="11112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</a:t>
            </a:r>
            <a:r>
              <a:rPr lang="en-US" sz="2800" dirty="0">
                <a:latin typeface="Garamond" panose="02020404030301010803" pitchFamily="18" charset="0"/>
              </a:rPr>
              <a:t>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Eligibility Screening and determination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Participating Project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Referral Rejection Protocols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Data Management and Efficiency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"Warm Handoff" Referrals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Considerations for Subpopulation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Lack of housing or Services Concerns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Preference and Circumstance Based Incompatibilities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81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54888"/>
            <a:ext cx="10972800" cy="616862"/>
          </a:xfrm>
        </p:spPr>
        <p:txBody>
          <a:bodyPr/>
          <a:lstStyle/>
          <a:p>
            <a:pPr algn="l"/>
            <a:r>
              <a:rPr lang="en-US" sz="3600" dirty="0">
                <a:latin typeface="Garamond" panose="02020404030301010803" pitchFamily="18" charset="0"/>
              </a:rPr>
              <a:t>Key Reference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71750"/>
            <a:ext cx="10972800" cy="2419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CoC Program interim rule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Coordinated Entry Notice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Coordinated Entry Policy Brief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ESG Program interim rule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2014 Prioritization Notice / 2016 Prioritization Notice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Assessment Tools (Expert Convening's Report)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754559"/>
            <a:ext cx="10801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Garamond" panose="02020404030301010803" pitchFamily="18" charset="0"/>
              </a:rPr>
              <a:t>Questions?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050" y="5162550"/>
            <a:ext cx="54673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aramond" panose="02020404030301010803" pitchFamily="18" charset="0"/>
              </a:rPr>
              <a:t>Contacts: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Cindy Namer </a:t>
            </a:r>
            <a:r>
              <a:rPr lang="en-US" sz="2000" dirty="0">
                <a:latin typeface="Garamond" panose="02020404030301010803" pitchFamily="18" charset="0"/>
                <a:hlinkClick r:id="rId3"/>
              </a:rPr>
              <a:t>cnamer@mainehousing.org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Leah Bruns </a:t>
            </a:r>
            <a:r>
              <a:rPr lang="en-US" sz="2000" dirty="0">
                <a:latin typeface="Garamond" panose="02020404030301010803" pitchFamily="18" charset="0"/>
                <a:hlinkClick r:id="rId4"/>
              </a:rPr>
              <a:t>lbruns@mainehousing.org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5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17638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Messaging from The </a:t>
            </a:r>
            <a:r>
              <a:rPr lang="en-US" dirty="0" err="1">
                <a:latin typeface="Garamond" panose="02020404030301010803" pitchFamily="18" charset="0"/>
              </a:rPr>
              <a:t>CoC</a:t>
            </a:r>
            <a:r>
              <a:rPr lang="en-US" dirty="0">
                <a:latin typeface="Garamond" panose="02020404030301010803" pitchFamily="18" charset="0"/>
              </a:rPr>
              <a:t> Board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163783"/>
            <a:ext cx="10972800" cy="49623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We believe homelessness is a community issue that requires a community response.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cap="small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We believe that by working together we can improve the system and create a better experience for members in our community experiencing homelessness.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We believe that together we can combat homelessness and lead the state in Coordinated Entry.</a:t>
            </a:r>
          </a:p>
        </p:txBody>
      </p:sp>
    </p:spTree>
    <p:extLst>
      <p:ext uri="{BB962C8B-B14F-4D97-AF65-F5344CB8AC3E}">
        <p14:creationId xmlns:p14="http://schemas.microsoft.com/office/powerpoint/2010/main" val="36934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Evolution of 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HEARTH Act of 2009 establishes new system-wide performance measures for homeless Continuums of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2011 ESG program interim rule requires CoC to establish a 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2013/2014 CES implementation included in CoC scoring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2014-2015 HUD releases guidance on implementing a Coordinated Entry System (CES)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HUD releases the 2016 Prioritization Notice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Each </a:t>
            </a:r>
            <a:r>
              <a:rPr lang="en-US" sz="2800" dirty="0" err="1">
                <a:solidFill>
                  <a:srgbClr val="FF0000"/>
                </a:solidFill>
                <a:latin typeface="Garamond" panose="02020404030301010803" pitchFamily="18" charset="0"/>
              </a:rPr>
              <a:t>CoC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 must establish its coordinated entry process by January 23, 2018.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8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217635"/>
              </p:ext>
            </p:extLst>
          </p:nvPr>
        </p:nvGraphicFramePr>
        <p:xfrm>
          <a:off x="204716" y="347731"/>
          <a:ext cx="11491983" cy="5761558"/>
        </p:xfrm>
        <a:graphic>
          <a:graphicData uri="http://schemas.openxmlformats.org/drawingml/2006/table">
            <a:tbl>
              <a:tblPr/>
              <a:tblGrid>
                <a:gridCol w="2116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2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0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623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846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3600" dirty="0">
                          <a:latin typeface="Garamond" panose="02020404030301010803" pitchFamily="18" charset="0"/>
                        </a:rPr>
                        <a:t>Community Benefits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8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1" u="none" strike="noStrike" kern="1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For those experiencing homelessness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3B7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1" u="none" strike="noStrike" kern="1200" baseline="0" dirty="0">
                          <a:latin typeface="Garamond" panose="02020404030301010803" pitchFamily="18" charset="0"/>
                        </a:rPr>
                        <a:t>For housing resource providers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3B7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1" u="none" strike="noStrike" kern="1200" baseline="0" dirty="0">
                          <a:latin typeface="Garamond" panose="02020404030301010803" pitchFamily="18" charset="0"/>
                        </a:rPr>
                        <a:t>For Public and Private Funders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3B7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1" u="none" strike="noStrike" kern="1200" baseline="0" dirty="0">
                          <a:latin typeface="Garamond" panose="02020404030301010803" pitchFamily="18" charset="0"/>
                        </a:rPr>
                        <a:t>For </a:t>
                      </a:r>
                      <a:r>
                        <a:rPr lang="en-US" sz="1800" b="1" u="none" strike="noStrike" kern="1200" baseline="0" dirty="0" err="1">
                          <a:latin typeface="Garamond" panose="02020404030301010803" pitchFamily="18" charset="0"/>
                        </a:rPr>
                        <a:t>CoC</a:t>
                      </a:r>
                      <a:r>
                        <a:rPr lang="en-US" sz="1800" b="1" u="none" strike="noStrike" kern="1200" baseline="0" dirty="0">
                          <a:latin typeface="Garamond" panose="02020404030301010803" pitchFamily="18" charset="0"/>
                        </a:rPr>
                        <a:t> or homeless system planners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3B73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5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Locate housing and/or services faster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avoid inappropriate or ineligible referrals for their projects;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be confident that housing and supportive services projects are serving the</a:t>
                      </a:r>
                    </a:p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intended people (“side doors” to projects are closed);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identify areas for improvement and take action on better outcomes specific to</a:t>
                      </a:r>
                    </a:p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McKinney-Vento Act system performance measures;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7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be referred only to projects that they are likely eligible for;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better manage prospective project participants through a centralized</a:t>
                      </a:r>
                    </a:p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prioritization list; and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see increased compliance with eligibility requirements;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comply with </a:t>
                      </a:r>
                      <a:r>
                        <a:rPr lang="en-US" sz="1400" u="none" strike="noStrike" kern="1200" baseline="0" dirty="0" err="1">
                          <a:latin typeface="Garamond" panose="02020404030301010803" pitchFamily="18" charset="0"/>
                        </a:rPr>
                        <a:t>CoC</a:t>
                      </a:r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 Program and ESG Program requirements;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81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get access to programs once referred; and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comply with </a:t>
                      </a:r>
                      <a:r>
                        <a:rPr lang="en-US" sz="1400" u="none" strike="noStrike" kern="1200" baseline="0" dirty="0" err="1">
                          <a:latin typeface="Garamond" panose="02020404030301010803" pitchFamily="18" charset="0"/>
                        </a:rPr>
                        <a:t>CoC</a:t>
                      </a:r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 Program and ESG Program requirements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have access to better data for system and project planning; and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  <a:p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improve fair access and ease of access to resources, including mainstream</a:t>
                      </a:r>
                    </a:p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resources (mainstream housing and service providers include public housing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3840">
                <a:tc rowSpan="2"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appeal rejections by projects through a transparent procedure.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33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experience improved reporting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improve data for system and project planning and resource allocation to</a:t>
                      </a:r>
                    </a:p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facilitate system change; and</a:t>
                      </a:r>
                    </a:p>
                    <a:p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‒‒ standardize understanding of who will be served, which will help system </a:t>
                      </a:r>
                      <a:r>
                        <a:rPr lang="en-US" sz="1400" u="none" strike="noStrike" kern="1200" baseline="0" dirty="0" err="1">
                          <a:latin typeface="Garamond" panose="02020404030301010803" pitchFamily="18" charset="0"/>
                        </a:rPr>
                        <a:t>andproject</a:t>
                      </a:r>
                      <a:r>
                        <a:rPr lang="en-US" sz="1400" u="none" strike="noStrike" kern="1200" baseline="0" dirty="0">
                          <a:latin typeface="Garamond" panose="02020404030301010803" pitchFamily="18" charset="0"/>
                        </a:rPr>
                        <a:t> monitoring.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71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Garamond" panose="02020404030301010803" pitchFamily="18" charset="0"/>
              </a:rPr>
              <a:t>1.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2947"/>
            <a:ext cx="10972800" cy="48016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Full Coverage </a:t>
            </a:r>
            <a:r>
              <a:rPr lang="en-US" sz="2400" b="1" dirty="0">
                <a:solidFill>
                  <a:srgbClr val="00B0F0"/>
                </a:solidFill>
              </a:rPr>
              <a:t>P &amp; P  </a:t>
            </a:r>
            <a:r>
              <a:rPr lang="en-US" sz="2400" b="1" dirty="0">
                <a:ln w="11112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</a:t>
            </a:r>
            <a:r>
              <a:rPr lang="en-US" sz="2400" dirty="0">
                <a:latin typeface="Garamond" panose="02020404030301010803" pitchFamily="18" charset="0"/>
              </a:rPr>
              <a:t>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Street Outreach     	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Emergency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Standardized access and Assessment: 24/7 Access </a:t>
            </a:r>
            <a:r>
              <a:rPr lang="en-US" sz="2400" b="1" dirty="0">
                <a:solidFill>
                  <a:srgbClr val="00B0F0"/>
                </a:solidFill>
              </a:rPr>
              <a:t>P &amp; P </a:t>
            </a:r>
            <a:r>
              <a:rPr lang="en-US" sz="2400" dirty="0">
                <a:latin typeface="Garamond" panose="02020404030301010803" pitchFamily="18" charset="0"/>
              </a:rPr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Marketing and Non-Discriminatory Access	</a:t>
            </a:r>
            <a:r>
              <a:rPr lang="en-US" sz="2400" b="1" dirty="0">
                <a:solidFill>
                  <a:srgbClr val="00B0F0"/>
                </a:solidFill>
              </a:rPr>
              <a:t> P &amp; P </a:t>
            </a: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Safety Planning </a:t>
            </a:r>
            <a:r>
              <a:rPr lang="en-US" sz="2400" b="1" dirty="0">
                <a:solidFill>
                  <a:srgbClr val="00B0F0"/>
                </a:solidFill>
              </a:rPr>
              <a:t>P &amp; P</a:t>
            </a:r>
            <a:r>
              <a:rPr lang="en-US" sz="2400" dirty="0">
                <a:latin typeface="Garamond" panose="02020404030301010803" pitchFamily="18" charset="0"/>
              </a:rPr>
              <a:t>     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Privacy </a:t>
            </a:r>
            <a:r>
              <a:rPr lang="en-US" sz="2400" b="1" dirty="0">
                <a:solidFill>
                  <a:srgbClr val="00B0F0"/>
                </a:solidFill>
              </a:rPr>
              <a:t>P &amp; P</a:t>
            </a:r>
            <a:r>
              <a:rPr lang="en-US" sz="2400" dirty="0">
                <a:latin typeface="Garamond" panose="02020404030301010803" pitchFamily="18" charset="0"/>
              </a:rPr>
              <a:t>    			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Accessibility to local subpopulations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Physical Accessibility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Connection to Mainstream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</a:rPr>
              <a:t>Understanding the Needs of The Person Not 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Garamond" panose="02020404030301010803" pitchFamily="18" charset="0"/>
              </a:rPr>
              <a:t>1.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2947"/>
            <a:ext cx="10972800" cy="48016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Why 2-1-1?	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2-1-1 is an existing statewide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2-1-1 is a free, confidential information and referral service that connects people of all ages across Maine to local services.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2-1-1 Maine is based in Maine and available 24 hours a day, seven days a week.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2-1-1 call specialists are highly trained, helpful to callers in need, and know the resources available in Maine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2-1-1 Maine provided after hours coverage to Vermont 211, which included supporting callers experiencing a housing crisis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In addition to providing access to Coordinated Entry, 2-1-1 will also be able to identify additional resources to support the client and their needs beyond housing and shelter.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Individuals and families in need can reach 2-1-1 via phone, text, email, or by searching our online database.		</a:t>
            </a: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8045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190" y="299016"/>
            <a:ext cx="7778338" cy="601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4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10596"/>
          </a:xfrm>
        </p:spPr>
        <p:txBody>
          <a:bodyPr/>
          <a:lstStyle/>
          <a:p>
            <a:r>
              <a:rPr lang="en-US" dirty="0"/>
              <a:t>Maine CES &amp; 211 Workflow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536" y="785234"/>
            <a:ext cx="8580915" cy="540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1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783" y="273782"/>
            <a:ext cx="5163843" cy="640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7025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MaineHousing</Template>
  <TotalTime>1370</TotalTime>
  <Words>939</Words>
  <Application>Microsoft Office PowerPoint</Application>
  <PresentationFormat>Widescreen</PresentationFormat>
  <Paragraphs>430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Garamond</vt:lpstr>
      <vt:lpstr>Wingdings</vt:lpstr>
      <vt:lpstr>1_Default Design</vt:lpstr>
      <vt:lpstr>Custom Design</vt:lpstr>
      <vt:lpstr>3_Custom Design</vt:lpstr>
      <vt:lpstr>4_Custom Design</vt:lpstr>
      <vt:lpstr>1_Custom Design</vt:lpstr>
      <vt:lpstr>2_Custom Design</vt:lpstr>
      <vt:lpstr> Maine’s Coordinated Entry System (CES)    </vt:lpstr>
      <vt:lpstr>Messaging from The CoC Board</vt:lpstr>
      <vt:lpstr>Evolution of CES</vt:lpstr>
      <vt:lpstr>PowerPoint Presentation</vt:lpstr>
      <vt:lpstr>1. Access</vt:lpstr>
      <vt:lpstr>1. Access</vt:lpstr>
      <vt:lpstr>PowerPoint Presentation</vt:lpstr>
      <vt:lpstr>Maine CES &amp; 211 Workflow</vt:lpstr>
      <vt:lpstr>PowerPoint Presentation</vt:lpstr>
      <vt:lpstr>Eligibility Criteria</vt:lpstr>
      <vt:lpstr>Common Assessment Tool</vt:lpstr>
      <vt:lpstr>PowerPoint Presentation</vt:lpstr>
      <vt:lpstr>     2. Phased Assessment    </vt:lpstr>
      <vt:lpstr>3. Prioritization</vt:lpstr>
      <vt:lpstr>Prioritization</vt:lpstr>
      <vt:lpstr>HUD Prioritization for PSH Beds </vt:lpstr>
      <vt:lpstr>PowerPoint Presentation</vt:lpstr>
      <vt:lpstr>4. Housing Referral &amp; Follow up</vt:lpstr>
      <vt:lpstr>Key Reference Documents</vt:lpstr>
    </vt:vector>
  </TitlesOfParts>
  <Company>Maine State Housing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Coordinated Entry</dc:title>
  <dc:creator>Leah Bruns</dc:creator>
  <cp:lastModifiedBy>Scott Tibbitts</cp:lastModifiedBy>
  <cp:revision>78</cp:revision>
  <cp:lastPrinted>2017-12-21T16:23:50Z</cp:lastPrinted>
  <dcterms:created xsi:type="dcterms:W3CDTF">2017-09-20T18:13:43Z</dcterms:created>
  <dcterms:modified xsi:type="dcterms:W3CDTF">2017-12-21T16:24:04Z</dcterms:modified>
</cp:coreProperties>
</file>