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AEF2-E483-4089-8351-6990CA393064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7767-1D69-4B0F-B3B3-4810734BC6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AEF2-E483-4089-8351-6990CA393064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7767-1D69-4B0F-B3B3-4810734BC6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AEF2-E483-4089-8351-6990CA393064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7767-1D69-4B0F-B3B3-4810734BC6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AEF2-E483-4089-8351-6990CA393064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7767-1D69-4B0F-B3B3-4810734BC6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AEF2-E483-4089-8351-6990CA393064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7767-1D69-4B0F-B3B3-4810734BC6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AEF2-E483-4089-8351-6990CA393064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7767-1D69-4B0F-B3B3-4810734BC6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AEF2-E483-4089-8351-6990CA393064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7767-1D69-4B0F-B3B3-4810734BC6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AEF2-E483-4089-8351-6990CA393064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7767-1D69-4B0F-B3B3-4810734BC6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AEF2-E483-4089-8351-6990CA393064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7767-1D69-4B0F-B3B3-4810734BC65D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AEF2-E483-4089-8351-6990CA393064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AE7767-1D69-4B0F-B3B3-4810734BC65D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ADAEF2-E483-4089-8351-6990CA393064}" type="datetimeFigureOut">
              <a:rPr lang="en-US" smtClean="0"/>
              <a:t>1/20/2017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AAE7767-1D69-4B0F-B3B3-4810734BC65D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AAE7767-1D69-4B0F-B3B3-4810734BC65D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BADAEF2-E483-4089-8351-6990CA393064}" type="datetimeFigureOut">
              <a:rPr lang="en-US" smtClean="0"/>
              <a:t>1/20/2017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81199"/>
            <a:ext cx="7772400" cy="1619251"/>
          </a:xfrm>
        </p:spPr>
        <p:txBody>
          <a:bodyPr>
            <a:noAutofit/>
          </a:bodyPr>
          <a:lstStyle/>
          <a:p>
            <a:r>
              <a:rPr lang="en-US" sz="4800" dirty="0" smtClean="0"/>
              <a:t>HUD System Performance Measures</a:t>
            </a:r>
            <a:br>
              <a:rPr lang="en-US" sz="4800" dirty="0" smtClean="0"/>
            </a:br>
            <a:r>
              <a:rPr lang="en-US" sz="4800" dirty="0"/>
              <a:t>W</a:t>
            </a:r>
            <a:r>
              <a:rPr lang="en-US" sz="4800" dirty="0" smtClean="0"/>
              <a:t>hat are they?</a:t>
            </a:r>
            <a:br>
              <a:rPr lang="en-US" sz="4800" dirty="0" smtClean="0"/>
            </a:br>
            <a:r>
              <a:rPr lang="en-US" sz="4800" dirty="0" smtClean="0"/>
              <a:t>What do they mean to me?</a:t>
            </a:r>
            <a:endParaRPr lang="en-US" sz="48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en-US" b="1" dirty="0"/>
              <a:t>Emergency Shelter &amp; Housing Assistance Program (ESHAP)  </a:t>
            </a:r>
            <a:endParaRPr lang="en-US" dirty="0"/>
          </a:p>
          <a:p>
            <a:r>
              <a:rPr lang="en-US" b="1" dirty="0"/>
              <a:t>January 11 &amp; 12, 2017 </a:t>
            </a:r>
            <a:endParaRPr lang="en-US" dirty="0"/>
          </a:p>
          <a:p>
            <a:r>
              <a:rPr lang="en-US" b="1" dirty="0"/>
              <a:t>Bangor Savings Bank, 5 Senator Way, Augusta, Maine </a:t>
            </a:r>
            <a:r>
              <a:rPr lang="en-US" b="1" dirty="0" smtClean="0"/>
              <a:t>04330</a:t>
            </a:r>
          </a:p>
          <a:p>
            <a:r>
              <a:rPr lang="en-US" b="1" dirty="0" smtClean="0"/>
              <a:t>Donna Kelley, LCSW</a:t>
            </a:r>
          </a:p>
          <a:p>
            <a:r>
              <a:rPr lang="en-US" b="1" dirty="0" smtClean="0"/>
              <a:t>Kennebec Behavior Health</a:t>
            </a:r>
            <a:endParaRPr lang="en-US" dirty="0"/>
          </a:p>
          <a:p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77947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impacts Systems Performance?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Ensuring all bed are covered and reported </a:t>
            </a:r>
          </a:p>
          <a:p>
            <a:r>
              <a:rPr lang="en-US" dirty="0" smtClean="0"/>
              <a:t>Ensuring the project type is accurate for the info being reported</a:t>
            </a:r>
          </a:p>
          <a:p>
            <a:r>
              <a:rPr lang="en-US" dirty="0" smtClean="0"/>
              <a:t>Who is counted </a:t>
            </a:r>
          </a:p>
          <a:p>
            <a:pPr lvl="1"/>
            <a:r>
              <a:rPr lang="en-US" dirty="0" smtClean="0"/>
              <a:t>Reporting period </a:t>
            </a:r>
          </a:p>
          <a:p>
            <a:pPr lvl="1"/>
            <a:r>
              <a:rPr lang="en-US" dirty="0" smtClean="0"/>
              <a:t>Client universe</a:t>
            </a:r>
          </a:p>
          <a:p>
            <a:r>
              <a:rPr lang="en-US" dirty="0" smtClean="0"/>
              <a:t>Data Quality</a:t>
            </a:r>
          </a:p>
          <a:p>
            <a:pPr lvl="1"/>
            <a:r>
              <a:rPr lang="en-US" dirty="0" smtClean="0"/>
              <a:t>Timely</a:t>
            </a:r>
          </a:p>
          <a:p>
            <a:pPr lvl="1"/>
            <a:r>
              <a:rPr lang="en-US" dirty="0" smtClean="0"/>
              <a:t>Accurate</a:t>
            </a:r>
          </a:p>
          <a:p>
            <a:pPr lvl="1"/>
            <a:r>
              <a:rPr lang="en-US" dirty="0" smtClean="0"/>
              <a:t>Complete</a:t>
            </a:r>
          </a:p>
          <a:p>
            <a:pPr lvl="1"/>
            <a:r>
              <a:rPr lang="en-US" dirty="0" smtClean="0"/>
              <a:t>Identifying and addressing conflicting data.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2340773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might system performance effect projects?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COC’s and HUD may change benchmarks</a:t>
            </a:r>
          </a:p>
          <a:p>
            <a:r>
              <a:rPr lang="en-US" dirty="0" smtClean="0"/>
              <a:t>HUD and COC may change priorities</a:t>
            </a:r>
          </a:p>
          <a:p>
            <a:r>
              <a:rPr lang="en-US" dirty="0" smtClean="0"/>
              <a:t>Funding for some types of projects might be dependent on the larger performance of the system vs just their project performance.</a:t>
            </a:r>
          </a:p>
          <a:p>
            <a:r>
              <a:rPr lang="en-US" dirty="0" smtClean="0"/>
              <a:t>Poor performing projects will impact the system overall</a:t>
            </a:r>
          </a:p>
          <a:p>
            <a:r>
              <a:rPr lang="en-US" dirty="0" smtClean="0"/>
              <a:t>Funding may be determined by system and or project performance.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59087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HUD system performance measures page on HUD exchange</a:t>
            </a:r>
          </a:p>
          <a:p>
            <a:pPr lvl="1"/>
            <a:r>
              <a:rPr lang="en-US" dirty="0" smtClean="0"/>
              <a:t>Includes introductory guides and webinars</a:t>
            </a:r>
          </a:p>
          <a:p>
            <a:r>
              <a:rPr lang="en-US" dirty="0" smtClean="0"/>
              <a:t>McKinney-Vento Act.</a:t>
            </a:r>
            <a:endParaRPr lang="en-US" dirty="0"/>
          </a:p>
          <a:p>
            <a:r>
              <a:rPr lang="en-US" dirty="0" smtClean="0"/>
              <a:t>Hearth Act</a:t>
            </a:r>
          </a:p>
          <a:p>
            <a:r>
              <a:rPr lang="en-US" dirty="0" smtClean="0"/>
              <a:t>ESG Interim rule</a:t>
            </a:r>
          </a:p>
          <a:p>
            <a:r>
              <a:rPr lang="en-US" dirty="0" smtClean="0"/>
              <a:t>COC interim rule</a:t>
            </a:r>
          </a:p>
        </p:txBody>
      </p:sp>
    </p:spTree>
    <p:extLst>
      <p:ext uri="{BB962C8B-B14F-4D97-AF65-F5344CB8AC3E}">
        <p14:creationId xmlns:p14="http://schemas.microsoft.com/office/powerpoint/2010/main" val="5856275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is System </a:t>
            </a:r>
            <a:r>
              <a:rPr lang="en-US" dirty="0"/>
              <a:t>L</a:t>
            </a:r>
            <a:r>
              <a:rPr lang="en-US" dirty="0" smtClean="0"/>
              <a:t>evel </a:t>
            </a:r>
            <a:r>
              <a:rPr lang="en-US" dirty="0"/>
              <a:t>P</a:t>
            </a:r>
            <a:r>
              <a:rPr lang="en-US" dirty="0" smtClean="0"/>
              <a:t>erformance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Coc’s</a:t>
            </a:r>
            <a:r>
              <a:rPr lang="en-US" dirty="0" smtClean="0"/>
              <a:t> are charged with designing a local “system” to assist those experiencing homelessness </a:t>
            </a:r>
          </a:p>
          <a:p>
            <a:r>
              <a:rPr lang="en-US" dirty="0" smtClean="0"/>
              <a:t>The </a:t>
            </a:r>
            <a:r>
              <a:rPr lang="en-US" dirty="0" err="1" smtClean="0"/>
              <a:t>Mckinney</a:t>
            </a:r>
            <a:r>
              <a:rPr lang="en-US" dirty="0" smtClean="0"/>
              <a:t>-Vento Act as amended by the Hearth </a:t>
            </a:r>
            <a:r>
              <a:rPr lang="en-US" dirty="0"/>
              <a:t>A</a:t>
            </a:r>
            <a:r>
              <a:rPr lang="en-US" dirty="0" smtClean="0"/>
              <a:t>ct broadened the federal performance </a:t>
            </a:r>
            <a:r>
              <a:rPr lang="en-US" dirty="0" err="1" smtClean="0"/>
              <a:t>paradign</a:t>
            </a:r>
            <a:endParaRPr lang="en-US" dirty="0" smtClean="0"/>
          </a:p>
          <a:p>
            <a:r>
              <a:rPr lang="en-US" dirty="0" smtClean="0"/>
              <a:t>System Performance creates </a:t>
            </a:r>
            <a:r>
              <a:rPr lang="en-US" dirty="0" err="1" smtClean="0"/>
              <a:t>acountability</a:t>
            </a:r>
            <a:r>
              <a:rPr lang="en-US" dirty="0" smtClean="0"/>
              <a:t> for how well the COC we have serves people and maximizes resources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10393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Purpose of System Performance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Ensure collective and common understanding  of the systems intent and goals. Reduce Homelessness.</a:t>
            </a:r>
          </a:p>
          <a:p>
            <a:r>
              <a:rPr lang="en-US" dirty="0" smtClean="0"/>
              <a:t>Focus on measuring system impact of programs vs individual program impact. How it all works together to achieve the goal.</a:t>
            </a:r>
          </a:p>
          <a:p>
            <a:r>
              <a:rPr lang="en-US" dirty="0" smtClean="0"/>
              <a:t>Help COC and community monitor progress systemically toward the goals of ending and preventing homelessness.</a:t>
            </a:r>
          </a:p>
          <a:p>
            <a:r>
              <a:rPr lang="en-US" dirty="0" smtClean="0"/>
              <a:t>Help HUD monitor progress on Federal goals and how their funds are used.</a:t>
            </a:r>
          </a:p>
          <a:p>
            <a:r>
              <a:rPr lang="en-US" dirty="0" smtClean="0"/>
              <a:t>Identify areas of improvement, high performance and or need.</a:t>
            </a:r>
          </a:p>
          <a:p>
            <a:r>
              <a:rPr lang="en-US" dirty="0" smtClean="0"/>
              <a:t>Meet Hearth Act requirements.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051310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it will be used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HUD will use performance data to set national targets. For the system generally not subpopulations. </a:t>
            </a:r>
          </a:p>
          <a:p>
            <a:r>
              <a:rPr lang="en-US" dirty="0" smtClean="0"/>
              <a:t>COC’s should be using HUD targets to inform bench marks for local targets.</a:t>
            </a:r>
          </a:p>
          <a:p>
            <a:r>
              <a:rPr lang="en-US" dirty="0" smtClean="0"/>
              <a:t>Local targets should consider:</a:t>
            </a:r>
          </a:p>
          <a:p>
            <a:pPr lvl="1"/>
            <a:r>
              <a:rPr lang="en-US" dirty="0" smtClean="0"/>
              <a:t>Type and need of homeless populations</a:t>
            </a:r>
          </a:p>
          <a:p>
            <a:pPr lvl="1"/>
            <a:r>
              <a:rPr lang="en-US" dirty="0" smtClean="0"/>
              <a:t>COC priorities</a:t>
            </a:r>
          </a:p>
          <a:p>
            <a:pPr lvl="1"/>
            <a:r>
              <a:rPr lang="en-US" dirty="0" smtClean="0"/>
              <a:t>Other system needs or circumstances (rural)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39781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Who’s role is this?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Systems performance measures are a product of the collective efforts of all within the system. </a:t>
            </a:r>
          </a:p>
          <a:p>
            <a:pPr lvl="1"/>
            <a:r>
              <a:rPr lang="en-US" dirty="0" smtClean="0"/>
              <a:t>Services providers providing the services</a:t>
            </a:r>
          </a:p>
          <a:p>
            <a:pPr lvl="1"/>
            <a:r>
              <a:rPr lang="en-US" dirty="0" smtClean="0"/>
              <a:t>Service providers entering data of the clients and services in the system.</a:t>
            </a:r>
          </a:p>
          <a:p>
            <a:pPr lvl="1"/>
            <a:r>
              <a:rPr lang="en-US" dirty="0" smtClean="0"/>
              <a:t>HMIS leads maintaining and analyzing data entered into the system</a:t>
            </a:r>
          </a:p>
          <a:p>
            <a:pPr lvl="1"/>
            <a:r>
              <a:rPr lang="en-US" dirty="0" smtClean="0"/>
              <a:t>COC leadership develop </a:t>
            </a:r>
            <a:r>
              <a:rPr lang="en-US" dirty="0"/>
              <a:t>plans, strategies, goals to improve measures going forward </a:t>
            </a:r>
            <a:r>
              <a:rPr lang="en-US" dirty="0" smtClean="0"/>
              <a:t>and set priorities  to effect change.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675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does this mean to me?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Service providers need to understand how the programs and services work together toward the overall efforts.</a:t>
            </a:r>
          </a:p>
          <a:p>
            <a:r>
              <a:rPr lang="en-US" dirty="0" smtClean="0"/>
              <a:t>Service providers need to understand the impacts of their data in the over effort and process.</a:t>
            </a:r>
          </a:p>
          <a:p>
            <a:r>
              <a:rPr lang="en-US" dirty="0" smtClean="0"/>
              <a:t>Services providers need to ensure timely and accurate data entry for the quality measures to be useful and accurately depict the system. </a:t>
            </a:r>
          </a:p>
          <a:p>
            <a:r>
              <a:rPr lang="en-US" dirty="0" smtClean="0"/>
              <a:t>Help inform HMIS and COC’s of project operations, special populations and needs.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88828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are the Performance Measures?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are Seven System Performance Measures. </a:t>
            </a:r>
          </a:p>
          <a:p>
            <a:r>
              <a:rPr lang="en-US" dirty="0" smtClean="0"/>
              <a:t>Most measures utilize universal data elements entered into the HMIS system.</a:t>
            </a:r>
          </a:p>
          <a:p>
            <a:r>
              <a:rPr lang="en-US" dirty="0" smtClean="0"/>
              <a:t>There are Eight types of projects that have information contribute to System Performance </a:t>
            </a:r>
            <a:r>
              <a:rPr lang="en-US" dirty="0" err="1" smtClean="0"/>
              <a:t>Measrues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HMIS and PIT data is used.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62764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Seven Measures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Length of time Homeless</a:t>
            </a:r>
          </a:p>
          <a:p>
            <a:r>
              <a:rPr lang="en-US" dirty="0" smtClean="0"/>
              <a:t>Extent to which those who exit homelessness to PH return to Homelessness ( recidivism)</a:t>
            </a:r>
          </a:p>
          <a:p>
            <a:r>
              <a:rPr lang="en-US" dirty="0" smtClean="0"/>
              <a:t>Number of persons Homeless</a:t>
            </a:r>
          </a:p>
          <a:p>
            <a:r>
              <a:rPr lang="en-US" dirty="0" smtClean="0"/>
              <a:t>Employment and income growth for homeless persons is COC funded programs</a:t>
            </a:r>
          </a:p>
          <a:p>
            <a:r>
              <a:rPr lang="en-US" dirty="0" smtClean="0"/>
              <a:t>Number of persons who become homeless for the first time. </a:t>
            </a:r>
          </a:p>
          <a:p>
            <a:r>
              <a:rPr lang="en-US" dirty="0" smtClean="0"/>
              <a:t>Homeless prevention and hosing placement of persons defined by category 3 of the HUD homeless definition in COC funded projects</a:t>
            </a:r>
          </a:p>
          <a:p>
            <a:r>
              <a:rPr lang="en-US" dirty="0" smtClean="0"/>
              <a:t>Successful Placement from Street Our teach and successful placement in or retention of PH. </a:t>
            </a:r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27182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Who Contributes?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Emergency shelters</a:t>
            </a:r>
          </a:p>
          <a:p>
            <a:r>
              <a:rPr lang="en-US" dirty="0" smtClean="0"/>
              <a:t>Transitional Housing</a:t>
            </a:r>
          </a:p>
          <a:p>
            <a:r>
              <a:rPr lang="en-US" dirty="0" smtClean="0"/>
              <a:t>Permanent Supported Housing ( DX required)</a:t>
            </a:r>
          </a:p>
          <a:p>
            <a:r>
              <a:rPr lang="en-US" dirty="0" smtClean="0"/>
              <a:t>Street Out Reach</a:t>
            </a:r>
          </a:p>
          <a:p>
            <a:r>
              <a:rPr lang="en-US" dirty="0" smtClean="0"/>
              <a:t>Safe Havens</a:t>
            </a:r>
          </a:p>
          <a:p>
            <a:r>
              <a:rPr lang="en-US" dirty="0" smtClean="0"/>
              <a:t>Permanent Housing</a:t>
            </a:r>
          </a:p>
          <a:p>
            <a:r>
              <a:rPr lang="en-US" dirty="0" smtClean="0"/>
              <a:t>Permanent Housing with Services</a:t>
            </a:r>
          </a:p>
          <a:p>
            <a:r>
              <a:rPr lang="en-US" dirty="0" smtClean="0"/>
              <a:t>PH - Rapid Rehousing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736572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</Template>
  <TotalTime>362</TotalTime>
  <Words>666</Words>
  <Application>Microsoft Office PowerPoint</Application>
  <PresentationFormat>On-screen Show (4:3)</PresentationFormat>
  <Paragraphs>82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Adjacency</vt:lpstr>
      <vt:lpstr>HUD System Performance Measures What are they? What do they mean to me?</vt:lpstr>
      <vt:lpstr>What is System Level Performance</vt:lpstr>
      <vt:lpstr>Purpose of System Performance Measures</vt:lpstr>
      <vt:lpstr>How it will be used</vt:lpstr>
      <vt:lpstr>Who’s role is this?</vt:lpstr>
      <vt:lpstr>What does this mean to me?</vt:lpstr>
      <vt:lpstr>What are the Performance Measures?</vt:lpstr>
      <vt:lpstr>The Seven Measures</vt:lpstr>
      <vt:lpstr>Who Contributes?</vt:lpstr>
      <vt:lpstr>What impacts Systems Performance?</vt:lpstr>
      <vt:lpstr>How might system performance effect projects?</vt:lpstr>
      <vt:lpstr>Resources</vt:lpstr>
    </vt:vector>
  </TitlesOfParts>
  <Company>Kennebec Behavioral Health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HUD System Performance Measures What are they? What do they mean to me?</dc:title>
  <dc:creator>Donna M. Kelley</dc:creator>
  <cp:lastModifiedBy>Scott Tibbitts</cp:lastModifiedBy>
  <cp:revision>10</cp:revision>
  <dcterms:created xsi:type="dcterms:W3CDTF">2017-01-10T19:51:16Z</dcterms:created>
  <dcterms:modified xsi:type="dcterms:W3CDTF">2017-01-20T16:35:01Z</dcterms:modified>
</cp:coreProperties>
</file>