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6" r:id="rId5"/>
    <p:sldId id="279" r:id="rId6"/>
    <p:sldId id="298" r:id="rId7"/>
    <p:sldId id="297" r:id="rId8"/>
    <p:sldId id="257" r:id="rId9"/>
    <p:sldId id="303" r:id="rId10"/>
    <p:sldId id="304" r:id="rId11"/>
    <p:sldId id="305" r:id="rId12"/>
    <p:sldId id="293" r:id="rId13"/>
    <p:sldId id="259" r:id="rId14"/>
    <p:sldId id="299" r:id="rId15"/>
    <p:sldId id="300" r:id="rId16"/>
    <p:sldId id="301" r:id="rId17"/>
    <p:sldId id="302"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E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24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A07AA88A-6289-4836-8395-CC7B4A107200}" type="datetimeFigureOut">
              <a:rPr lang="en-US" smtClean="0"/>
              <a:t>9/30/2016</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37742345-D4B1-4601-9893-98A735EB683F}" type="slidenum">
              <a:rPr lang="en-US" smtClean="0"/>
              <a:t>‹#›</a:t>
            </a:fld>
            <a:endParaRPr lang="en-US"/>
          </a:p>
        </p:txBody>
      </p:sp>
    </p:spTree>
    <p:extLst>
      <p:ext uri="{BB962C8B-B14F-4D97-AF65-F5344CB8AC3E}">
        <p14:creationId xmlns:p14="http://schemas.microsoft.com/office/powerpoint/2010/main" val="60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551AE043-A95C-4F5C-88E6-8200FECB3785}" type="datetimeFigureOut">
              <a:rPr lang="en-US" smtClean="0"/>
              <a:pPr/>
              <a:t>9/30/2016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20D5EC0D-B759-4D2A-A056-E0D809F15319}" type="slidenum">
              <a:rPr lang="en-US" smtClean="0"/>
              <a:pPr/>
              <a:t>‹#›</a:t>
            </a:fld>
            <a:endParaRPr lang="en-US"/>
          </a:p>
        </p:txBody>
      </p:sp>
    </p:spTree>
    <p:extLst>
      <p:ext uri="{BB962C8B-B14F-4D97-AF65-F5344CB8AC3E}">
        <p14:creationId xmlns:p14="http://schemas.microsoft.com/office/powerpoint/2010/main" val="308974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5EC0D-B759-4D2A-A056-E0D809F1531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2852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D5EC0D-B759-4D2A-A056-E0D809F15319}" type="slidenum">
              <a:rPr lang="en-US" smtClean="0"/>
              <a:pPr/>
              <a:t>5</a:t>
            </a:fld>
            <a:endParaRPr lang="en-US"/>
          </a:p>
        </p:txBody>
      </p:sp>
    </p:spTree>
    <p:extLst>
      <p:ext uri="{BB962C8B-B14F-4D97-AF65-F5344CB8AC3E}">
        <p14:creationId xmlns:p14="http://schemas.microsoft.com/office/powerpoint/2010/main" val="142852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5EC0D-B759-4D2A-A056-E0D809F15319}" type="slidenum">
              <a:rPr lang="en-US" smtClean="0"/>
              <a:pPr/>
              <a:t>9</a:t>
            </a:fld>
            <a:endParaRPr lang="en-US"/>
          </a:p>
        </p:txBody>
      </p:sp>
    </p:spTree>
    <p:extLst>
      <p:ext uri="{BB962C8B-B14F-4D97-AF65-F5344CB8AC3E}">
        <p14:creationId xmlns:p14="http://schemas.microsoft.com/office/powerpoint/2010/main" val="142852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
          <p:cNvSpPr>
            <a:spLocks noGrp="1"/>
          </p:cNvSpPr>
          <p:nvPr userDrawn="1">
            <p:ph type="ctrTitle"/>
          </p:nvPr>
        </p:nvSpPr>
        <p:spPr>
          <a:xfrm>
            <a:off x="1072527" y="1447800"/>
            <a:ext cx="7772400" cy="1470025"/>
          </a:xfrm>
          <a:prstGeom prst="rect">
            <a:avLst/>
          </a:prstGeom>
        </p:spPr>
        <p:txBody>
          <a:bodyPr/>
          <a:lstStyle/>
          <a:p>
            <a:r>
              <a:rPr lang="en-US" dirty="0" smtClean="0">
                <a:latin typeface="Arial" pitchFamily="34" charset="0"/>
                <a:cs typeface="Arial" pitchFamily="34" charset="0"/>
              </a:rPr>
              <a:t>Joint Presentation Format</a:t>
            </a:r>
            <a:endParaRPr lang="en-US" dirty="0">
              <a:latin typeface="Arial" pitchFamily="34" charset="0"/>
              <a:cs typeface="Arial" pitchFamily="34" charset="0"/>
            </a:endParaRPr>
          </a:p>
        </p:txBody>
      </p:sp>
      <p:sp>
        <p:nvSpPr>
          <p:cNvPr id="18" name="Subtitle 2"/>
          <p:cNvSpPr>
            <a:spLocks noGrp="1"/>
          </p:cNvSpPr>
          <p:nvPr userDrawn="1">
            <p:ph type="subTitle" idx="1"/>
          </p:nvPr>
        </p:nvSpPr>
        <p:spPr>
          <a:xfrm>
            <a:off x="1371600" y="3886200"/>
            <a:ext cx="6400800" cy="1752600"/>
          </a:xfrm>
          <a:prstGeom prst="rect">
            <a:avLst/>
          </a:prstGeom>
        </p:spPr>
        <p:txBody>
          <a:bodyPr/>
          <a:lstStyle/>
          <a:p>
            <a:r>
              <a:rPr lang="en-US" dirty="0" smtClean="0">
                <a:latin typeface="Arial" pitchFamily="34" charset="0"/>
                <a:cs typeface="Arial" pitchFamily="34" charset="0"/>
              </a:rPr>
              <a:t>Presenter:</a:t>
            </a:r>
            <a:endParaRPr lang="en-US" dirty="0">
              <a:latin typeface="Arial" pitchFamily="34" charset="0"/>
              <a:cs typeface="Arial" pitchFamily="34" charset="0"/>
            </a:endParaRPr>
          </a:p>
        </p:txBody>
      </p:sp>
      <p:grpSp>
        <p:nvGrpSpPr>
          <p:cNvPr id="23" name="Group 22"/>
          <p:cNvGrpSpPr/>
          <p:nvPr userDrawn="1"/>
        </p:nvGrpSpPr>
        <p:grpSpPr>
          <a:xfrm>
            <a:off x="0" y="1143000"/>
            <a:ext cx="9144000" cy="137160"/>
            <a:chOff x="228600" y="762000"/>
            <a:chExt cx="8382000" cy="76200"/>
          </a:xfrm>
          <a:solidFill>
            <a:srgbClr val="5DAEFF"/>
          </a:solidFill>
          <a:effectLst>
            <a:outerShdw blurRad="50800" dist="38100" dir="8100000" algn="tr" rotWithShape="0">
              <a:prstClr val="black">
                <a:alpha val="40000"/>
              </a:prstClr>
            </a:outerShdw>
          </a:effectLst>
        </p:grpSpPr>
        <p:sp>
          <p:nvSpPr>
            <p:cNvPr id="24" name="Rectangle 23"/>
            <p:cNvSpPr/>
            <p:nvPr/>
          </p:nvSpPr>
          <p:spPr>
            <a:xfrm>
              <a:off x="228600" y="762000"/>
              <a:ext cx="3581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96360" y="762000"/>
              <a:ext cx="12395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1208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756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78600" y="762000"/>
              <a:ext cx="3048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061200" y="762000"/>
              <a:ext cx="1981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5744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777748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7212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3976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4124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5648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6713" y="76200"/>
            <a:ext cx="1026287" cy="99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2C38C18-DC0F-4744-804A-19B7F9B426E1}" type="slidenum">
              <a:rPr lang="en-US" smtClean="0"/>
              <a:t>‹#›</a:t>
            </a:fld>
            <a:endParaRPr lang="en-US"/>
          </a:p>
        </p:txBody>
      </p:sp>
    </p:spTree>
    <p:extLst>
      <p:ext uri="{BB962C8B-B14F-4D97-AF65-F5344CB8AC3E}">
        <p14:creationId xmlns:p14="http://schemas.microsoft.com/office/powerpoint/2010/main" val="805687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00" y="92075"/>
            <a:ext cx="9248776"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dria.horn@maine.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43000"/>
            <a:ext cx="9144000" cy="137160"/>
            <a:chOff x="228600" y="762000"/>
            <a:chExt cx="8382000" cy="76200"/>
          </a:xfrm>
          <a:solidFill>
            <a:srgbClr val="5DAEFF"/>
          </a:solidFill>
          <a:effectLst>
            <a:outerShdw blurRad="50800" dist="38100" dir="8100000" algn="tr" rotWithShape="0">
              <a:prstClr val="black">
                <a:alpha val="40000"/>
              </a:prstClr>
            </a:outerShdw>
          </a:effectLst>
        </p:grpSpPr>
        <p:sp>
          <p:nvSpPr>
            <p:cNvPr id="7" name="Rectangle 6"/>
            <p:cNvSpPr/>
            <p:nvPr/>
          </p:nvSpPr>
          <p:spPr>
            <a:xfrm>
              <a:off x="228600" y="762000"/>
              <a:ext cx="3581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6360" y="762000"/>
              <a:ext cx="12395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1208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7756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78600" y="762000"/>
              <a:ext cx="3048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61200" y="762000"/>
              <a:ext cx="1981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5744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77748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7212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3976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4124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648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
          <p:cNvSpPr txBox="1">
            <a:spLocks noChangeArrowheads="1"/>
          </p:cNvSpPr>
          <p:nvPr/>
        </p:nvSpPr>
        <p:spPr bwMode="auto">
          <a:xfrm>
            <a:off x="533400" y="228600"/>
            <a:ext cx="9144000" cy="914400"/>
          </a:xfrm>
          <a:prstGeom prst="rect">
            <a:avLst/>
          </a:prstGeom>
          <a:noFill/>
          <a:ln>
            <a:miter lim="800000"/>
            <a:headEnd/>
            <a:tailEnd/>
          </a:ln>
        </p:spPr>
        <p:txBody>
          <a:bodyPr anchor="ctr" anchorCtr="1"/>
          <a:lstStyle/>
          <a:p>
            <a:pPr lvl="0" algn="ctr">
              <a:spcBef>
                <a:spcPct val="0"/>
              </a:spcBef>
            </a:pPr>
            <a:r>
              <a:rPr lang="en-US" sz="3600" b="1" dirty="0" smtClean="0">
                <a:latin typeface="Arial" panose="020B0604020202020204" pitchFamily="34" charset="0"/>
                <a:cs typeface="Arial" panose="020B0604020202020204" pitchFamily="34" charset="0"/>
              </a:rPr>
              <a:t>Maine Bureau of Veterans</a:t>
            </a:r>
            <a:r>
              <a:rPr lang="en-US" sz="3600" b="1" dirty="0">
                <a:latin typeface="Arial" panose="020B0604020202020204" pitchFamily="34" charset="0"/>
                <a:cs typeface="Arial" panose="020B0604020202020204" pitchFamily="34" charset="0"/>
              </a:rPr>
              <a:t>’ Services</a:t>
            </a:r>
            <a:endParaRPr kumimoji="0" lang="en-US" sz="3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5" name="Rectangle 2"/>
          <p:cNvSpPr txBox="1">
            <a:spLocks noChangeArrowheads="1"/>
          </p:cNvSpPr>
          <p:nvPr/>
        </p:nvSpPr>
        <p:spPr bwMode="auto">
          <a:xfrm>
            <a:off x="0" y="3352800"/>
            <a:ext cx="9144000" cy="914400"/>
          </a:xfrm>
          <a:prstGeom prst="rect">
            <a:avLst/>
          </a:prstGeom>
          <a:noFill/>
          <a:ln>
            <a:miter lim="800000"/>
            <a:headEnd/>
            <a:tailEnd/>
          </a:ln>
        </p:spPr>
        <p:txBody>
          <a:bodyPr anchor="ctr" anchorCtr="1"/>
          <a:lstStyle/>
          <a:p>
            <a:pPr lvl="0" algn="ctr">
              <a:spcBef>
                <a:spcPct val="0"/>
              </a:spcBef>
            </a:pPr>
            <a:r>
              <a:rPr kumimoji="0" lang="en-US" sz="3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Ending Veteran</a:t>
            </a:r>
            <a:r>
              <a:rPr kumimoji="0" lang="en-US" sz="36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Homelessness in ME</a:t>
            </a:r>
            <a:endParaRPr lang="en-US" sz="3600" b="1" dirty="0" smtClean="0">
              <a:latin typeface="Arial" panose="020B0604020202020204" pitchFamily="34" charset="0"/>
              <a:ea typeface="+mj-ea"/>
              <a:cs typeface="Arial" panose="020B0604020202020204" pitchFamily="34" charset="0"/>
            </a:endParaRPr>
          </a:p>
          <a:p>
            <a:pPr lvl="0" algn="ctr">
              <a:spcBef>
                <a:spcPct val="0"/>
              </a:spcBef>
            </a:pPr>
            <a:endParaRPr lang="en-US" sz="3600" b="1" dirty="0" smtClean="0">
              <a:latin typeface="Arial" panose="020B0604020202020204" pitchFamily="34" charset="0"/>
              <a:ea typeface="+mj-ea"/>
              <a:cs typeface="Arial" panose="020B0604020202020204" pitchFamily="34" charset="0"/>
            </a:endParaRPr>
          </a:p>
          <a:p>
            <a:pPr lvl="0" algn="ctr">
              <a:spcBef>
                <a:spcPct val="0"/>
              </a:spcBef>
            </a:pP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Adria</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Horn</a:t>
            </a:r>
          </a:p>
          <a:p>
            <a:pPr lvl="0" algn="ctr">
              <a:spcBef>
                <a:spcPct val="0"/>
              </a:spcBef>
            </a:pPr>
            <a:r>
              <a:rPr lang="en-US" sz="2800" b="1" baseline="0" dirty="0" smtClean="0">
                <a:latin typeface="Arial" panose="020B0604020202020204" pitchFamily="34" charset="0"/>
                <a:ea typeface="+mj-ea"/>
                <a:cs typeface="Arial" panose="020B0604020202020204" pitchFamily="34" charset="0"/>
              </a:rPr>
              <a:t>Director,</a:t>
            </a:r>
            <a:r>
              <a:rPr lang="en-US" sz="2800" b="1" dirty="0" smtClean="0">
                <a:latin typeface="Arial" panose="020B0604020202020204" pitchFamily="34" charset="0"/>
                <a:ea typeface="+mj-ea"/>
                <a:cs typeface="Arial" panose="020B0604020202020204" pitchFamily="34" charset="0"/>
              </a:rPr>
              <a:t> BVS</a:t>
            </a:r>
          </a:p>
          <a:p>
            <a:pPr lvl="0" algn="ctr">
              <a:spcBef>
                <a:spcPct val="0"/>
              </a:spcBef>
            </a:pP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lvl="0" algn="ctr">
              <a:spcBef>
                <a:spcPct val="0"/>
              </a:spcBef>
            </a:pPr>
            <a:r>
              <a:rPr lang="en-US" sz="2800" b="1" dirty="0" smtClean="0">
                <a:latin typeface="Arial" panose="020B0604020202020204" pitchFamily="34" charset="0"/>
                <a:ea typeface="+mj-ea"/>
                <a:cs typeface="Arial" panose="020B0604020202020204" pitchFamily="34" charset="0"/>
              </a:rPr>
              <a:t>October 25, 2016</a:t>
            </a:r>
            <a:endPar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143000"/>
            <a:ext cx="9144000" cy="137160"/>
            <a:chOff x="228600" y="762000"/>
            <a:chExt cx="8382000" cy="76200"/>
          </a:xfrm>
          <a:solidFill>
            <a:srgbClr val="5DAEFF"/>
          </a:solidFill>
          <a:effectLst>
            <a:outerShdw blurRad="50800" dist="38100" dir="8100000" algn="tr" rotWithShape="0">
              <a:prstClr val="black">
                <a:alpha val="40000"/>
              </a:prstClr>
            </a:outerShdw>
          </a:effectLst>
        </p:grpSpPr>
        <p:sp>
          <p:nvSpPr>
            <p:cNvPr id="7" name="Rectangle 6"/>
            <p:cNvSpPr/>
            <p:nvPr/>
          </p:nvSpPr>
          <p:spPr>
            <a:xfrm>
              <a:off x="228600" y="762000"/>
              <a:ext cx="3581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6360" y="762000"/>
              <a:ext cx="12395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1208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7756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78600" y="762000"/>
              <a:ext cx="3048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61200" y="762000"/>
              <a:ext cx="1981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5744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77748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7212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3976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4124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648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676400" y="420469"/>
            <a:ext cx="5715000" cy="646331"/>
          </a:xfrm>
          <a:prstGeom prst="rect">
            <a:avLst/>
          </a:prstGeom>
        </p:spPr>
        <p:txBody>
          <a:bodyPr wrap="square">
            <a:spAutoFit/>
          </a:bodyPr>
          <a:lstStyle/>
          <a:p>
            <a:pPr algn="ctr"/>
            <a:r>
              <a:rPr lang="en-US" sz="3600" b="1" dirty="0" smtClean="0">
                <a:latin typeface="Arial" panose="020B0604020202020204" pitchFamily="34" charset="0"/>
                <a:cs typeface="Arial" panose="020B0604020202020204" pitchFamily="34" charset="0"/>
              </a:rPr>
              <a:t>2015 Shelter Statistics</a:t>
            </a:r>
            <a:endParaRPr lang="en-US" sz="3600" dirty="0">
              <a:latin typeface="Arial" panose="020B0604020202020204" pitchFamily="34" charset="0"/>
              <a:cs typeface="Arial" panose="020B0604020202020204" pitchFamily="34" charset="0"/>
            </a:endParaRPr>
          </a:p>
        </p:txBody>
      </p:sp>
      <p:sp>
        <p:nvSpPr>
          <p:cNvPr id="4" name="Rectangle 3"/>
          <p:cNvSpPr/>
          <p:nvPr/>
        </p:nvSpPr>
        <p:spPr>
          <a:xfrm>
            <a:off x="228600" y="889844"/>
            <a:ext cx="8560723" cy="6740307"/>
          </a:xfrm>
          <a:prstGeom prst="rect">
            <a:avLst/>
          </a:prstGeom>
        </p:spPr>
        <p:txBody>
          <a:bodyPr wrap="square">
            <a:spAutoFit/>
          </a:bodyPr>
          <a:lstStyle/>
          <a:p>
            <a:endParaRPr lang="en-US" dirty="0"/>
          </a:p>
          <a:p>
            <a:endParaRPr lang="en-US" sz="1600" dirty="0"/>
          </a:p>
          <a:p>
            <a:r>
              <a:rPr lang="en-US" sz="1600" dirty="0" smtClean="0"/>
              <a:t>• 46</a:t>
            </a:r>
            <a:r>
              <a:rPr lang="en-US" sz="1600" dirty="0"/>
              <a:t>% reduction in veteran homelessness in Maine from 2014 to </a:t>
            </a:r>
            <a:r>
              <a:rPr lang="en-US" sz="1600" dirty="0" smtClean="0"/>
              <a:t>2015</a:t>
            </a:r>
            <a:endParaRPr lang="en-US" sz="1600" dirty="0"/>
          </a:p>
          <a:p>
            <a:endParaRPr lang="en-US" sz="1600" dirty="0"/>
          </a:p>
          <a:p>
            <a:r>
              <a:rPr lang="en-US" sz="1600" dirty="0" smtClean="0"/>
              <a:t>• 90</a:t>
            </a:r>
            <a:r>
              <a:rPr lang="en-US" sz="1600" dirty="0"/>
              <a:t>% of homeless veterans are found in Cumberland, Penobscot and Kennebec Counties of which Cumberland County represented 60% of this </a:t>
            </a:r>
            <a:r>
              <a:rPr lang="en-US" sz="1600" dirty="0" smtClean="0"/>
              <a:t>number</a:t>
            </a:r>
            <a:br>
              <a:rPr lang="en-US" sz="1600" dirty="0" smtClean="0"/>
            </a:br>
            <a:endParaRPr lang="en-US" sz="1600" dirty="0"/>
          </a:p>
          <a:p>
            <a:r>
              <a:rPr lang="en-US" sz="1600" dirty="0" smtClean="0"/>
              <a:t>• 57</a:t>
            </a:r>
            <a:r>
              <a:rPr lang="en-US" sz="1600" dirty="0"/>
              <a:t>% decrease in chronically homeless </a:t>
            </a:r>
            <a:r>
              <a:rPr lang="en-US" sz="1600" dirty="0" smtClean="0"/>
              <a:t>veterans</a:t>
            </a:r>
            <a:endParaRPr lang="en-US" sz="1600" dirty="0"/>
          </a:p>
          <a:p>
            <a:endParaRPr lang="en-US" sz="1600" dirty="0"/>
          </a:p>
          <a:p>
            <a:r>
              <a:rPr lang="en-US" sz="1600" dirty="0" smtClean="0"/>
              <a:t>• 48</a:t>
            </a:r>
            <a:r>
              <a:rPr lang="en-US" sz="1600" dirty="0"/>
              <a:t>% decrease in veterans with </a:t>
            </a:r>
            <a:r>
              <a:rPr lang="en-US" sz="1600" dirty="0" smtClean="0"/>
              <a:t>disabilities</a:t>
            </a:r>
          </a:p>
          <a:p>
            <a:endParaRPr lang="en-US" dirty="0"/>
          </a:p>
          <a:p>
            <a:endParaRPr lang="en-US" dirty="0"/>
          </a:p>
          <a:p>
            <a:endParaRPr lang="en-US" dirty="0" smtClean="0"/>
          </a:p>
          <a:p>
            <a:endParaRPr lang="en-US" dirty="0"/>
          </a:p>
          <a:p>
            <a:r>
              <a:rPr lang="en-US" dirty="0" smtClean="0"/>
              <a:t/>
            </a:r>
            <a:br>
              <a:rPr lang="en-US" dirty="0" smtClean="0"/>
            </a:br>
            <a:endParaRPr lang="en-US" dirty="0" smtClean="0"/>
          </a:p>
          <a:p>
            <a:endParaRPr lang="en-US" dirty="0" smtClean="0"/>
          </a:p>
          <a:p>
            <a:endParaRPr lang="en-US" dirty="0"/>
          </a:p>
          <a:p>
            <a:endParaRPr lang="en-US" dirty="0" smtClean="0"/>
          </a:p>
          <a:p>
            <a:endParaRPr lang="en-US" dirty="0"/>
          </a:p>
          <a:p>
            <a:r>
              <a:rPr lang="en-US" dirty="0"/>
              <a:t>Veteran numbers continued to drop in 2015 (46%).  There were 201 homeless veterans accessing shelters in Maine.  Both male and female veterans were down significantly.  </a:t>
            </a:r>
          </a:p>
          <a:p>
            <a:endParaRPr lang="en-US" dirty="0" smtClean="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7" y="3605213"/>
            <a:ext cx="4164013" cy="2414587"/>
          </a:xfrm>
          <a:prstGeom prst="rect">
            <a:avLst/>
          </a:prstGeom>
          <a:noFill/>
          <a:ln w="9525">
            <a:solidFill>
              <a:schemeClr val="tx1">
                <a:alpha val="89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600008" y="3657600"/>
            <a:ext cx="2324792"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Age Breakdown:</a:t>
            </a:r>
          </a:p>
          <a:p>
            <a:pPr algn="ctr"/>
            <a:r>
              <a:rPr lang="en-US" dirty="0" smtClean="0"/>
              <a:t>18-30: 10 (5%)</a:t>
            </a:r>
          </a:p>
          <a:p>
            <a:pPr algn="ctr"/>
            <a:r>
              <a:rPr lang="en-US" dirty="0" smtClean="0"/>
              <a:t>31-45: 53 (26%)</a:t>
            </a:r>
          </a:p>
          <a:p>
            <a:pPr algn="ctr"/>
            <a:r>
              <a:rPr lang="en-US" dirty="0" smtClean="0"/>
              <a:t>46-64: 129 (64%</a:t>
            </a:r>
          </a:p>
          <a:p>
            <a:pPr algn="ctr"/>
            <a:r>
              <a:rPr lang="en-US" dirty="0" smtClean="0"/>
              <a:t>65+: 10 (5%)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22093"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3737741"/>
            <a:ext cx="5638800" cy="312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16501" y="24178"/>
            <a:ext cx="2950534" cy="1477328"/>
          </a:xfrm>
          <a:prstGeom prst="rect">
            <a:avLst/>
          </a:prstGeom>
          <a:solidFill>
            <a:schemeClr val="tx2">
              <a:lumMod val="40000"/>
              <a:lumOff val="60000"/>
            </a:schemeClr>
          </a:solidFill>
          <a:ln>
            <a:solidFill>
              <a:schemeClr val="tx1">
                <a:alpha val="35000"/>
              </a:schemeClr>
            </a:solidFill>
          </a:ln>
        </p:spPr>
        <p:txBody>
          <a:bodyPr wrap="square">
            <a:spAutoFit/>
          </a:bodyPr>
          <a:lstStyle/>
          <a:p>
            <a:r>
              <a:rPr lang="en-US" dirty="0"/>
              <a:t>The vast majority of homeless veterans are located in Cumberland, Penobscot and Kennebec counties. </a:t>
            </a:r>
          </a:p>
        </p:txBody>
      </p:sp>
      <p:sp>
        <p:nvSpPr>
          <p:cNvPr id="3" name="Rectangle 2"/>
          <p:cNvSpPr/>
          <p:nvPr/>
        </p:nvSpPr>
        <p:spPr>
          <a:xfrm>
            <a:off x="-1" y="4549676"/>
            <a:ext cx="3506973" cy="2308324"/>
          </a:xfrm>
          <a:prstGeom prst="rect">
            <a:avLst/>
          </a:prstGeom>
          <a:solidFill>
            <a:schemeClr val="tx2">
              <a:lumMod val="40000"/>
              <a:lumOff val="60000"/>
            </a:schemeClr>
          </a:solidFill>
        </p:spPr>
        <p:txBody>
          <a:bodyPr wrap="square">
            <a:spAutoFit/>
          </a:bodyPr>
          <a:lstStyle/>
          <a:p>
            <a:r>
              <a:rPr lang="en-US" dirty="0"/>
              <a:t>When broken down to unduplicated clients, Cumberland County is identified as having the majority of veterans amongst the top three counties (54%).  This also represents a 27% decrease in homeless veterans in Cumberland County.</a:t>
            </a:r>
          </a:p>
        </p:txBody>
      </p:sp>
    </p:spTree>
    <p:extLst>
      <p:ext uri="{BB962C8B-B14F-4D97-AF65-F5344CB8AC3E}">
        <p14:creationId xmlns:p14="http://schemas.microsoft.com/office/powerpoint/2010/main" val="389092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175"/>
            <a:ext cx="7315200" cy="43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4876800"/>
            <a:ext cx="8458200" cy="1754326"/>
          </a:xfrm>
          <a:prstGeom prst="rect">
            <a:avLst/>
          </a:prstGeom>
        </p:spPr>
        <p:txBody>
          <a:bodyPr wrap="square">
            <a:spAutoFit/>
          </a:bodyPr>
          <a:lstStyle/>
          <a:p>
            <a:r>
              <a:rPr lang="en-US" dirty="0"/>
              <a:t>After a jump in Chronically Homeless veterans from 2012 to 2013, there is still a steady decrease in the number of chronically homeless veterans in Maine from 2014 and 2015.  This progress is a direct correlation of veteran initiative programs such as Veterans Affairs Supportive Housing (VASH) and Supportive Services for Veterans Families (SSVF) which provide services to veterans, but also to the most chronic and vulnerable homeless veterans as a whole.</a:t>
            </a:r>
          </a:p>
        </p:txBody>
      </p:sp>
      <p:sp>
        <p:nvSpPr>
          <p:cNvPr id="3" name="Oval 2"/>
          <p:cNvSpPr/>
          <p:nvPr/>
        </p:nvSpPr>
        <p:spPr>
          <a:xfrm>
            <a:off x="5410200" y="2525787"/>
            <a:ext cx="1752600" cy="2263626"/>
          </a:xfrm>
          <a:prstGeom prst="ellipse">
            <a:avLst/>
          </a:prstGeom>
          <a:noFill/>
          <a:ln>
            <a:solidFill>
              <a:srgbClr val="FF0000">
                <a:alpha val="5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73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542256"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5257800"/>
            <a:ext cx="6781800" cy="1200329"/>
          </a:xfrm>
          <a:prstGeom prst="rect">
            <a:avLst/>
          </a:prstGeom>
        </p:spPr>
        <p:txBody>
          <a:bodyPr wrap="square">
            <a:spAutoFit/>
          </a:bodyPr>
          <a:lstStyle/>
          <a:p>
            <a:r>
              <a:rPr lang="en-US" dirty="0"/>
              <a:t>There was a 48% decrease in the number of disabled homeless veterans in Maine from 2014 to 2015.  Again, this is likely a direct result of targeting services to both veterans and the most chronic and vulnerable homeless people in general.</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2736850"/>
            <a:ext cx="177482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0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 y="94357"/>
            <a:ext cx="8839200" cy="6001643"/>
          </a:xfrm>
          <a:prstGeom prst="rect">
            <a:avLst/>
          </a:prstGeom>
          <a:noFill/>
        </p:spPr>
        <p:txBody>
          <a:bodyPr wrap="square" rtlCol="0">
            <a:spAutoFit/>
          </a:bodyPr>
          <a:lstStyle/>
          <a:p>
            <a:r>
              <a:rPr lang="en-US" sz="3200" i="1" dirty="0" smtClean="0">
                <a:solidFill>
                  <a:srgbClr val="FF0000"/>
                </a:solidFill>
              </a:rPr>
              <a:t>Can you/will you come on October 25</a:t>
            </a:r>
            <a:r>
              <a:rPr lang="en-US" sz="3200" i="1" baseline="30000" dirty="0" smtClean="0">
                <a:solidFill>
                  <a:srgbClr val="FF0000"/>
                </a:solidFill>
              </a:rPr>
              <a:t>th</a:t>
            </a:r>
            <a:r>
              <a:rPr lang="en-US" sz="3200" i="1" dirty="0" smtClean="0">
                <a:solidFill>
                  <a:srgbClr val="FF0000"/>
                </a:solidFill>
              </a:rPr>
              <a:t> to the Augusta Armory from 9 to 3pm for a strategic planning session?</a:t>
            </a:r>
          </a:p>
          <a:p>
            <a:endParaRPr lang="en-US" sz="3200" i="1" dirty="0">
              <a:solidFill>
                <a:srgbClr val="FF0000"/>
              </a:solidFill>
            </a:endParaRPr>
          </a:p>
          <a:p>
            <a:r>
              <a:rPr lang="en-US" sz="3200" i="1" dirty="0" smtClean="0">
                <a:solidFill>
                  <a:srgbClr val="FF0000"/>
                </a:solidFill>
              </a:rPr>
              <a:t>Who else needs to be at that planning event?</a:t>
            </a:r>
          </a:p>
          <a:p>
            <a:endParaRPr lang="en-US" sz="3200" i="1" dirty="0" smtClean="0">
              <a:solidFill>
                <a:srgbClr val="FF0000"/>
              </a:solidFill>
            </a:endParaRPr>
          </a:p>
          <a:p>
            <a:endParaRPr lang="en-US" sz="3200" i="1" dirty="0">
              <a:solidFill>
                <a:srgbClr val="FF0000"/>
              </a:solidFill>
            </a:endParaRPr>
          </a:p>
          <a:p>
            <a:r>
              <a:rPr lang="en-US" sz="3200" i="1" dirty="0" smtClean="0">
                <a:solidFill>
                  <a:srgbClr val="FF0000"/>
                </a:solidFill>
              </a:rPr>
              <a:t>What else does everyone need to know about ending veteran homelessness in Maine?</a:t>
            </a:r>
          </a:p>
          <a:p>
            <a:endParaRPr lang="en-US" sz="3200" i="1" dirty="0">
              <a:solidFill>
                <a:srgbClr val="FF0000"/>
              </a:solidFill>
            </a:endParaRPr>
          </a:p>
          <a:p>
            <a:r>
              <a:rPr lang="en-US" sz="3200" i="1" dirty="0" smtClean="0">
                <a:solidFill>
                  <a:srgbClr val="FF0000"/>
                </a:solidFill>
              </a:rPr>
              <a:t>Please inform or correct information on these slides and send to </a:t>
            </a:r>
            <a:r>
              <a:rPr lang="en-US" sz="3200" i="1" dirty="0" smtClean="0">
                <a:solidFill>
                  <a:srgbClr val="FF0000"/>
                </a:solidFill>
                <a:hlinkClick r:id="rId2"/>
              </a:rPr>
              <a:t>adria.horn@maine.gov</a:t>
            </a:r>
            <a:r>
              <a:rPr lang="en-US" sz="3200" i="1" dirty="0" smtClean="0">
                <a:solidFill>
                  <a:srgbClr val="FF0000"/>
                </a:solidFill>
              </a:rPr>
              <a:t> </a:t>
            </a:r>
          </a:p>
        </p:txBody>
      </p:sp>
    </p:spTree>
    <p:extLst>
      <p:ext uri="{BB962C8B-B14F-4D97-AF65-F5344CB8AC3E}">
        <p14:creationId xmlns:p14="http://schemas.microsoft.com/office/powerpoint/2010/main" val="191306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143000"/>
            <a:ext cx="9144000" cy="137160"/>
            <a:chOff x="228600" y="762000"/>
            <a:chExt cx="8382000" cy="76200"/>
          </a:xfrm>
          <a:solidFill>
            <a:srgbClr val="5DAEFF"/>
          </a:solidFill>
          <a:effectLst>
            <a:outerShdw blurRad="50800" dist="38100" dir="8100000" algn="tr" rotWithShape="0">
              <a:prstClr val="black">
                <a:alpha val="40000"/>
              </a:prstClr>
            </a:outerShdw>
          </a:effectLst>
        </p:grpSpPr>
        <p:sp>
          <p:nvSpPr>
            <p:cNvPr id="7" name="Rectangle 6"/>
            <p:cNvSpPr/>
            <p:nvPr/>
          </p:nvSpPr>
          <p:spPr>
            <a:xfrm>
              <a:off x="228600" y="762000"/>
              <a:ext cx="3581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3896360" y="762000"/>
              <a:ext cx="12395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21208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87756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578600" y="762000"/>
              <a:ext cx="3048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061200" y="762000"/>
              <a:ext cx="1981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45744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777748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807212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823976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84124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85648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Rectangle 2"/>
          <p:cNvSpPr txBox="1">
            <a:spLocks noChangeArrowheads="1"/>
          </p:cNvSpPr>
          <p:nvPr/>
        </p:nvSpPr>
        <p:spPr bwMode="auto">
          <a:xfrm>
            <a:off x="-457200" y="2971800"/>
            <a:ext cx="9144000" cy="914400"/>
          </a:xfrm>
          <a:prstGeom prst="rect">
            <a:avLst/>
          </a:prstGeom>
          <a:noFill/>
          <a:ln>
            <a:miter lim="800000"/>
            <a:headEnd/>
            <a:tailEnd/>
          </a:ln>
        </p:spPr>
        <p:txBody>
          <a:bodyPr anchor="ctr" anchorCtr="1"/>
          <a:lstStyle/>
          <a:p>
            <a:pPr marL="457200" indent="-457200">
              <a:buFont typeface="Arial" panose="020B0604020202020204" pitchFamily="34" charset="0"/>
              <a:buChar char="•"/>
            </a:pPr>
            <a:endParaRPr lang="en-US" sz="3200"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800" b="1"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b="1" dirty="0" smtClean="0">
                <a:solidFill>
                  <a:prstClr val="black"/>
                </a:solidFill>
                <a:latin typeface="Arial" panose="020B0604020202020204" pitchFamily="34" charset="0"/>
                <a:cs typeface="Arial" panose="020B0604020202020204" pitchFamily="34" charset="0"/>
              </a:rPr>
              <a:t>The purpose of this briefing is to provide a situational update on the current state of veteran homelessness activities in the State of Maine. This briefing is a fundamental basis to inform strategic planning efforts across the full spectrum of stakeholders and partners throughout the State.</a:t>
            </a:r>
          </a:p>
          <a:p>
            <a:pPr marL="914400" lvl="1" indent="-457200">
              <a:buFont typeface="Arial" panose="020B0604020202020204" pitchFamily="34" charset="0"/>
              <a:buChar char="•"/>
            </a:pPr>
            <a:endParaRPr lang="en-US" sz="2800" b="1"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b="1" dirty="0" smtClean="0">
                <a:solidFill>
                  <a:prstClr val="black"/>
                </a:solidFill>
                <a:latin typeface="Arial" panose="020B0604020202020204" pitchFamily="34" charset="0"/>
                <a:cs typeface="Arial" panose="020B0604020202020204" pitchFamily="34" charset="0"/>
              </a:rPr>
              <a:t>Ending veteran homelessness requires assistance by everyone participating and not participating in the Continuums of Care. </a:t>
            </a:r>
            <a:endParaRPr lang="en-US" sz="28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2196059" y="399085"/>
            <a:ext cx="4343400" cy="646331"/>
          </a:xfrm>
          <a:prstGeom prst="rect">
            <a:avLst/>
          </a:prstGeom>
        </p:spPr>
        <p:txBody>
          <a:bodyPr wrap="square">
            <a:spAutoFit/>
          </a:bodyPr>
          <a:lstStyle/>
          <a:p>
            <a:pPr algn="ctr"/>
            <a:r>
              <a:rPr lang="en-US" sz="3600" b="1" dirty="0" smtClean="0">
                <a:solidFill>
                  <a:prstClr val="black"/>
                </a:solidFill>
                <a:latin typeface="Arial" panose="020B0604020202020204" pitchFamily="34" charset="0"/>
                <a:cs typeface="Arial" panose="020B0604020202020204" pitchFamily="34" charset="0"/>
              </a:rPr>
              <a:t>Purpose</a:t>
            </a:r>
            <a:endParaRPr lang="en-US" sz="3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274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2057400"/>
            <a:ext cx="5562600" cy="3200400"/>
          </a:xfrm>
          <a:prstGeom prst="rect">
            <a:avLst/>
          </a:prstGeom>
          <a:noFill/>
          <a:ln w="381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chor="ctr" anchorCtr="1"/>
          <a:lstStyle/>
          <a:p>
            <a:pPr marL="457200" indent="-457200">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000" b="1"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Maine State Housing Authority</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Bureau of Veterans’ Services</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Veterans’ Administration</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Housing &amp; Urban Development</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Volunteers of America</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Preble Street Shelter </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Bread of Life Ministries</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Veterans’ </a:t>
            </a:r>
            <a:r>
              <a:rPr lang="en-US" sz="2000" b="1" dirty="0" err="1" smtClean="0">
                <a:solidFill>
                  <a:prstClr val="black"/>
                </a:solidFill>
                <a:latin typeface="Arial" panose="020B0604020202020204" pitchFamily="34" charset="0"/>
                <a:cs typeface="Arial" panose="020B0604020202020204" pitchFamily="34" charset="0"/>
              </a:rPr>
              <a:t>Inc</a:t>
            </a:r>
            <a:r>
              <a:rPr lang="en-US" sz="2000" b="1" dirty="0" smtClean="0">
                <a:solidFill>
                  <a:prstClr val="black"/>
                </a:solidFill>
                <a:latin typeface="Arial" panose="020B0604020202020204" pitchFamily="34" charset="0"/>
                <a:cs typeface="Arial" panose="020B0604020202020204" pitchFamily="34" charset="0"/>
              </a:rPr>
              <a:t> (SSVF)</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Easter Seals (HVRP)</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Catholic Charities (PIT)</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Community Housing of Maine</a:t>
            </a:r>
          </a:p>
          <a:p>
            <a:pPr marL="914400" lvl="1" indent="-457200">
              <a:buFont typeface="Arial" panose="020B0604020202020204" pitchFamily="34" charset="0"/>
              <a:buChar char="•"/>
            </a:pPr>
            <a:endParaRPr lang="en-US" sz="2000" b="1"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000" b="1"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000" b="1" dirty="0" smtClean="0">
              <a:solidFill>
                <a:prstClr val="black"/>
              </a:solidFill>
              <a:latin typeface="Arial" panose="020B0604020202020204" pitchFamily="34" charset="0"/>
              <a:cs typeface="Arial" panose="020B0604020202020204" pitchFamily="34" charset="0"/>
            </a:endParaRPr>
          </a:p>
          <a:p>
            <a:pPr lvl="1"/>
            <a:endParaRPr lang="en-US" sz="2000" b="1" dirty="0">
              <a:solidFill>
                <a:prstClr val="black"/>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bwMode="auto">
          <a:xfrm>
            <a:off x="4495800" y="2362200"/>
            <a:ext cx="5334000" cy="3200400"/>
          </a:xfrm>
          <a:prstGeom prst="rect">
            <a:avLst/>
          </a:prstGeom>
          <a:noFill/>
          <a:ln w="381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chor="ctr" anchorCtr="1"/>
          <a:lstStyle/>
          <a:p>
            <a:pPr marL="457200" indent="-457200">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000" b="1"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Veterans of Foreign Wars</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American Legion</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Disabled American Veterans</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AMVETs</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ME Department of Labor</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Garry Owen House</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Elks</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Betsy Ann Ross House of Hope</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ME Veterans Project</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United Veterans of Maine</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United Veteran Farmers of Maine</a:t>
            </a:r>
          </a:p>
          <a:p>
            <a:pPr marL="914400" lvl="1" indent="-457200">
              <a:buFont typeface="Arial" panose="020B0604020202020204" pitchFamily="34" charset="0"/>
              <a:buChar char="•"/>
            </a:pPr>
            <a:r>
              <a:rPr lang="en-US" sz="2000" b="1" dirty="0" smtClean="0">
                <a:solidFill>
                  <a:prstClr val="black"/>
                </a:solidFill>
                <a:latin typeface="Arial" panose="020B0604020202020204" pitchFamily="34" charset="0"/>
                <a:cs typeface="Arial" panose="020B0604020202020204" pitchFamily="34" charset="0"/>
              </a:rPr>
              <a:t>State of Maine (DOL/DHHS/BMV/BVS/DOC)</a:t>
            </a:r>
          </a:p>
          <a:p>
            <a:pPr marL="914400" lvl="1" indent="-457200">
              <a:buFont typeface="Arial" panose="020B0604020202020204" pitchFamily="34" charset="0"/>
              <a:buChar char="•"/>
            </a:pPr>
            <a:endParaRPr lang="en-US" sz="2000" b="1"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000" b="1" dirty="0" smtClean="0">
              <a:solidFill>
                <a:prstClr val="black"/>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2000" b="1" dirty="0" smtClean="0">
              <a:solidFill>
                <a:prstClr val="black"/>
              </a:solidFill>
              <a:latin typeface="Arial" panose="020B0604020202020204" pitchFamily="34" charset="0"/>
              <a:cs typeface="Arial" panose="020B0604020202020204" pitchFamily="34" charset="0"/>
            </a:endParaRPr>
          </a:p>
          <a:p>
            <a:pPr lvl="1"/>
            <a:endParaRPr lang="en-US" sz="20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219200" y="420469"/>
            <a:ext cx="7696200" cy="646331"/>
          </a:xfrm>
          <a:prstGeom prst="rect">
            <a:avLst/>
          </a:prstGeom>
        </p:spPr>
        <p:txBody>
          <a:bodyPr wrap="square">
            <a:spAutoFit/>
          </a:bodyPr>
          <a:lstStyle/>
          <a:p>
            <a:pPr algn="ctr"/>
            <a:r>
              <a:rPr lang="en-US" sz="3600" b="1" dirty="0" err="1" smtClean="0">
                <a:latin typeface="Arial" panose="020B0604020202020204" pitchFamily="34" charset="0"/>
                <a:cs typeface="Arial" panose="020B0604020202020204" pitchFamily="34" charset="0"/>
              </a:rPr>
              <a:t>CoCs</a:t>
            </a:r>
            <a:r>
              <a:rPr lang="en-US" sz="3600" b="1" dirty="0" smtClean="0">
                <a:latin typeface="Arial" panose="020B0604020202020204" pitchFamily="34" charset="0"/>
                <a:cs typeface="Arial" panose="020B0604020202020204" pitchFamily="34" charset="0"/>
              </a:rPr>
              <a:t>, Stakeholders &amp; Partners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21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99085"/>
            <a:ext cx="6185941" cy="646331"/>
          </a:xfrm>
          <a:prstGeom prst="rect">
            <a:avLst/>
          </a:prstGeom>
        </p:spPr>
        <p:txBody>
          <a:bodyPr wrap="square">
            <a:spAutoFit/>
          </a:bodyPr>
          <a:lstStyle/>
          <a:p>
            <a:pPr algn="ctr"/>
            <a:r>
              <a:rPr lang="en-US" sz="3600" b="1" dirty="0" smtClean="0">
                <a:latin typeface="Arial" panose="020B0604020202020204" pitchFamily="34" charset="0"/>
                <a:cs typeface="Arial" panose="020B0604020202020204" pitchFamily="34" charset="0"/>
              </a:rPr>
              <a:t>Stakeholders &amp; Partners</a:t>
            </a: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1371600" y="2438400"/>
            <a:ext cx="6629400" cy="2554545"/>
          </a:xfrm>
          <a:prstGeom prst="rect">
            <a:avLst/>
          </a:prstGeom>
          <a:noFill/>
        </p:spPr>
        <p:txBody>
          <a:bodyPr wrap="square" rtlCol="0">
            <a:spAutoFit/>
          </a:bodyPr>
          <a:lstStyle/>
          <a:p>
            <a:r>
              <a:rPr lang="en-US" sz="4000" i="1" dirty="0" smtClean="0">
                <a:solidFill>
                  <a:srgbClr val="FF0000"/>
                </a:solidFill>
              </a:rPr>
              <a:t>Who else needs to be here? </a:t>
            </a:r>
          </a:p>
          <a:p>
            <a:endParaRPr lang="en-US" sz="4000" i="1" dirty="0" smtClean="0">
              <a:solidFill>
                <a:srgbClr val="FF0000"/>
              </a:solidFill>
            </a:endParaRPr>
          </a:p>
          <a:p>
            <a:endParaRPr lang="en-US" sz="4000" i="1" dirty="0">
              <a:solidFill>
                <a:srgbClr val="FF0000"/>
              </a:solidFill>
            </a:endParaRPr>
          </a:p>
          <a:p>
            <a:r>
              <a:rPr lang="en-US" sz="4000" i="1" dirty="0" smtClean="0">
                <a:solidFill>
                  <a:srgbClr val="FF0000"/>
                </a:solidFill>
              </a:rPr>
              <a:t>Who else needs to know?</a:t>
            </a:r>
          </a:p>
        </p:txBody>
      </p:sp>
    </p:spTree>
    <p:extLst>
      <p:ext uri="{BB962C8B-B14F-4D97-AF65-F5344CB8AC3E}">
        <p14:creationId xmlns:p14="http://schemas.microsoft.com/office/powerpoint/2010/main" val="260424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143000"/>
            <a:ext cx="9144000" cy="137160"/>
            <a:chOff x="228600" y="762000"/>
            <a:chExt cx="8382000" cy="76200"/>
          </a:xfrm>
          <a:solidFill>
            <a:srgbClr val="5DAEFF"/>
          </a:solidFill>
          <a:effectLst>
            <a:outerShdw blurRad="50800" dist="38100" dir="8100000" algn="tr" rotWithShape="0">
              <a:prstClr val="black">
                <a:alpha val="40000"/>
              </a:prstClr>
            </a:outerShdw>
          </a:effectLst>
        </p:grpSpPr>
        <p:sp>
          <p:nvSpPr>
            <p:cNvPr id="7" name="Rectangle 6"/>
            <p:cNvSpPr/>
            <p:nvPr/>
          </p:nvSpPr>
          <p:spPr>
            <a:xfrm>
              <a:off x="228600" y="762000"/>
              <a:ext cx="3581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6360" y="762000"/>
              <a:ext cx="12395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1208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7756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78600" y="762000"/>
              <a:ext cx="3048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61200" y="762000"/>
              <a:ext cx="1981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5744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77748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7212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3976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4124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648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
          <p:cNvSpPr txBox="1">
            <a:spLocks noChangeArrowheads="1"/>
          </p:cNvSpPr>
          <p:nvPr/>
        </p:nvSpPr>
        <p:spPr bwMode="auto">
          <a:xfrm>
            <a:off x="-457200" y="3429000"/>
            <a:ext cx="9648305" cy="914400"/>
          </a:xfrm>
          <a:prstGeom prst="rect">
            <a:avLst/>
          </a:prstGeom>
          <a:noFill/>
          <a:ln>
            <a:miter lim="800000"/>
            <a:headEnd/>
            <a:tailEnd/>
          </a:ln>
        </p:spPr>
        <p:txBody>
          <a:bodyPr anchor="ctr" anchorCtr="1"/>
          <a:lstStyle/>
          <a:p>
            <a:pPr marL="457200" indent="-4572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lgn="ctr"/>
            <a:r>
              <a:rPr lang="en-US" sz="2000" b="1" dirty="0" smtClean="0">
                <a:latin typeface="Arial" panose="020B0604020202020204" pitchFamily="34" charset="0"/>
                <a:cs typeface="Arial" panose="020B0604020202020204" pitchFamily="34" charset="0"/>
              </a:rPr>
              <a:t>Develop strategic plan regarding homelessness among veterans.</a:t>
            </a:r>
          </a:p>
          <a:p>
            <a:pPr lvl="1"/>
            <a:endParaRPr lang="en-US" sz="1600" b="1" dirty="0" smtClean="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1) Develop a baseline for homeless in the State from which improvements can be measured. In determining the baseline, the SHC is not required to use the federal definition of homelessness and may include levels of housing instability or ranges of homelessness.</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2) Develops a method of measuring homelessness among veterans in the State to demonstrated whether efforts to reduce the number of homeless veterans in the State have been successful</a:t>
            </a:r>
          </a:p>
          <a:p>
            <a:pPr lvl="2"/>
            <a:endParaRPr lang="en-US" sz="1600" b="1" dirty="0" smtClean="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3) Identifies specific processes for improving communication among agencies that provide services to veterans, including services unrelated to homelessness, that will facilitate identification of veterans in need of housing assistance or veterans who may be at risk of homelessness and maximize resources available to address homelessness among veterans</a:t>
            </a:r>
          </a:p>
          <a:p>
            <a:pPr lvl="2"/>
            <a:endParaRPr lang="en-US" sz="1600" b="1" dirty="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4) Develops a framework and timeline for determining progress of communication and coordination efforts targeting homelessness among veterans and the effectiveness of those efforts in reducing homelessness among veterans</a:t>
            </a:r>
            <a:endParaRPr lang="en-US" sz="1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smtClean="0">
              <a:latin typeface="Arial" panose="020B0604020202020204" pitchFamily="34" charset="0"/>
              <a:cs typeface="Arial" panose="020B0604020202020204" pitchFamily="34" charset="0"/>
            </a:endParaRPr>
          </a:p>
        </p:txBody>
      </p:sp>
      <p:sp>
        <p:nvSpPr>
          <p:cNvPr id="3" name="Rectangle 2"/>
          <p:cNvSpPr/>
          <p:nvPr/>
        </p:nvSpPr>
        <p:spPr>
          <a:xfrm>
            <a:off x="2196059" y="399085"/>
            <a:ext cx="4343400" cy="646331"/>
          </a:xfrm>
          <a:prstGeom prst="rect">
            <a:avLst/>
          </a:prstGeom>
        </p:spPr>
        <p:txBody>
          <a:bodyPr wrap="square">
            <a:spAutoFit/>
          </a:bodyPr>
          <a:lstStyle/>
          <a:p>
            <a:pPr algn="ctr"/>
            <a:r>
              <a:rPr lang="en-US" sz="3600" b="1" dirty="0" smtClean="0">
                <a:latin typeface="Arial" panose="020B0604020202020204" pitchFamily="34" charset="0"/>
                <a:cs typeface="Arial" panose="020B0604020202020204" pitchFamily="34" charset="0"/>
              </a:rPr>
              <a:t>Specified Tasks</a:t>
            </a:r>
            <a:endParaRPr lang="en-US" sz="3600" dirty="0">
              <a:latin typeface="Arial" panose="020B0604020202020204" pitchFamily="34" charset="0"/>
              <a:cs typeface="Arial" panose="020B0604020202020204" pitchFamily="34" charset="0"/>
            </a:endParaRPr>
          </a:p>
        </p:txBody>
      </p:sp>
      <p:sp>
        <p:nvSpPr>
          <p:cNvPr id="4" name="TextBox 3"/>
          <p:cNvSpPr txBox="1"/>
          <p:nvPr/>
        </p:nvSpPr>
        <p:spPr>
          <a:xfrm>
            <a:off x="152400" y="6477000"/>
            <a:ext cx="3291094" cy="307777"/>
          </a:xfrm>
          <a:prstGeom prst="rect">
            <a:avLst/>
          </a:prstGeom>
          <a:noFill/>
        </p:spPr>
        <p:txBody>
          <a:bodyPr wrap="none" rtlCol="0">
            <a:spAutoFit/>
          </a:bodyPr>
          <a:lstStyle/>
          <a:p>
            <a:r>
              <a:rPr lang="en-US" sz="1400" i="1" dirty="0" smtClean="0">
                <a:solidFill>
                  <a:srgbClr val="FF0000"/>
                </a:solidFill>
              </a:rPr>
              <a:t>Sec. B-4. 30-A MRSA Para 5048, sub para 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059" y="399085"/>
            <a:ext cx="4343400" cy="646331"/>
          </a:xfrm>
          <a:prstGeom prst="rect">
            <a:avLst/>
          </a:prstGeom>
        </p:spPr>
        <p:txBody>
          <a:bodyPr wrap="square">
            <a:spAutoFit/>
          </a:bodyPr>
          <a:lstStyle/>
          <a:p>
            <a:pPr algn="ctr"/>
            <a:r>
              <a:rPr lang="en-US" sz="3600" b="1" dirty="0" smtClean="0">
                <a:latin typeface="Arial" panose="020B0604020202020204" pitchFamily="34" charset="0"/>
                <a:cs typeface="Arial" panose="020B0604020202020204" pitchFamily="34" charset="0"/>
              </a:rPr>
              <a:t>Essential Tasks</a:t>
            </a:r>
            <a:endParaRPr lang="en-US" sz="3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04305" y="2971800"/>
            <a:ext cx="9648305" cy="914400"/>
          </a:xfrm>
          <a:prstGeom prst="rect">
            <a:avLst/>
          </a:prstGeom>
          <a:noFill/>
          <a:ln>
            <a:miter lim="800000"/>
            <a:headEnd/>
            <a:tailEnd/>
          </a:ln>
        </p:spPr>
        <p:txBody>
          <a:bodyPr anchor="ctr" anchorCtr="1"/>
          <a:lstStyle/>
          <a:p>
            <a:pPr marL="457200" indent="-4572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endParaRPr lang="en-US" sz="1600" b="1" dirty="0" smtClean="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The Director of the Maine Bureau of Veterans Services shall periodically report to the council regarding the progress of implementing the strategies described in this subsection. Beginning February 1, 2018, the Director shall report annually to the Joint Standing Committee of the Legislature having jurisdiction over veterans affairs on the implementation of the strategic plan. The report must include, but is not limited to, the effect of the strategic plan on homelessness among veterans based on the measurements required to be established by this subsection.</a:t>
            </a:r>
          </a:p>
          <a:p>
            <a:pPr lvl="2"/>
            <a:endParaRPr lang="en-US" sz="2000" b="1" dirty="0">
              <a:latin typeface="Arial" panose="020B0604020202020204" pitchFamily="34" charset="0"/>
              <a:cs typeface="Arial" panose="020B0604020202020204" pitchFamily="34" charset="0"/>
            </a:endParaRPr>
          </a:p>
          <a:p>
            <a:pPr lvl="2"/>
            <a:r>
              <a:rPr lang="en-US" sz="2000" b="1" dirty="0" smtClean="0">
                <a:latin typeface="Arial" panose="020B0604020202020204" pitchFamily="34" charset="0"/>
                <a:cs typeface="Arial" panose="020B0604020202020204" pitchFamily="34" charset="0"/>
              </a:rPr>
              <a:t>*By </a:t>
            </a:r>
            <a:r>
              <a:rPr lang="en-US" sz="2000" b="1" dirty="0" smtClean="0">
                <a:solidFill>
                  <a:srgbClr val="FF0000"/>
                </a:solidFill>
                <a:latin typeface="Arial" panose="020B0604020202020204" pitchFamily="34" charset="0"/>
                <a:cs typeface="Arial" panose="020B0604020202020204" pitchFamily="34" charset="0"/>
              </a:rPr>
              <a:t>February 15, 2017</a:t>
            </a:r>
            <a:r>
              <a:rPr lang="en-US" sz="2000" b="1" dirty="0" smtClean="0">
                <a:latin typeface="Arial" panose="020B0604020202020204" pitchFamily="34" charset="0"/>
                <a:cs typeface="Arial" panose="020B0604020202020204" pitchFamily="34" charset="0"/>
              </a:rPr>
              <a:t>, the SHC shall develop an initial Strategic Plan</a:t>
            </a:r>
          </a:p>
          <a:p>
            <a:pPr lvl="2"/>
            <a:endParaRPr lang="en-US" sz="2000" b="1" dirty="0">
              <a:latin typeface="Arial" panose="020B0604020202020204" pitchFamily="34" charset="0"/>
              <a:cs typeface="Arial" panose="020B0604020202020204" pitchFamily="34" charset="0"/>
            </a:endParaRPr>
          </a:p>
          <a:p>
            <a:pPr lvl="2"/>
            <a:r>
              <a:rPr lang="en-US" sz="2000" b="1" dirty="0" smtClean="0">
                <a:latin typeface="Arial" panose="020B0604020202020204" pitchFamily="34" charset="0"/>
                <a:cs typeface="Arial" panose="020B0604020202020204" pitchFamily="34" charset="0"/>
              </a:rPr>
              <a:t>*By </a:t>
            </a:r>
            <a:r>
              <a:rPr lang="en-US" sz="2000" b="1" dirty="0" smtClean="0">
                <a:solidFill>
                  <a:srgbClr val="FF0000"/>
                </a:solidFill>
                <a:latin typeface="Arial" panose="020B0604020202020204" pitchFamily="34" charset="0"/>
                <a:cs typeface="Arial" panose="020B0604020202020204" pitchFamily="34" charset="0"/>
              </a:rPr>
              <a:t>March 1, 2017</a:t>
            </a:r>
            <a:r>
              <a:rPr lang="en-US" sz="2000" b="1" dirty="0" smtClean="0">
                <a:latin typeface="Arial" panose="020B0604020202020204" pitchFamily="34" charset="0"/>
                <a:cs typeface="Arial" panose="020B0604020202020204" pitchFamily="34" charset="0"/>
              </a:rPr>
              <a:t>, the Director of the Maine Bureau of Veterans’ Services shall present the strategic plan [to the Legislature].</a:t>
            </a:r>
            <a:br>
              <a:rPr lang="en-US" sz="2000" b="1" dirty="0" smtClean="0">
                <a:latin typeface="Arial" panose="020B0604020202020204" pitchFamily="34" charset="0"/>
                <a:cs typeface="Arial" panose="020B0604020202020204" pitchFamily="34" charset="0"/>
              </a:rPr>
            </a:br>
            <a:endParaRPr lang="en-US" sz="2000" b="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smtClean="0">
              <a:latin typeface="Arial" panose="020B0604020202020204" pitchFamily="34" charset="0"/>
              <a:cs typeface="Arial" panose="020B0604020202020204" pitchFamily="34" charset="0"/>
            </a:endParaRPr>
          </a:p>
        </p:txBody>
      </p:sp>
      <p:sp>
        <p:nvSpPr>
          <p:cNvPr id="5" name="TextBox 4"/>
          <p:cNvSpPr txBox="1"/>
          <p:nvPr/>
        </p:nvSpPr>
        <p:spPr>
          <a:xfrm>
            <a:off x="152400" y="6477000"/>
            <a:ext cx="1968680" cy="307777"/>
          </a:xfrm>
          <a:prstGeom prst="rect">
            <a:avLst/>
          </a:prstGeom>
          <a:noFill/>
        </p:spPr>
        <p:txBody>
          <a:bodyPr wrap="none" rtlCol="0">
            <a:spAutoFit/>
          </a:bodyPr>
          <a:lstStyle/>
          <a:p>
            <a:r>
              <a:rPr lang="en-US" sz="1400" i="1" dirty="0" smtClean="0">
                <a:solidFill>
                  <a:srgbClr val="FF0000"/>
                </a:solidFill>
              </a:rPr>
              <a:t>Sec. B-5/B-6. 30-A MRSA</a:t>
            </a:r>
          </a:p>
        </p:txBody>
      </p:sp>
    </p:spTree>
    <p:extLst>
      <p:ext uri="{BB962C8B-B14F-4D97-AF65-F5344CB8AC3E}">
        <p14:creationId xmlns:p14="http://schemas.microsoft.com/office/powerpoint/2010/main" val="381599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059" y="399085"/>
            <a:ext cx="4343400" cy="646331"/>
          </a:xfrm>
          <a:prstGeom prst="rect">
            <a:avLst/>
          </a:prstGeom>
        </p:spPr>
        <p:txBody>
          <a:bodyPr wrap="square">
            <a:spAutoFit/>
          </a:bodyPr>
          <a:lstStyle/>
          <a:p>
            <a:pPr algn="ctr"/>
            <a:r>
              <a:rPr lang="en-US" sz="3600" b="1" dirty="0" smtClean="0">
                <a:latin typeface="Arial" panose="020B0604020202020204" pitchFamily="34" charset="0"/>
                <a:cs typeface="Arial" panose="020B0604020202020204" pitchFamily="34" charset="0"/>
              </a:rPr>
              <a:t>Facts</a:t>
            </a:r>
            <a:endParaRPr lang="en-US" sz="3600" dirty="0">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bwMode="auto">
          <a:xfrm>
            <a:off x="-685800" y="3505200"/>
            <a:ext cx="9648305" cy="914400"/>
          </a:xfrm>
          <a:prstGeom prst="rect">
            <a:avLst/>
          </a:prstGeom>
          <a:noFill/>
          <a:ln>
            <a:miter lim="800000"/>
            <a:headEnd/>
            <a:tailEnd/>
          </a:ln>
        </p:spPr>
        <p:txBody>
          <a:bodyPr anchor="ctr" anchorCtr="1"/>
          <a:lstStyle/>
          <a:p>
            <a:pPr marL="457200" indent="-4572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Veteran Homelessness in Maine has decreased every year since 2012</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Federal resources are tied to counts of LITERALLY homeless veterans</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PIT Annual Survey only counts veterans who self-identify as veterans</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Non-</a:t>
            </a:r>
            <a:r>
              <a:rPr lang="en-US" sz="1600" b="1" dirty="0" err="1" smtClean="0">
                <a:latin typeface="Arial" panose="020B0604020202020204" pitchFamily="34" charset="0"/>
                <a:cs typeface="Arial" panose="020B0604020202020204" pitchFamily="34" charset="0"/>
              </a:rPr>
              <a:t>CoC</a:t>
            </a:r>
            <a:r>
              <a:rPr lang="en-US" sz="1600" b="1" dirty="0" smtClean="0">
                <a:latin typeface="Arial" panose="020B0604020202020204" pitchFamily="34" charset="0"/>
                <a:cs typeface="Arial" panose="020B0604020202020204" pitchFamily="34" charset="0"/>
              </a:rPr>
              <a:t> Groups are not using HMIS or Coordinated Entry</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Maine organizations getting federal grants to address veteran homeless:</a:t>
            </a:r>
          </a:p>
          <a:p>
            <a:pPr lvl="2"/>
            <a:r>
              <a:rPr lang="en-US" sz="1600" b="1" dirty="0" smtClean="0">
                <a:latin typeface="Arial" panose="020B0604020202020204" pitchFamily="34" charset="0"/>
                <a:cs typeface="Arial" panose="020B0604020202020204" pitchFamily="34" charset="0"/>
              </a:rPr>
              <a:t>Veterans </a:t>
            </a:r>
            <a:r>
              <a:rPr lang="en-US" sz="1600" b="1" dirty="0" err="1" smtClean="0">
                <a:latin typeface="Arial" panose="020B0604020202020204" pitchFamily="34" charset="0"/>
                <a:cs typeface="Arial" panose="020B0604020202020204" pitchFamily="34" charset="0"/>
              </a:rPr>
              <a:t>Inc</a:t>
            </a:r>
            <a:r>
              <a:rPr lang="en-US" sz="1600" b="1" dirty="0" smtClean="0">
                <a:latin typeface="Arial" panose="020B0604020202020204" pitchFamily="34" charset="0"/>
                <a:cs typeface="Arial" panose="020B0604020202020204" pitchFamily="34" charset="0"/>
              </a:rPr>
              <a:t>     Easter Seals ME     Preble Street    Bread of Life Ministries     VOA</a:t>
            </a:r>
          </a:p>
          <a:p>
            <a:pPr lvl="2"/>
            <a:endParaRPr lang="en-US" sz="1600" b="1" dirty="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6) State of Maine does not currently provide additional funding specifically for</a:t>
            </a:r>
          </a:p>
          <a:p>
            <a:pPr lvl="2"/>
            <a:r>
              <a:rPr lang="en-US" sz="1600" b="1" dirty="0" smtClean="0">
                <a:latin typeface="Arial" panose="020B0604020202020204" pitchFamily="34" charset="0"/>
                <a:cs typeface="Arial" panose="020B0604020202020204" pitchFamily="34" charset="0"/>
              </a:rPr>
              <a:t>Homeless veterans</a:t>
            </a:r>
          </a:p>
          <a:p>
            <a:pPr lvl="2"/>
            <a:endParaRPr lang="en-US" sz="1600" b="1" dirty="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7) There are limited family shelters in Maine</a:t>
            </a:r>
          </a:p>
          <a:p>
            <a:pPr lvl="2"/>
            <a:endParaRPr lang="en-US" sz="1600" b="1" dirty="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8) The are two </a:t>
            </a:r>
            <a:r>
              <a:rPr lang="en-US" sz="1600" b="1" dirty="0" err="1" smtClean="0">
                <a:latin typeface="Arial" panose="020B0604020202020204" pitchFamily="34" charset="0"/>
                <a:cs typeface="Arial" panose="020B0604020202020204" pitchFamily="34" charset="0"/>
              </a:rPr>
              <a:t>CoCs</a:t>
            </a:r>
            <a:r>
              <a:rPr lang="en-US" sz="1600" b="1" dirty="0" smtClean="0">
                <a:latin typeface="Arial" panose="020B0604020202020204" pitchFamily="34" charset="0"/>
                <a:cs typeface="Arial" panose="020B0604020202020204" pitchFamily="34" charset="0"/>
              </a:rPr>
              <a:t> in Maine and several organizations contributing to addressing </a:t>
            </a:r>
          </a:p>
          <a:p>
            <a:pPr lvl="2"/>
            <a:r>
              <a:rPr lang="en-US" sz="1600" b="1" dirty="0" smtClean="0">
                <a:latin typeface="Arial" panose="020B0604020202020204" pitchFamily="34" charset="0"/>
                <a:cs typeface="Arial" panose="020B0604020202020204" pitchFamily="34" charset="0"/>
              </a:rPr>
              <a:t>Veteran homelessness that are NOT in either </a:t>
            </a:r>
            <a:r>
              <a:rPr lang="en-US" sz="1600" b="1" dirty="0" err="1" smtClean="0">
                <a:latin typeface="Arial" panose="020B0604020202020204" pitchFamily="34" charset="0"/>
                <a:cs typeface="Arial" panose="020B0604020202020204" pitchFamily="34" charset="0"/>
              </a:rPr>
              <a:t>CoC</a:t>
            </a:r>
            <a:r>
              <a:rPr lang="en-US" sz="1600" b="1" dirty="0" smtClean="0">
                <a:latin typeface="Arial" panose="020B0604020202020204" pitchFamily="34" charset="0"/>
                <a:cs typeface="Arial" panose="020B0604020202020204" pitchFamily="34" charset="0"/>
              </a:rPr>
              <a:t>. </a:t>
            </a:r>
          </a:p>
          <a:p>
            <a:pPr lvl="2"/>
            <a:endParaRPr lang="en-US" sz="1600" b="1" dirty="0">
              <a:latin typeface="Arial" panose="020B0604020202020204" pitchFamily="34" charset="0"/>
              <a:cs typeface="Arial" panose="020B0604020202020204" pitchFamily="34" charset="0"/>
            </a:endParaRPr>
          </a:p>
          <a:p>
            <a:pPr lvl="2"/>
            <a:r>
              <a:rPr lang="en-US" sz="1600" b="1" dirty="0" smtClean="0">
                <a:latin typeface="Arial" panose="020B0604020202020204" pitchFamily="34" charset="0"/>
                <a:cs typeface="Arial" panose="020B0604020202020204" pitchFamily="34" charset="0"/>
              </a:rPr>
              <a:t>9) Portland </a:t>
            </a:r>
            <a:r>
              <a:rPr lang="en-US" sz="1600" b="1" dirty="0" err="1" smtClean="0">
                <a:latin typeface="Arial" panose="020B0604020202020204" pitchFamily="34" charset="0"/>
                <a:cs typeface="Arial" panose="020B0604020202020204" pitchFamily="34" charset="0"/>
              </a:rPr>
              <a:t>CoC</a:t>
            </a:r>
            <a:r>
              <a:rPr lang="en-US" sz="1600" b="1" dirty="0" smtClean="0">
                <a:latin typeface="Arial" panose="020B0604020202020204" pitchFamily="34" charset="0"/>
                <a:cs typeface="Arial" panose="020B0604020202020204" pitchFamily="34" charset="0"/>
              </a:rPr>
              <a:t> and MHVAC expects to submit a Mayor’s Challenge application to</a:t>
            </a:r>
          </a:p>
          <a:p>
            <a:pPr lvl="2"/>
            <a:r>
              <a:rPr lang="en-US" sz="1600" b="1" dirty="0">
                <a:latin typeface="Arial" panose="020B0604020202020204" pitchFamily="34" charset="0"/>
                <a:cs typeface="Arial" panose="020B0604020202020204" pitchFamily="34" charset="0"/>
              </a:rPr>
              <a:t>t</a:t>
            </a:r>
            <a:r>
              <a:rPr lang="en-US" sz="1600" b="1" dirty="0" smtClean="0">
                <a:latin typeface="Arial" panose="020B0604020202020204" pitchFamily="34" charset="0"/>
                <a:cs typeface="Arial" panose="020B0604020202020204" pitchFamily="34" charset="0"/>
              </a:rPr>
              <a:t>he USICH in November 2016</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44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059" y="399085"/>
            <a:ext cx="4343400" cy="646331"/>
          </a:xfrm>
          <a:prstGeom prst="rect">
            <a:avLst/>
          </a:prstGeom>
        </p:spPr>
        <p:txBody>
          <a:bodyPr wrap="square">
            <a:spAutoFit/>
          </a:bodyPr>
          <a:lstStyle/>
          <a:p>
            <a:pPr algn="ctr"/>
            <a:r>
              <a:rPr lang="en-US" sz="3600" b="1" dirty="0" smtClean="0">
                <a:latin typeface="Arial" panose="020B0604020202020204" pitchFamily="34" charset="0"/>
                <a:cs typeface="Arial" panose="020B0604020202020204" pitchFamily="34" charset="0"/>
              </a:rPr>
              <a:t>Assumptions</a:t>
            </a:r>
            <a:endParaRPr lang="en-US" sz="3600" dirty="0">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bwMode="auto">
          <a:xfrm>
            <a:off x="-685800" y="2971800"/>
            <a:ext cx="9648305" cy="914400"/>
          </a:xfrm>
          <a:prstGeom prst="rect">
            <a:avLst/>
          </a:prstGeom>
          <a:noFill/>
          <a:ln>
            <a:miter lim="800000"/>
            <a:headEnd/>
            <a:tailEnd/>
          </a:ln>
        </p:spPr>
        <p:txBody>
          <a:bodyPr anchor="ctr" anchorCtr="1"/>
          <a:lstStyle/>
          <a:p>
            <a:pPr marL="457200" indent="-4572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Non </a:t>
            </a:r>
            <a:r>
              <a:rPr lang="en-US" sz="1600" b="1" dirty="0" err="1" smtClean="0">
                <a:latin typeface="Arial" panose="020B0604020202020204" pitchFamily="34" charset="0"/>
                <a:cs typeface="Arial" panose="020B0604020202020204" pitchFamily="34" charset="0"/>
              </a:rPr>
              <a:t>CoC</a:t>
            </a:r>
            <a:r>
              <a:rPr lang="en-US" sz="1600" b="1" dirty="0" smtClean="0">
                <a:latin typeface="Arial" panose="020B0604020202020204" pitchFamily="34" charset="0"/>
                <a:cs typeface="Arial" panose="020B0604020202020204" pitchFamily="34" charset="0"/>
              </a:rPr>
              <a:t> groups and stakeholders can participate in HMIS and Coordinated Entry</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Ending veteran homelessness in Maine is possible</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Community partnership is required to functionally end veteran homelessness</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Landlords are not incentivized to participate in ending veteran homelessness</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Families and female veterans are reluctant to engage in traditional homeless shelters</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If a veteran is not literally homeless, there are no homeless resources available to him/her</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1257300" lvl="2" indent="-342900">
              <a:buAutoNum type="arabicParenR"/>
            </a:pPr>
            <a:r>
              <a:rPr lang="en-US" sz="1600" b="1" dirty="0" smtClean="0">
                <a:latin typeface="Arial" panose="020B0604020202020204" pitchFamily="34" charset="0"/>
                <a:cs typeface="Arial" panose="020B0604020202020204" pitchFamily="34" charset="0"/>
              </a:rPr>
              <a:t>Law enforcement, park rangers, and others are potential points of entry to identifying homeless veterans but not engaged enough</a:t>
            </a:r>
            <a:br>
              <a:rPr lang="en-US" sz="1600" b="1" dirty="0" smtClean="0">
                <a:latin typeface="Arial" panose="020B0604020202020204" pitchFamily="34" charset="0"/>
                <a:cs typeface="Arial" panose="020B0604020202020204" pitchFamily="34" charset="0"/>
              </a:rPr>
            </a:br>
            <a:endParaRPr lang="en-US" sz="1600" b="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47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143000"/>
            <a:ext cx="9144000" cy="137160"/>
            <a:chOff x="228600" y="762000"/>
            <a:chExt cx="8382000" cy="76200"/>
          </a:xfrm>
          <a:solidFill>
            <a:srgbClr val="5DAEFF"/>
          </a:solidFill>
          <a:effectLst>
            <a:outerShdw blurRad="50800" dist="38100" dir="8100000" algn="tr" rotWithShape="0">
              <a:prstClr val="black">
                <a:alpha val="40000"/>
              </a:prstClr>
            </a:outerShdw>
          </a:effectLst>
        </p:grpSpPr>
        <p:sp>
          <p:nvSpPr>
            <p:cNvPr id="7" name="Rectangle 6"/>
            <p:cNvSpPr/>
            <p:nvPr/>
          </p:nvSpPr>
          <p:spPr>
            <a:xfrm>
              <a:off x="228600" y="762000"/>
              <a:ext cx="3581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6360" y="762000"/>
              <a:ext cx="12395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1208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77560" y="762000"/>
              <a:ext cx="553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78600" y="762000"/>
              <a:ext cx="3048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61200" y="762000"/>
              <a:ext cx="1981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5744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777480" y="762000"/>
              <a:ext cx="1473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7212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3976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4124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64880" y="762000"/>
              <a:ext cx="4572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196059" y="399085"/>
            <a:ext cx="4343400" cy="646331"/>
          </a:xfrm>
          <a:prstGeom prst="rect">
            <a:avLst/>
          </a:prstGeom>
        </p:spPr>
        <p:txBody>
          <a:bodyPr wrap="square">
            <a:spAutoFit/>
          </a:bodyPr>
          <a:lstStyle/>
          <a:p>
            <a:pPr algn="ctr"/>
            <a:r>
              <a:rPr lang="en-US" sz="3600" b="1" dirty="0" smtClean="0">
                <a:latin typeface="Arial" panose="020B0604020202020204" pitchFamily="34" charset="0"/>
                <a:cs typeface="Arial" panose="020B0604020202020204" pitchFamily="34" charset="0"/>
              </a:rPr>
              <a:t>Veteran Statistics</a:t>
            </a:r>
            <a:endParaRPr lang="en-US" sz="36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20" t="29740" r="70192" b="48097"/>
          <a:stretch/>
        </p:blipFill>
        <p:spPr bwMode="auto">
          <a:xfrm>
            <a:off x="0" y="1525712"/>
            <a:ext cx="9144000" cy="3046288"/>
          </a:xfrm>
          <a:prstGeom prst="rect">
            <a:avLst/>
          </a:prstGeom>
          <a:noFill/>
          <a:ln w="9525">
            <a:solidFill>
              <a:schemeClr val="tx1">
                <a:alpha val="93000"/>
              </a:schemeClr>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437578641"/>
              </p:ext>
            </p:extLst>
          </p:nvPr>
        </p:nvGraphicFramePr>
        <p:xfrm>
          <a:off x="-5" y="4556760"/>
          <a:ext cx="9094133" cy="1539240"/>
        </p:xfrm>
        <a:graphic>
          <a:graphicData uri="http://schemas.openxmlformats.org/drawingml/2006/table">
            <a:tbl>
              <a:tblPr firstRow="1" bandRow="1">
                <a:effectLst>
                  <a:innerShdw blurRad="63500" dist="50800" dir="10800000">
                    <a:prstClr val="black">
                      <a:alpha val="50000"/>
                    </a:prstClr>
                  </a:innerShdw>
                </a:effectLst>
                <a:tableStyleId>{5C22544A-7EE6-4342-B048-85BDC9FD1C3A}</a:tableStyleId>
              </a:tblPr>
              <a:tblGrid>
                <a:gridCol w="609605"/>
                <a:gridCol w="460293"/>
                <a:gridCol w="534949"/>
                <a:gridCol w="534949"/>
                <a:gridCol w="534949"/>
                <a:gridCol w="534949"/>
                <a:gridCol w="534949"/>
                <a:gridCol w="534949"/>
                <a:gridCol w="534949"/>
                <a:gridCol w="534949"/>
                <a:gridCol w="534949"/>
                <a:gridCol w="534949"/>
                <a:gridCol w="534949"/>
                <a:gridCol w="534949"/>
                <a:gridCol w="534949"/>
                <a:gridCol w="534949"/>
                <a:gridCol w="534949"/>
              </a:tblGrid>
              <a:tr h="370840">
                <a:tc>
                  <a:txBody>
                    <a:bodyPr/>
                    <a:lstStyle/>
                    <a:p>
                      <a:r>
                        <a:rPr lang="en-US" sz="1050" dirty="0" smtClean="0">
                          <a:latin typeface="Arial Narrow" panose="020B0606020202030204" pitchFamily="34" charset="0"/>
                        </a:rPr>
                        <a:t>Maine</a:t>
                      </a:r>
                      <a:endParaRPr lang="en-US" sz="1050" dirty="0">
                        <a:latin typeface="Arial Narrow" panose="020B0606020202030204" pitchFamily="34" charset="0"/>
                      </a:endParaRPr>
                    </a:p>
                  </a:txBody>
                  <a:tcPr/>
                </a:tc>
                <a:tc>
                  <a:txBody>
                    <a:bodyPr/>
                    <a:lstStyle/>
                    <a:p>
                      <a:r>
                        <a:rPr lang="en-US" sz="1200" dirty="0" smtClean="0">
                          <a:latin typeface="Arial Narrow" panose="020B0606020202030204" pitchFamily="34" charset="0"/>
                        </a:rPr>
                        <a:t>&lt;20</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20-24</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25-29</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30-34</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35-39</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40-44</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45-49</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50-54</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55-59</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60-64</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65-69</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70-74</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75-79</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80-84</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85+</a:t>
                      </a:r>
                      <a:endParaRPr lang="en-US" sz="1200" dirty="0">
                        <a:latin typeface="Arial Narrow" panose="020B0606020202030204" pitchFamily="34" charset="0"/>
                      </a:endParaRPr>
                    </a:p>
                  </a:txBody>
                  <a:tcPr/>
                </a:tc>
                <a:tc>
                  <a:txBody>
                    <a:bodyPr/>
                    <a:lstStyle/>
                    <a:p>
                      <a:r>
                        <a:rPr lang="en-US" sz="1100" dirty="0" smtClean="0">
                          <a:latin typeface="Arial Narrow" panose="020B0606020202030204" pitchFamily="34" charset="0"/>
                        </a:rPr>
                        <a:t>Grand Total</a:t>
                      </a:r>
                      <a:endParaRPr lang="en-US" sz="1100" dirty="0">
                        <a:latin typeface="Arial Narrow" panose="020B0606020202030204" pitchFamily="34" charset="0"/>
                      </a:endParaRPr>
                    </a:p>
                  </a:txBody>
                  <a:tcPr/>
                </a:tc>
              </a:tr>
              <a:tr h="370840">
                <a:tc>
                  <a:txBody>
                    <a:bodyPr/>
                    <a:lstStyle/>
                    <a:p>
                      <a:r>
                        <a:rPr lang="en-US" sz="1200" b="1" dirty="0" smtClean="0">
                          <a:latin typeface="Arial Narrow" panose="020B0606020202030204" pitchFamily="34" charset="0"/>
                        </a:rPr>
                        <a:t>All</a:t>
                      </a:r>
                      <a:endParaRPr lang="en-US" sz="1200" b="1" dirty="0">
                        <a:latin typeface="Arial Narrow" panose="020B0606020202030204" pitchFamily="34" charset="0"/>
                      </a:endParaRPr>
                    </a:p>
                  </a:txBody>
                  <a:tcPr/>
                </a:tc>
                <a:tc>
                  <a:txBody>
                    <a:bodyPr/>
                    <a:lstStyle/>
                    <a:p>
                      <a:r>
                        <a:rPr lang="en-US" sz="1100" b="1" dirty="0" smtClean="0">
                          <a:latin typeface="Arial Narrow" panose="020B0606020202030204" pitchFamily="34" charset="0"/>
                        </a:rPr>
                        <a:t>33</a:t>
                      </a:r>
                      <a:endParaRPr lang="en-US" sz="1100" b="1" dirty="0">
                        <a:latin typeface="Arial Narrow" panose="020B0606020202030204" pitchFamily="34" charset="0"/>
                      </a:endParaRPr>
                    </a:p>
                  </a:txBody>
                  <a:tcPr/>
                </a:tc>
                <a:tc>
                  <a:txBody>
                    <a:bodyPr/>
                    <a:lstStyle/>
                    <a:p>
                      <a:r>
                        <a:rPr lang="en-US" sz="1050" b="1" dirty="0" smtClean="0">
                          <a:latin typeface="Arial Narrow" panose="020B0606020202030204" pitchFamily="34" charset="0"/>
                        </a:rPr>
                        <a:t>1,395</a:t>
                      </a:r>
                      <a:endParaRPr lang="en-US" sz="1050" b="1" dirty="0">
                        <a:latin typeface="Arial Narrow" panose="020B0606020202030204" pitchFamily="34" charset="0"/>
                      </a:endParaRPr>
                    </a:p>
                  </a:txBody>
                  <a:tcPr/>
                </a:tc>
                <a:tc>
                  <a:txBody>
                    <a:bodyPr/>
                    <a:lstStyle/>
                    <a:p>
                      <a:r>
                        <a:rPr lang="en-US" sz="1050" b="1" dirty="0" smtClean="0">
                          <a:latin typeface="Arial Narrow" panose="020B0606020202030204" pitchFamily="34" charset="0"/>
                        </a:rPr>
                        <a:t>3,437</a:t>
                      </a:r>
                      <a:endParaRPr lang="en-US" sz="1050" b="1" dirty="0">
                        <a:latin typeface="Arial Narrow" panose="020B0606020202030204" pitchFamily="34" charset="0"/>
                      </a:endParaRPr>
                    </a:p>
                  </a:txBody>
                  <a:tcPr/>
                </a:tc>
                <a:tc>
                  <a:txBody>
                    <a:bodyPr/>
                    <a:lstStyle/>
                    <a:p>
                      <a:r>
                        <a:rPr lang="en-US" sz="1050" b="1" dirty="0" smtClean="0">
                          <a:latin typeface="Arial Narrow" panose="020B0606020202030204" pitchFamily="34" charset="0"/>
                        </a:rPr>
                        <a:t>4,592</a:t>
                      </a:r>
                      <a:endParaRPr lang="en-US" sz="1050" b="1" dirty="0">
                        <a:latin typeface="Arial Narrow" panose="020B0606020202030204" pitchFamily="34" charset="0"/>
                      </a:endParaRPr>
                    </a:p>
                  </a:txBody>
                  <a:tcPr/>
                </a:tc>
                <a:tc>
                  <a:txBody>
                    <a:bodyPr/>
                    <a:lstStyle/>
                    <a:p>
                      <a:r>
                        <a:rPr lang="en-US" sz="1050" b="1" dirty="0" smtClean="0">
                          <a:latin typeface="Arial Narrow" panose="020B0606020202030204" pitchFamily="34" charset="0"/>
                        </a:rPr>
                        <a:t>5,368</a:t>
                      </a:r>
                      <a:endParaRPr lang="en-US" sz="1050" b="1" dirty="0">
                        <a:latin typeface="Arial Narrow" panose="020B0606020202030204" pitchFamily="34" charset="0"/>
                      </a:endParaRPr>
                    </a:p>
                  </a:txBody>
                  <a:tcPr/>
                </a:tc>
                <a:tc>
                  <a:txBody>
                    <a:bodyPr/>
                    <a:lstStyle/>
                    <a:p>
                      <a:r>
                        <a:rPr lang="en-US" sz="1050" b="1" dirty="0" smtClean="0">
                          <a:latin typeface="Arial Narrow" panose="020B0606020202030204" pitchFamily="34" charset="0"/>
                        </a:rPr>
                        <a:t>6,904</a:t>
                      </a:r>
                      <a:endParaRPr lang="en-US" sz="1050" b="1" dirty="0">
                        <a:latin typeface="Arial Narrow" panose="020B0606020202030204" pitchFamily="34" charset="0"/>
                      </a:endParaRPr>
                    </a:p>
                  </a:txBody>
                  <a:tcPr/>
                </a:tc>
                <a:tc>
                  <a:txBody>
                    <a:bodyPr/>
                    <a:lstStyle/>
                    <a:p>
                      <a:r>
                        <a:rPr lang="en-US" sz="1050" b="1" dirty="0" smtClean="0">
                          <a:latin typeface="Arial Narrow" panose="020B0606020202030204" pitchFamily="34" charset="0"/>
                        </a:rPr>
                        <a:t>8,653</a:t>
                      </a:r>
                      <a:endParaRPr lang="en-US" sz="105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11,785</a:t>
                      </a:r>
                      <a:endParaRPr lang="en-US" sz="10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12,536</a:t>
                      </a:r>
                      <a:endParaRPr lang="en-US" sz="10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12,536</a:t>
                      </a:r>
                      <a:endParaRPr lang="en-US" sz="10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19,854</a:t>
                      </a:r>
                      <a:endParaRPr lang="en-US" sz="10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12,571</a:t>
                      </a:r>
                      <a:endParaRPr lang="en-US" sz="1000" b="1" dirty="0">
                        <a:latin typeface="Arial Narrow" panose="020B0606020202030204" pitchFamily="34" charset="0"/>
                      </a:endParaRPr>
                    </a:p>
                  </a:txBody>
                  <a:tcPr/>
                </a:tc>
                <a:tc>
                  <a:txBody>
                    <a:bodyPr/>
                    <a:lstStyle/>
                    <a:p>
                      <a:r>
                        <a:rPr lang="en-US" sz="1050" b="1" dirty="0" smtClean="0">
                          <a:latin typeface="Arial Narrow" panose="020B0606020202030204" pitchFamily="34" charset="0"/>
                        </a:rPr>
                        <a:t>9,361</a:t>
                      </a:r>
                      <a:endParaRPr lang="en-US" sz="1050" b="1" dirty="0">
                        <a:latin typeface="Arial Narrow" panose="020B0606020202030204" pitchFamily="34" charset="0"/>
                      </a:endParaRPr>
                    </a:p>
                  </a:txBody>
                  <a:tcPr/>
                </a:tc>
                <a:tc>
                  <a:txBody>
                    <a:bodyPr/>
                    <a:lstStyle/>
                    <a:p>
                      <a:r>
                        <a:rPr lang="en-US" sz="1050" b="1" smtClean="0">
                          <a:latin typeface="Arial Narrow" panose="020B0606020202030204" pitchFamily="34" charset="0"/>
                        </a:rPr>
                        <a:t>9,121</a:t>
                      </a:r>
                      <a:endParaRPr lang="en-US" sz="1050" b="1" dirty="0">
                        <a:latin typeface="Arial Narrow" panose="020B0606020202030204" pitchFamily="34" charset="0"/>
                      </a:endParaRPr>
                    </a:p>
                  </a:txBody>
                  <a:tcPr/>
                </a:tc>
                <a:tc>
                  <a:txBody>
                    <a:bodyPr/>
                    <a:lstStyle/>
                    <a:p>
                      <a:r>
                        <a:rPr lang="en-US" sz="1050" b="1" dirty="0" smtClean="0">
                          <a:latin typeface="Arial Narrow" panose="020B0606020202030204" pitchFamily="34" charset="0"/>
                        </a:rPr>
                        <a:t>9,086</a:t>
                      </a:r>
                      <a:endParaRPr lang="en-US" sz="1050" b="1" dirty="0">
                        <a:latin typeface="Arial Narrow" panose="020B0606020202030204" pitchFamily="34" charset="0"/>
                      </a:endParaRPr>
                    </a:p>
                  </a:txBody>
                  <a:tcPr/>
                </a:tc>
                <a:tc>
                  <a:txBody>
                    <a:bodyPr/>
                    <a:lstStyle/>
                    <a:p>
                      <a:r>
                        <a:rPr lang="en-US" sz="900" b="1" dirty="0" smtClean="0">
                          <a:latin typeface="Arial Narrow" panose="020B0606020202030204" pitchFamily="34" charset="0"/>
                        </a:rPr>
                        <a:t>127,234</a:t>
                      </a:r>
                      <a:endParaRPr lang="en-US" sz="900" b="1" dirty="0">
                        <a:latin typeface="Arial Narrow" panose="020B0606020202030204" pitchFamily="34" charset="0"/>
                      </a:endParaRPr>
                    </a:p>
                  </a:txBody>
                  <a:tcPr/>
                </a:tc>
              </a:tr>
              <a:tr h="370840">
                <a:tc>
                  <a:txBody>
                    <a:bodyPr/>
                    <a:lstStyle/>
                    <a:p>
                      <a:r>
                        <a:rPr lang="en-US" sz="1050" b="1" dirty="0" smtClean="0">
                          <a:latin typeface="Arial Narrow" panose="020B0606020202030204" pitchFamily="34" charset="0"/>
                        </a:rPr>
                        <a:t>Female</a:t>
                      </a:r>
                      <a:endParaRPr lang="en-US" sz="105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7</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175</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475</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692</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825</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936</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1,054</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1,458</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1,358</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933</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600</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432</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224</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378</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524</a:t>
                      </a:r>
                      <a:endParaRPr lang="en-US" sz="12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10,071</a:t>
                      </a:r>
                      <a:endParaRPr lang="en-US" sz="1000" b="1" dirty="0">
                        <a:latin typeface="Arial Narrow" panose="020B0606020202030204" pitchFamily="34" charset="0"/>
                      </a:endParaRPr>
                    </a:p>
                  </a:txBody>
                  <a:tcPr/>
                </a:tc>
              </a:tr>
              <a:tr h="370840">
                <a:tc>
                  <a:txBody>
                    <a:bodyPr/>
                    <a:lstStyle/>
                    <a:p>
                      <a:r>
                        <a:rPr lang="en-US" sz="1050" b="1" dirty="0" smtClean="0">
                          <a:latin typeface="Arial Narrow" panose="020B0606020202030204" pitchFamily="34" charset="0"/>
                        </a:rPr>
                        <a:t>Male</a:t>
                      </a:r>
                      <a:endParaRPr lang="en-US" sz="105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27</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1,220</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2,962</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3,901</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4,543</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5,968</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7,599</a:t>
                      </a:r>
                      <a:endParaRPr lang="en-US" sz="12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10,328</a:t>
                      </a:r>
                      <a:endParaRPr lang="en-US" sz="10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11,178</a:t>
                      </a:r>
                      <a:endParaRPr lang="en-US" sz="10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11,604</a:t>
                      </a:r>
                      <a:endParaRPr lang="en-US" sz="10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19,254</a:t>
                      </a:r>
                      <a:endParaRPr lang="en-US" sz="1000" b="1" dirty="0">
                        <a:latin typeface="Arial Narrow" panose="020B0606020202030204" pitchFamily="34" charset="0"/>
                      </a:endParaRPr>
                    </a:p>
                  </a:txBody>
                  <a:tcPr/>
                </a:tc>
                <a:tc>
                  <a:txBody>
                    <a:bodyPr/>
                    <a:lstStyle/>
                    <a:p>
                      <a:r>
                        <a:rPr lang="en-US" sz="1000" b="1" dirty="0" smtClean="0">
                          <a:latin typeface="Arial Narrow" panose="020B0606020202030204" pitchFamily="34" charset="0"/>
                        </a:rPr>
                        <a:t>12,139</a:t>
                      </a:r>
                      <a:endParaRPr lang="en-US" sz="10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9,137</a:t>
                      </a:r>
                      <a:endParaRPr lang="en-US" sz="1200" b="1" dirty="0">
                        <a:latin typeface="Arial Narrow" panose="020B0606020202030204" pitchFamily="34" charset="0"/>
                      </a:endParaRPr>
                    </a:p>
                  </a:txBody>
                  <a:tcPr/>
                </a:tc>
                <a:tc>
                  <a:txBody>
                    <a:bodyPr/>
                    <a:lstStyle/>
                    <a:p>
                      <a:r>
                        <a:rPr lang="en-US" sz="1200" b="1" smtClean="0">
                          <a:latin typeface="Arial Narrow" panose="020B0606020202030204" pitchFamily="34" charset="0"/>
                        </a:rPr>
                        <a:t>8,742</a:t>
                      </a:r>
                      <a:endParaRPr lang="en-US" sz="1200" b="1" dirty="0">
                        <a:latin typeface="Arial Narrow" panose="020B0606020202030204" pitchFamily="34" charset="0"/>
                      </a:endParaRPr>
                    </a:p>
                  </a:txBody>
                  <a:tcPr/>
                </a:tc>
                <a:tc>
                  <a:txBody>
                    <a:bodyPr/>
                    <a:lstStyle/>
                    <a:p>
                      <a:r>
                        <a:rPr lang="en-US" sz="1200" b="1" dirty="0" smtClean="0">
                          <a:latin typeface="Arial Narrow" panose="020B0606020202030204" pitchFamily="34" charset="0"/>
                        </a:rPr>
                        <a:t>8,562</a:t>
                      </a:r>
                      <a:endParaRPr lang="en-US" sz="1200" b="1" dirty="0">
                        <a:latin typeface="Arial Narrow" panose="020B0606020202030204" pitchFamily="34" charset="0"/>
                      </a:endParaRPr>
                    </a:p>
                  </a:txBody>
                  <a:tcPr/>
                </a:tc>
                <a:tc>
                  <a:txBody>
                    <a:bodyPr/>
                    <a:lstStyle/>
                    <a:p>
                      <a:r>
                        <a:rPr lang="en-US" sz="900" b="1" dirty="0" smtClean="0">
                          <a:latin typeface="Arial Narrow" panose="020B0606020202030204" pitchFamily="34" charset="0"/>
                        </a:rPr>
                        <a:t>117,163</a:t>
                      </a:r>
                      <a:endParaRPr lang="en-US" sz="900" b="1"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157165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i="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EA43B18595484BA0DDFC67D33498C5" ma:contentTypeVersion="0" ma:contentTypeDescription="Create a new document." ma:contentTypeScope="" ma:versionID="947baf8991b94319819b7d8efd71075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E7D808C-3223-42D8-B667-1D7F8E20A4A0}">
  <ds:schemaRefs>
    <ds:schemaRef ds:uri="http://schemas.microsoft.com/sharepoint/v3/contenttype/forms"/>
  </ds:schemaRefs>
</ds:datastoreItem>
</file>

<file path=customXml/itemProps2.xml><?xml version="1.0" encoding="utf-8"?>
<ds:datastoreItem xmlns:ds="http://schemas.openxmlformats.org/officeDocument/2006/customXml" ds:itemID="{D7681E9D-EF56-45CC-B6FE-DC05BC58A731}">
  <ds:schemaRef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97665D-322C-4C4B-B9D4-A6F36C7E4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4229</TotalTime>
  <Words>810</Words>
  <Application>Microsoft Office PowerPoint</Application>
  <PresentationFormat>On-screen Show (4:3)</PresentationFormat>
  <Paragraphs>209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Major Dan Curtis</dc:creator>
  <cp:lastModifiedBy>Paula Paladino</cp:lastModifiedBy>
  <cp:revision>142</cp:revision>
  <cp:lastPrinted>2016-08-05T14:29:47Z</cp:lastPrinted>
  <dcterms:created xsi:type="dcterms:W3CDTF">2012-10-29T18:04:15Z</dcterms:created>
  <dcterms:modified xsi:type="dcterms:W3CDTF">2016-09-30T15:41:25Z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0x010100DAEA43B18595484BA0DDFC67D33498C5</vt:lpwstr>
  </property>
</Properties>
</file>