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6" r:id="rId4"/>
    <p:sldMasterId id="2147483652" r:id="rId5"/>
    <p:sldMasterId id="2147483654" r:id="rId6"/>
  </p:sldMasterIdLst>
  <p:notesMasterIdLst>
    <p:notesMasterId r:id="rId30"/>
  </p:notesMasterIdLst>
  <p:handoutMasterIdLst>
    <p:handoutMasterId r:id="rId31"/>
  </p:handoutMasterIdLst>
  <p:sldIdLst>
    <p:sldId id="257" r:id="rId7"/>
    <p:sldId id="263" r:id="rId8"/>
    <p:sldId id="281" r:id="rId9"/>
    <p:sldId id="282" r:id="rId10"/>
    <p:sldId id="272" r:id="rId11"/>
    <p:sldId id="279" r:id="rId12"/>
    <p:sldId id="259" r:id="rId13"/>
    <p:sldId id="260" r:id="rId14"/>
    <p:sldId id="261" r:id="rId15"/>
    <p:sldId id="262" r:id="rId16"/>
    <p:sldId id="277" r:id="rId17"/>
    <p:sldId id="264" r:id="rId18"/>
    <p:sldId id="266" r:id="rId19"/>
    <p:sldId id="275" r:id="rId20"/>
    <p:sldId id="268" r:id="rId21"/>
    <p:sldId id="284" r:id="rId22"/>
    <p:sldId id="256" r:id="rId23"/>
    <p:sldId id="273" r:id="rId24"/>
    <p:sldId id="271" r:id="rId25"/>
    <p:sldId id="274" r:id="rId26"/>
    <p:sldId id="276" r:id="rId27"/>
    <p:sldId id="286" r:id="rId28"/>
    <p:sldId id="285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B73"/>
    <a:srgbClr val="AFBD20"/>
    <a:srgbClr val="E4701D"/>
    <a:srgbClr val="E9A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4662" autoAdjust="0"/>
  </p:normalViewPr>
  <p:slideViewPr>
    <p:cSldViewPr>
      <p:cViewPr varScale="1">
        <p:scale>
          <a:sx n="81" d="100"/>
          <a:sy n="81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4791-25EA-40CF-9CF1-D62CCF12BFE8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CFCEE-9F62-4711-B3C4-F335433E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4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E97B0-142E-489B-A910-5143A5A78A1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422"/>
            <a:ext cx="5607050" cy="36609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E759-C5CF-46BA-A21C-72D973E78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3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24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7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Top</a:t>
            </a:r>
            <a:r>
              <a:rPr lang="en-US" baseline="0" dirty="0" smtClean="0"/>
              <a:t> 100 PIT </a:t>
            </a:r>
            <a:r>
              <a:rPr lang="en-US" baseline="0" dirty="0" smtClean="0"/>
              <a:t>Max			Top 100 PIT Min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NY-600</a:t>
            </a:r>
            <a:r>
              <a:rPr lang="en-US" baseline="0" dirty="0" smtClean="0"/>
              <a:t> New York City </a:t>
            </a:r>
            <a:r>
              <a:rPr lang="en-US" baseline="0" dirty="0" err="1" smtClean="0"/>
              <a:t>CoC</a:t>
            </a:r>
            <a:r>
              <a:rPr lang="en-US" baseline="0" dirty="0" smtClean="0"/>
              <a:t> </a:t>
            </a:r>
            <a:r>
              <a:rPr lang="en-US" baseline="0" dirty="0" smtClean="0"/>
              <a:t>75,323		SC-503 Myrtle Beach, Sumter City &amp; County </a:t>
            </a:r>
            <a:r>
              <a:rPr lang="en-US" baseline="0" dirty="0" err="1" smtClean="0"/>
              <a:t>CoC</a:t>
            </a:r>
            <a:r>
              <a:rPr lang="en-US" baseline="0" dirty="0" smtClean="0"/>
              <a:t> 1,319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Formula </a:t>
            </a:r>
            <a:r>
              <a:rPr lang="en-US" baseline="0" dirty="0" smtClean="0"/>
              <a:t>A  -</a:t>
            </a:r>
            <a:r>
              <a:rPr lang="en-US" baseline="0" dirty="0" smtClean="0"/>
              <a:t>18%			Formula A 20%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B -</a:t>
            </a:r>
            <a:r>
              <a:rPr lang="en-US" dirty="0" smtClean="0"/>
              <a:t>17%			Formula B 27%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C -</a:t>
            </a:r>
            <a:r>
              <a:rPr lang="en-US" dirty="0" smtClean="0"/>
              <a:t>11%			Formula C 24%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D -0.3% </a:t>
            </a:r>
            <a:r>
              <a:rPr lang="en-US" dirty="0" smtClean="0"/>
              <a:t>			Formula D 14%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Bottom 100 PIT </a:t>
            </a:r>
            <a:r>
              <a:rPr lang="en-US" baseline="0" dirty="0" smtClean="0"/>
              <a:t>Max			</a:t>
            </a:r>
            <a:r>
              <a:rPr lang="en-US" dirty="0" smtClean="0"/>
              <a:t>Bottom 100 PIT</a:t>
            </a:r>
            <a:r>
              <a:rPr lang="en-US" baseline="0" dirty="0" smtClean="0"/>
              <a:t> Min</a:t>
            </a: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IL-501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Rockford/Winnebago, Boone Counties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</a:t>
            </a:r>
            <a:r>
              <a:rPr lang="en-US" dirty="0" smtClean="0"/>
              <a:t> </a:t>
            </a:r>
            <a:r>
              <a:rPr lang="en-US" dirty="0" smtClean="0"/>
              <a:t>327	MD-510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Garrett County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</a:t>
            </a:r>
            <a:r>
              <a:rPr lang="en-US" dirty="0" smtClean="0"/>
              <a:t>  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Formula </a:t>
            </a:r>
            <a:r>
              <a:rPr lang="en-US" baseline="0" dirty="0" smtClean="0"/>
              <a:t>A -</a:t>
            </a:r>
            <a:r>
              <a:rPr lang="en-US" baseline="0" dirty="0" smtClean="0"/>
              <a:t>14%			</a:t>
            </a:r>
            <a:r>
              <a:rPr lang="en-US" dirty="0" smtClean="0"/>
              <a:t>Formula A 70%</a:t>
            </a: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B -</a:t>
            </a:r>
            <a:r>
              <a:rPr lang="en-US" dirty="0" smtClean="0"/>
              <a:t>13%			Formula B 69%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C -</a:t>
            </a:r>
            <a:r>
              <a:rPr lang="en-US" dirty="0" smtClean="0"/>
              <a:t>16%			Formula C 51%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Formula </a:t>
            </a:r>
            <a:r>
              <a:rPr lang="en-US" dirty="0" smtClean="0"/>
              <a:t>D -14% </a:t>
            </a:r>
            <a:r>
              <a:rPr lang="en-US" dirty="0" smtClean="0"/>
              <a:t>			Formula D 75%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6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Region 1:</a:t>
            </a:r>
            <a:r>
              <a:rPr lang="en-US" baseline="0" dirty="0" smtClean="0"/>
              <a:t> Northeast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1: New England – CT, ME, MA, NH, RI, &amp; VT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2: Mid Atlantic – NJ, NY, &amp; PA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Region 2: Midwest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3: East North Central – IL, IN, MI, OH, &amp; WI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4: West North Central – IA, KS, MN, MO, NE, ND, SD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Region 3: South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5: South Atlantic – DE, FL, GA, MD, NC, SC VA, DC, &amp; WV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6: East South Central – AL, KY, MS, TN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7: West South Central – AR, LA, OK, TX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Region 4: West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8: Mountain – AZ, CO, ID, MT, NV, NM, UT, &amp; WY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Division 9: Pacific – AK, CA, HI, OR, &amp; WA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 smtClean="0"/>
              <a:t>*Puerto Rico &amp; other US territories are not part of any census region or census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71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Inclusion</a:t>
            </a:r>
            <a:r>
              <a:rPr lang="en-US" baseline="0" dirty="0" smtClean="0"/>
              <a:t> of pre-1940s housing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Overcrowding (.277) has similar result – might be </a:t>
            </a:r>
            <a:r>
              <a:rPr lang="en-US" baseline="0" dirty="0" err="1" smtClean="0"/>
              <a:t>multicollinearity</a:t>
            </a:r>
            <a:r>
              <a:rPr lang="en-US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Multicollinearity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is a phenomenon in which two or more predictor variables in a multiple regression model are highly correlated, meaning that one can be linearly predicted from the others with a substantial degree of accuracy.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Problem with pre-1940s housing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Decreases over time – especially if it is a static measurement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dynamic measurement would be “housing stock 75+ years old”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0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not found any formula</a:t>
            </a:r>
            <a:r>
              <a:rPr lang="en-US" baseline="0" dirty="0" smtClean="0"/>
              <a:t> that </a:t>
            </a:r>
            <a:r>
              <a:rPr lang="en-US" baseline="0" dirty="0" err="1" smtClean="0"/>
              <a:t>PCoC</a:t>
            </a:r>
            <a:r>
              <a:rPr lang="en-US" baseline="0" dirty="0" smtClean="0"/>
              <a:t> has the potential for gaining funding over previous year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9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Nationally % of </a:t>
            </a:r>
            <a:r>
              <a:rPr lang="en-US" baseline="0" dirty="0" err="1" smtClean="0"/>
              <a:t>CoCs</a:t>
            </a:r>
            <a:r>
              <a:rPr lang="en-US" baseline="0" dirty="0" smtClean="0"/>
              <a:t> losing funding is </a:t>
            </a:r>
            <a:r>
              <a:rPr lang="en-US" baseline="0" dirty="0" err="1" smtClean="0"/>
              <a:t>consistant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70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cap="none" baseline="0" dirty="0" smtClean="0"/>
              <a:t>The four proposed formula options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cap="none" baseline="0" dirty="0" smtClean="0"/>
              <a:t>Factors and corresponding weights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cap="none" baseline="0" dirty="0" smtClean="0"/>
              <a:t>Dual or multi-formula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language that would prevent a </a:t>
            </a:r>
            <a:r>
              <a:rPr lang="en-US" sz="1200" b="0" dirty="0" err="1" smtClean="0"/>
              <a:t>CoC</a:t>
            </a:r>
            <a:r>
              <a:rPr lang="en-US" sz="1200" b="0" dirty="0" smtClean="0"/>
              <a:t> from losing more than a certain portion of their PPRN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Other comments on </a:t>
            </a:r>
            <a:r>
              <a:rPr lang="en-US" sz="1200" b="0" dirty="0" err="1" smtClean="0"/>
              <a:t>CoC</a:t>
            </a:r>
            <a:r>
              <a:rPr lang="en-US" sz="1200" b="0" dirty="0" smtClean="0"/>
              <a:t> formulas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Including should they keep 75/25 split or adjust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4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46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8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Emergency Solutions Grants (ESG)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Community</a:t>
            </a:r>
            <a:r>
              <a:rPr lang="en-US" baseline="0" dirty="0" smtClean="0"/>
              <a:t> Development Block Grants (CDBG)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Under current PPRN formula, after a .2 set aside for US Territories and insular areas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75% of total </a:t>
            </a:r>
            <a:r>
              <a:rPr lang="en-US" dirty="0" err="1" smtClean="0"/>
              <a:t>CoC</a:t>
            </a:r>
            <a:r>
              <a:rPr lang="en-US" dirty="0" smtClean="0"/>
              <a:t> allocation</a:t>
            </a:r>
            <a:r>
              <a:rPr lang="en-US" baseline="0" dirty="0" smtClean="0"/>
              <a:t> is distributed to ESG entitlement communities (generally large metro cities and urban concentrated)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Remaining 25% of </a:t>
            </a:r>
            <a:r>
              <a:rPr lang="en-US" baseline="0" dirty="0" err="1" smtClean="0"/>
              <a:t>CoC</a:t>
            </a:r>
            <a:r>
              <a:rPr lang="en-US" baseline="0" dirty="0" smtClean="0"/>
              <a:t> allocation is distributed to ESG non-entitlement communities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Portland only ESG entitled</a:t>
            </a:r>
            <a:r>
              <a:rPr lang="en-US" baseline="0" dirty="0" smtClean="0"/>
              <a:t> community in Maine (ESG Entitled Principle City)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Auburn: CDBG-MC (ESG Non-Entitled CDBG Principal or Metropolitan City)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Bangor: CDBG-MC (ESG Non-Entitled CDBG Principal or Metropolitan City)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Biddeford: CDBG-MC (ESG Non-Entitled CDBG Principal or Metropolitan City)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Lewiston: CDBG-MC (ESG Non-Entitled CDBG Principal or Metropolitan City)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Cumberland County: CDBG-UC (ESG Non-Entitled CDBG Urban County)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0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58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best funding within these formulas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45% - 51%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nationally see funding decline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HUD has indicated interest in removing this split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to other ways to target densely populated urban areas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NYC/LA/Houston see funding increase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Chicago/DC/Philly see finding decrease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61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4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0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1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Relevant – to measuring homelessness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Accurate – correct in all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Timely – of the moment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Readily available – attainable</a:t>
            </a:r>
            <a:r>
              <a:rPr lang="en-US" baseline="0" dirty="0" smtClean="0"/>
              <a:t> for all jurisdictions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u="sng" dirty="0" smtClean="0"/>
              <a:t>WHY</a:t>
            </a:r>
            <a:r>
              <a:rPr lang="en-US" b="1" u="sng" baseline="0" dirty="0" smtClean="0"/>
              <a:t> NO PIT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Not all </a:t>
            </a:r>
            <a:r>
              <a:rPr lang="en-US" b="0" u="none" baseline="0" dirty="0" err="1" smtClean="0"/>
              <a:t>CoCs</a:t>
            </a:r>
            <a:r>
              <a:rPr lang="en-US" b="0" u="none" baseline="0" dirty="0" smtClean="0"/>
              <a:t> use the same methodology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Not all </a:t>
            </a:r>
            <a:r>
              <a:rPr lang="en-US" b="0" u="none" baseline="0" dirty="0" err="1" smtClean="0"/>
              <a:t>CoCs</a:t>
            </a:r>
            <a:r>
              <a:rPr lang="en-US" b="0" u="none" baseline="0" dirty="0" smtClean="0"/>
              <a:t> conduct annual PIT count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Direct inclusion of PIT counts into an allocation formula may create </a:t>
            </a:r>
            <a:r>
              <a:rPr lang="en-US" b="0" i="1" u="none" baseline="0" dirty="0" smtClean="0"/>
              <a:t>perverse</a:t>
            </a:r>
            <a:r>
              <a:rPr lang="en-US" b="0" i="0" u="none" baseline="0" dirty="0" smtClean="0"/>
              <a:t> incentives against objective PIT count methodologies</a:t>
            </a:r>
            <a:endParaRPr lang="en-US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HUD used an average of two years of PIT count</a:t>
            </a:r>
            <a:r>
              <a:rPr lang="en-US" b="0" u="none" baseline="0" dirty="0" smtClean="0"/>
              <a:t> data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Helped quantify the relevance of potential formula factors measuring homelessness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Insulated potential formulas from limitations of directly including PIT counts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u="none" baseline="0" dirty="0" smtClean="0"/>
              <a:t>Using factors correlated with PIT count, proposed formulas mitigate the risk of data fluctuations in PIT counts that may be less prevalent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Overcrowding</a:t>
            </a:r>
            <a:r>
              <a:rPr lang="en-US" baseline="0" dirty="0" smtClean="0"/>
              <a:t> and pre 1940s housing not included in new formulas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Affordability gap: measures the gap</a:t>
            </a:r>
            <a:r>
              <a:rPr lang="en-US" baseline="0" dirty="0" smtClean="0"/>
              <a:t> between the demand for and supply of rental units that are both available and affordable to ELI renter households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Rent burdened</a:t>
            </a:r>
            <a:r>
              <a:rPr lang="en-US" baseline="0" dirty="0" smtClean="0"/>
              <a:t> ELI households: ELI households that pay more than 30% of income for housing.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Rental units: renter occupied units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Hybrid factor: combination of </a:t>
            </a:r>
            <a:r>
              <a:rPr lang="en-US" dirty="0" smtClean="0"/>
              <a:t>Rent burdened</a:t>
            </a:r>
            <a:r>
              <a:rPr lang="en-US" baseline="0" dirty="0" smtClean="0"/>
              <a:t> ELI households &amp; Rental units –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calculated by multiplying the number of rent-burdened ELI households by the ratio of: the jurisdiction’s percentage of renter occupied units divided by the national percentage of renter occupied units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457200" lvl="1" indent="0">
              <a:buFontTx/>
              <a:buNone/>
            </a:pPr>
            <a:r>
              <a:rPr lang="en-US" baseline="0" dirty="0" smtClean="0"/>
              <a:t>All data from ACS &amp; Comprehensive Affordability Strategy (CHAS)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94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Pearson’s correlation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a measure of the linear </a:t>
            </a:r>
            <a:r>
              <a:rPr lang="en-US" b="1" dirty="0" smtClean="0"/>
              <a:t>correlation</a:t>
            </a:r>
            <a:r>
              <a:rPr lang="en-US" dirty="0" smtClean="0"/>
              <a:t> between two variables X (</a:t>
            </a:r>
            <a:r>
              <a:rPr lang="en-US" u="sng" dirty="0" smtClean="0"/>
              <a:t>population</a:t>
            </a:r>
            <a:r>
              <a:rPr lang="en-US" u="sng" baseline="0" dirty="0" smtClean="0"/>
              <a:t> etc. . </a:t>
            </a:r>
            <a:r>
              <a:rPr lang="en-US" baseline="0" dirty="0" smtClean="0"/>
              <a:t>.) </a:t>
            </a:r>
            <a:r>
              <a:rPr lang="en-US" dirty="0" smtClean="0"/>
              <a:t>and Y (</a:t>
            </a:r>
            <a:r>
              <a:rPr lang="en-US" u="sng" dirty="0" smtClean="0"/>
              <a:t>average 2 year PIT count</a:t>
            </a:r>
            <a:r>
              <a:rPr lang="en-US" dirty="0" smtClean="0"/>
              <a:t>), giving a value between +1 and −1 inclusive, where 1 is total positive </a:t>
            </a:r>
            <a:r>
              <a:rPr lang="en-US" b="1" dirty="0" smtClean="0"/>
              <a:t>correlation</a:t>
            </a:r>
            <a:r>
              <a:rPr lang="en-US" dirty="0" smtClean="0"/>
              <a:t>, 0 is no </a:t>
            </a:r>
            <a:r>
              <a:rPr lang="en-US" b="1" dirty="0" smtClean="0"/>
              <a:t>correlation</a:t>
            </a:r>
            <a:r>
              <a:rPr lang="en-US" dirty="0" smtClean="0"/>
              <a:t>, and −1 is a negative </a:t>
            </a:r>
            <a:r>
              <a:rPr lang="en-US" b="1" dirty="0" smtClean="0"/>
              <a:t> correlation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Calculated by HUD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based on 75/25</a:t>
            </a:r>
            <a:r>
              <a:rPr lang="en-US" baseline="0" dirty="0" smtClean="0"/>
              <a:t> ESG Entitled/non entitled split – </a:t>
            </a:r>
            <a:r>
              <a:rPr lang="en-US" b="1" u="sng" baseline="0" dirty="0" smtClean="0"/>
              <a:t>HUD is interested in removing this split</a:t>
            </a:r>
            <a:endParaRPr lang="en-US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Baseline </a:t>
            </a:r>
            <a:r>
              <a:rPr lang="en-US" dirty="0" smtClean="0"/>
              <a:t>allocation calculated as:</a:t>
            </a:r>
            <a:r>
              <a:rPr lang="en-US" baseline="0" dirty="0" smtClean="0"/>
              <a:t> ((Total </a:t>
            </a:r>
            <a:r>
              <a:rPr lang="en-US" baseline="0" dirty="0" err="1" smtClean="0"/>
              <a:t>CoC</a:t>
            </a:r>
            <a:r>
              <a:rPr lang="en-US" baseline="0" dirty="0" smtClean="0"/>
              <a:t> </a:t>
            </a:r>
            <a:r>
              <a:rPr lang="en-US" baseline="0" dirty="0" smtClean="0"/>
              <a:t>PIT </a:t>
            </a:r>
            <a:r>
              <a:rPr lang="en-US" baseline="0" dirty="0" smtClean="0"/>
              <a:t>Count/National PIT Count)*Total Funding)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6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Hybrid is a combination factor of </a:t>
            </a:r>
            <a:r>
              <a:rPr lang="en-US" u="sng" dirty="0" smtClean="0"/>
              <a:t>rental</a:t>
            </a:r>
            <a:r>
              <a:rPr lang="en-US" u="sng" baseline="0" dirty="0" smtClean="0"/>
              <a:t> units</a:t>
            </a:r>
            <a:r>
              <a:rPr lang="en-US" u="none" baseline="0" dirty="0" smtClean="0"/>
              <a:t> &amp; </a:t>
            </a:r>
            <a:r>
              <a:rPr lang="en-US" sz="1200" u="sng" kern="0" dirty="0" smtClean="0"/>
              <a:t>rent-burdened ELI Households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E759-C5CF-46BA-A21C-72D973E78B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F0E45-C74E-4B5D-B21D-C3CEEB608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3BDD-CDFD-401F-8BA2-175DB7CE6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CCF34-EF55-4378-9103-B9D7D4856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383BE-9671-418F-B7A1-222E0C7B0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B85C-EB5A-46C1-B472-5EB05D043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3E9F-95A2-4244-952E-834FF705A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15354-1F57-404A-80AF-9F4C04D51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61729-A1AE-4D49-BD75-EEBD9FD7C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0C24-5935-4782-B2C2-BA4C4DEE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1DBB1-99F5-4CB9-B66F-7069062CD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69BE7-9C59-42F4-98F7-CF5F0B342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F37F5-4036-4BEE-A8DF-BE2EF654B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EC618-7DE3-4DA7-8045-C9AF8D9F5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8D95-3D0E-4C1A-B41B-E84156868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FC25-ED0B-4ABD-ACF9-92F48BB05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A2A0-35C6-479D-B269-01C78FB95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F1E7-1B51-4BEC-8D79-D229DE5E3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342F0-A1C6-4343-B5C1-A8CCA235D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F472-EECB-4244-9050-4AFDA02BF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53C4-84D7-4FB7-BF6E-67F261A58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E5BE5-1DE0-4F94-9E73-F2AD1BCBF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25A2E-E62C-41BB-97B7-0BA836D96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4A203-7984-4372-81A3-2BD5DB2FF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79DDC-40E8-4B3D-8870-5F7337A91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4EA02-FED3-4F73-8002-8BDF345CB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1AD5-05B2-4644-A294-A165B720B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2EE5-7AA8-497B-B6FB-8A0E9B6EE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FA77-49AE-4683-9AD3-FAC7C7A26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8BCE7-9519-483D-8956-99520C536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77319-7239-4864-85B5-55CED1105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2FFDA-534C-4861-9A2B-A9CA14921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74F2-EA26-4F87-9596-F36C2F351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549B4-CE7A-4E97-A216-2D0BC93AD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FF8-1EC1-4D6D-B57D-28C7BABD2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9D60-2E7B-49A0-A597-7EC5588F0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3BB21-C7A0-48C4-9E93-D63F20023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FD5CF-CD1B-44D9-9C31-CD160A4D4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BB8F-0C11-46D5-A634-78D8FC66B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68508-4E54-487C-AF0F-1D47BF931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321ED-AED0-4A85-B81C-CC8D2C76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45830-FBB2-428A-98D0-7C7A31DCA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1EB60-5E3A-4039-9816-C23CFE35A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B5D5-ACD6-4BFF-96C2-EF074AB67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15C3-5B60-4386-94F3-42FD2846A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07E27-62F7-41F0-8CAC-2B0B28FBD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6434D-D58C-422B-BFBD-29CE53B31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12874-E654-4448-B361-0F8117C3E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1452E-0FE0-44F9-A8A2-40CE30F0C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ECF2-847D-46A6-967C-60CF363B0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A8D04-3081-468D-B8AD-65785BDD6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FC330-2897-4087-B77C-581E37E27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282D0-755F-426A-BE3B-81F9D64B2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E281B-398E-40F7-9988-7B80252D8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DE6A1-E4D2-41AB-9A2E-093E3E2A5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5448B-189B-4F13-BE16-DD7A636D6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26A91-7A3B-413B-9C40-751C05E74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68B4-99F4-421F-9711-D4238879B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E68ED-C93A-437C-A81C-CDDC3108D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9FBB9-0764-40F6-B360-4DFBE8240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F2FF-8348-4FEB-9676-556E5550D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45E3-E8C0-4234-9E79-606082680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1604-A830-4EDF-A17D-8FFA808B4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BD7F1-6242-4FDB-9815-7E4785063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6669-DCA5-4965-9B24-CD426FD01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427F6-D0DD-41AD-88F7-FFC3AA2A5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7D572-DF86-4C68-8341-BC5F471DC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13" cstate="print"/>
          <a:srcRect l="25929" r="1215"/>
          <a:stretch>
            <a:fillRect/>
          </a:stretch>
        </p:blipFill>
        <p:spPr bwMode="auto">
          <a:xfrm flipH="1">
            <a:off x="0" y="227013"/>
            <a:ext cx="9144000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39921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27" name="Picture 3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383025-A025-4923-B387-D583FDC07B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43" name="Picture 15"/>
          <p:cNvPicPr>
            <a:picLocks noChangeAspect="1" noChangeArrowheads="1"/>
          </p:cNvPicPr>
          <p:nvPr/>
        </p:nvPicPr>
        <p:blipFill>
          <a:blip r:embed="rId13" cstate="print"/>
          <a:srcRect l="25917" r="1227"/>
          <a:stretch>
            <a:fillRect/>
          </a:stretch>
        </p:blipFill>
        <p:spPr bwMode="auto">
          <a:xfrm flipH="1">
            <a:off x="0" y="227013"/>
            <a:ext cx="9144000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78545" name="Picture 17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5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85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85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85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85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433BA0-1B1E-47E6-AC9C-47B87A0DE5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36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5875338"/>
            <a:ext cx="1096963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0824" name="Picture 8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8100"/>
            <a:ext cx="20097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0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00BE7B-C131-4453-A3A3-4BF2FEB513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53" name="Picture 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4144" name="Picture 16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1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41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41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41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41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2287F8-5D49-4324-97B7-01FD8E29F5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CC6324-03C1-48A5-9B41-42A3D2E0AF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19145" name="Picture 9" descr="MSHAlogo5265 Dark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563" y="6388100"/>
            <a:ext cx="2011362" cy="395288"/>
          </a:xfrm>
          <a:prstGeom prst="rect">
            <a:avLst/>
          </a:prstGeom>
          <a:noFill/>
        </p:spPr>
      </p:pic>
      <p:pic>
        <p:nvPicPr>
          <p:cNvPr id="219156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5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57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57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57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ED0590-DCFB-47B4-8487-9B22B663AE5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85709" name="Picture 13" descr="MSHAlogo583 Gree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563" y="6388100"/>
            <a:ext cx="2011362" cy="395288"/>
          </a:xfrm>
          <a:prstGeom prst="rect">
            <a:avLst/>
          </a:prstGeom>
          <a:noFill/>
        </p:spPr>
      </p:pic>
      <p:pic>
        <p:nvPicPr>
          <p:cNvPr id="285713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Continuum of Care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200" dirty="0"/>
              <a:t>Solicitation of Comment on Continuum of Care </a:t>
            </a:r>
            <a:r>
              <a:rPr lang="en-US" sz="3200" dirty="0" smtClean="0"/>
              <a:t>Formula</a:t>
            </a:r>
            <a:br>
              <a:rPr lang="en-US" sz="3200" dirty="0" smtClean="0"/>
            </a:br>
            <a:r>
              <a:rPr lang="en-US" sz="3200" dirty="0" smtClean="0"/>
              <a:t>Docket No. FR5476N044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Clyde Barr</a:t>
            </a:r>
          </a:p>
          <a:p>
            <a:r>
              <a:rPr lang="en-US" sz="2800" i="1" dirty="0" smtClean="0"/>
              <a:t>Policy </a:t>
            </a:r>
            <a:r>
              <a:rPr lang="en-US" sz="2800" i="1" dirty="0" smtClean="0"/>
              <a:t>Analyst</a:t>
            </a:r>
          </a:p>
          <a:p>
            <a:r>
              <a:rPr lang="en-US" sz="2800" dirty="0" smtClean="0"/>
              <a:t>cbarr@mainehousing.org</a:t>
            </a:r>
          </a:p>
          <a:p>
            <a:r>
              <a:rPr lang="en-US" sz="2800" dirty="0" smtClean="0"/>
              <a:t>207.624.5772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1835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359397850"/>
              </p:ext>
            </p:extLst>
          </p:nvPr>
        </p:nvGraphicFramePr>
        <p:xfrm>
          <a:off x="192088" y="381000"/>
          <a:ext cx="8686799" cy="3194700"/>
        </p:xfrm>
        <a:graphic>
          <a:graphicData uri="http://schemas.openxmlformats.org/drawingml/2006/table">
            <a:tbl>
              <a:tblPr/>
              <a:tblGrid>
                <a:gridCol w="950912"/>
                <a:gridCol w="1792288"/>
                <a:gridCol w="1179512"/>
                <a:gridCol w="1524000"/>
                <a:gridCol w="1219200"/>
                <a:gridCol w="1066800"/>
                <a:gridCol w="954087"/>
              </a:tblGrid>
              <a:tr h="604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Alt Formula </a:t>
                      </a:r>
                      <a:r>
                        <a:rPr lang="en-US" sz="4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“D”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COCNAME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 Allocation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Alt Formula 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PCT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Balance of State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$4,157,086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$3,795,378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$83,097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Portland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$1,884,953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$701,758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-$520,330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-42.58%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Maine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$6,042,039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$4,166,388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-$767,981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Placeholder 15"/>
          <p:cNvSpPr txBox="1">
            <a:spLocks/>
          </p:cNvSpPr>
          <p:nvPr/>
        </p:nvSpPr>
        <p:spPr bwMode="auto">
          <a:xfrm>
            <a:off x="192089" y="3581400"/>
            <a:ext cx="868679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sz="1800" b="1" u="sng" kern="0" dirty="0" smtClean="0"/>
              <a:t>FORMULA WEIGHTS</a:t>
            </a:r>
            <a:r>
              <a:rPr lang="en-US" sz="1800" b="1" kern="0" dirty="0" smtClean="0"/>
              <a:t>			</a:t>
            </a:r>
            <a:r>
              <a:rPr lang="en-US" sz="1800" b="1" u="sng" kern="0" dirty="0" smtClean="0"/>
              <a:t>PEARSON’S CORRELATION</a:t>
            </a:r>
          </a:p>
          <a:p>
            <a:r>
              <a:rPr lang="en-US" sz="1800" kern="0" dirty="0" smtClean="0"/>
              <a:t>25% * poverty				</a:t>
            </a:r>
            <a:r>
              <a:rPr lang="en-US" sz="1800" kern="0" dirty="0"/>
              <a:t>.153</a:t>
            </a:r>
          </a:p>
          <a:p>
            <a:r>
              <a:rPr lang="en-US" sz="1800" kern="0" dirty="0" smtClean="0"/>
              <a:t>25</a:t>
            </a:r>
            <a:r>
              <a:rPr lang="en-US" sz="1800" kern="0" dirty="0"/>
              <a:t>% * affordability gap </a:t>
            </a:r>
            <a:r>
              <a:rPr lang="en-US" sz="1800" kern="0" dirty="0" smtClean="0"/>
              <a:t>			.310	</a:t>
            </a:r>
          </a:p>
          <a:p>
            <a:r>
              <a:rPr lang="en-US" sz="1800" kern="0" dirty="0" smtClean="0"/>
              <a:t>50% * hybrid factor			.393</a:t>
            </a:r>
          </a:p>
          <a:p>
            <a:endParaRPr lang="en-US" sz="1600" kern="0" dirty="0"/>
          </a:p>
        </p:txBody>
      </p:sp>
      <p:sp>
        <p:nvSpPr>
          <p:cNvPr id="7" name="Text Placeholder 15"/>
          <p:cNvSpPr txBox="1">
            <a:spLocks/>
          </p:cNvSpPr>
          <p:nvPr/>
        </p:nvSpPr>
        <p:spPr bwMode="auto">
          <a:xfrm>
            <a:off x="192088" y="5257800"/>
            <a:ext cx="8686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algn="ctr"/>
            <a:endParaRPr lang="en-US" sz="1600" b="1" u="sng" kern="0" dirty="0" smtClean="0"/>
          </a:p>
          <a:p>
            <a:pPr algn="ctr"/>
            <a:r>
              <a:rPr lang="en-US" sz="1800" kern="0" dirty="0" smtClean="0"/>
              <a:t>37% of </a:t>
            </a:r>
            <a:r>
              <a:rPr lang="en-US" sz="1800" kern="0" dirty="0" err="1" smtClean="0"/>
              <a:t>CoCs</a:t>
            </a:r>
            <a:r>
              <a:rPr lang="en-US" sz="1800" kern="0" dirty="0" smtClean="0"/>
              <a:t> funding could decrease between $8,279 - $22,436,373</a:t>
            </a:r>
            <a:r>
              <a:rPr lang="en-US" sz="1800" b="1" u="sng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535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Look. . 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100 Largest PIT </a:t>
            </a:r>
          </a:p>
          <a:p>
            <a:pPr lvl="1"/>
            <a:r>
              <a:rPr lang="en-US" sz="2000" dirty="0" smtClean="0"/>
              <a:t>38% - 44% </a:t>
            </a:r>
            <a:r>
              <a:rPr lang="en-US" sz="2000" dirty="0"/>
              <a:t>of </a:t>
            </a:r>
            <a:r>
              <a:rPr lang="en-US" sz="2000" dirty="0" err="1"/>
              <a:t>CoCs</a:t>
            </a:r>
            <a:r>
              <a:rPr lang="en-US" sz="2000" dirty="0"/>
              <a:t> </a:t>
            </a:r>
            <a:r>
              <a:rPr lang="en-US" sz="2000" dirty="0" smtClean="0"/>
              <a:t>see </a:t>
            </a:r>
            <a:r>
              <a:rPr lang="en-US" sz="2000" dirty="0"/>
              <a:t>decreased </a:t>
            </a:r>
            <a:r>
              <a:rPr lang="en-US" sz="2000" dirty="0" smtClean="0"/>
              <a:t>funding</a:t>
            </a:r>
          </a:p>
          <a:p>
            <a:pPr lvl="1"/>
            <a:r>
              <a:rPr lang="en-US" sz="2000" dirty="0" smtClean="0"/>
              <a:t>Mean PIT: 4,075</a:t>
            </a:r>
          </a:p>
          <a:p>
            <a:pPr lvl="1"/>
            <a:r>
              <a:rPr lang="en-US" sz="2000" dirty="0" smtClean="0"/>
              <a:t>Median PIT: 2,165</a:t>
            </a:r>
          </a:p>
          <a:p>
            <a:endParaRPr lang="en-US" sz="2400" dirty="0" smtClean="0"/>
          </a:p>
          <a:p>
            <a:r>
              <a:rPr lang="en-US" sz="2400" dirty="0" smtClean="0"/>
              <a:t>100 Smallest PIT</a:t>
            </a:r>
          </a:p>
          <a:p>
            <a:pPr lvl="1"/>
            <a:r>
              <a:rPr lang="en-US" sz="2000" dirty="0" smtClean="0"/>
              <a:t>23</a:t>
            </a:r>
            <a:r>
              <a:rPr lang="en-US" sz="2000" dirty="0"/>
              <a:t>% </a:t>
            </a:r>
            <a:r>
              <a:rPr lang="en-US" sz="2000" dirty="0" smtClean="0"/>
              <a:t>- 26% of </a:t>
            </a:r>
            <a:r>
              <a:rPr lang="en-US" sz="2000" dirty="0" err="1"/>
              <a:t>CoCs</a:t>
            </a:r>
            <a:r>
              <a:rPr lang="en-US" sz="2000" dirty="0"/>
              <a:t> </a:t>
            </a:r>
            <a:r>
              <a:rPr lang="en-US" sz="2000" dirty="0" smtClean="0"/>
              <a:t>see decreased funding</a:t>
            </a:r>
          </a:p>
          <a:p>
            <a:pPr lvl="1"/>
            <a:r>
              <a:rPr lang="en-US" sz="2000" dirty="0" smtClean="0"/>
              <a:t>Mean PIT: 189</a:t>
            </a:r>
          </a:p>
          <a:p>
            <a:pPr lvl="1"/>
            <a:r>
              <a:rPr lang="en-US" sz="2000" dirty="0" smtClean="0"/>
              <a:t>Median PIT: 185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of “Alt” Formulas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780127"/>
              </p:ext>
            </p:extLst>
          </p:nvPr>
        </p:nvGraphicFramePr>
        <p:xfrm>
          <a:off x="457200" y="1600200"/>
          <a:ext cx="8229600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</a:rPr>
                        <a:t> Negative Funding by Census Regions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Region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“A”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“B”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“C”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“D”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National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New England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Mid-Atlantic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65%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70%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67%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Midwest ENC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Midwest</a:t>
                      </a:r>
                      <a:r>
                        <a:rPr lang="en-US" sz="1800" baseline="0" dirty="0" smtClean="0"/>
                        <a:t> WNC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South Atlantic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East South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West South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Pacific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678286785"/>
              </p:ext>
            </p:extLst>
          </p:nvPr>
        </p:nvGraphicFramePr>
        <p:xfrm>
          <a:off x="192088" y="381000"/>
          <a:ext cx="8686799" cy="3194700"/>
        </p:xfrm>
        <a:graphic>
          <a:graphicData uri="http://schemas.openxmlformats.org/drawingml/2006/table">
            <a:tbl>
              <a:tblPr/>
              <a:tblGrid>
                <a:gridCol w="950912"/>
                <a:gridCol w="1676400"/>
                <a:gridCol w="1371600"/>
                <a:gridCol w="1295400"/>
                <a:gridCol w="1219200"/>
                <a:gridCol w="1219200"/>
                <a:gridCol w="954087"/>
              </a:tblGrid>
              <a:tr h="604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Custom Calculation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COCNAME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 Allocation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Alt Formula 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PCT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Balance of State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$4,157,086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$5,194,189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$1,481,908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39.92%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Portland CoC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$1,884,953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$841,561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-$380,527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Maine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$6,042,039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$5,705,002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$770,633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 Placeholder 15"/>
          <p:cNvSpPr txBox="1">
            <a:spLocks/>
          </p:cNvSpPr>
          <p:nvPr/>
        </p:nvSpPr>
        <p:spPr bwMode="auto">
          <a:xfrm>
            <a:off x="192089" y="3581400"/>
            <a:ext cx="868679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sz="1800" b="1" u="sng" kern="0" dirty="0" smtClean="0"/>
              <a:t>FORMULA WEIGHTS</a:t>
            </a:r>
            <a:r>
              <a:rPr lang="en-US" sz="1800" b="1" kern="0" dirty="0" smtClean="0"/>
              <a:t>			</a:t>
            </a:r>
            <a:r>
              <a:rPr lang="en-US" sz="1800" b="1" u="sng" kern="0" dirty="0" smtClean="0"/>
              <a:t>PEARSON’S CORRELATION</a:t>
            </a:r>
          </a:p>
          <a:p>
            <a:r>
              <a:rPr lang="en-US" sz="1800" kern="0" dirty="0" smtClean="0"/>
              <a:t>15% </a:t>
            </a:r>
            <a:r>
              <a:rPr lang="en-US" sz="1800" kern="0" dirty="0"/>
              <a:t>* poverty				.153</a:t>
            </a:r>
          </a:p>
          <a:p>
            <a:r>
              <a:rPr lang="en-US" sz="1800" kern="0" dirty="0" smtClean="0"/>
              <a:t>15% </a:t>
            </a:r>
            <a:r>
              <a:rPr lang="en-US" sz="1800" kern="0" dirty="0"/>
              <a:t>* pre-1940 </a:t>
            </a:r>
            <a:r>
              <a:rPr lang="en-US" sz="1800" kern="0" dirty="0" smtClean="0"/>
              <a:t>housing			.113</a:t>
            </a:r>
            <a:endParaRPr lang="en-US" sz="1800" kern="0" dirty="0"/>
          </a:p>
          <a:p>
            <a:r>
              <a:rPr lang="en-US" sz="1800" kern="0" dirty="0" smtClean="0"/>
              <a:t>20% * affordability gap			.310</a:t>
            </a:r>
          </a:p>
          <a:p>
            <a:r>
              <a:rPr lang="en-US" sz="1800" kern="0" dirty="0" smtClean="0"/>
              <a:t>50% </a:t>
            </a:r>
            <a:r>
              <a:rPr lang="en-US" sz="1800" kern="0" dirty="0"/>
              <a:t>* hybrid				.393</a:t>
            </a:r>
          </a:p>
        </p:txBody>
      </p:sp>
      <p:sp>
        <p:nvSpPr>
          <p:cNvPr id="7" name="Text Placeholder 15"/>
          <p:cNvSpPr txBox="1">
            <a:spLocks/>
          </p:cNvSpPr>
          <p:nvPr/>
        </p:nvSpPr>
        <p:spPr bwMode="auto">
          <a:xfrm>
            <a:off x="192088" y="5257800"/>
            <a:ext cx="8686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algn="ctr"/>
            <a:endParaRPr lang="en-US" sz="1600" b="1" u="sng" kern="0" dirty="0" smtClean="0"/>
          </a:p>
          <a:p>
            <a:pPr algn="ctr"/>
            <a:r>
              <a:rPr lang="en-US" sz="1800" kern="0" dirty="0" smtClean="0"/>
              <a:t>37% of </a:t>
            </a:r>
            <a:r>
              <a:rPr lang="en-US" sz="1800" kern="0" dirty="0" err="1" smtClean="0"/>
              <a:t>CoCs</a:t>
            </a:r>
            <a:r>
              <a:rPr lang="en-US" sz="1800" kern="0" dirty="0" smtClean="0"/>
              <a:t> funding could decrease between $8,531 - $18,982,831</a:t>
            </a:r>
            <a:endParaRPr lang="en-US" sz="1800" b="1" u="sng" kern="0" dirty="0" smtClean="0"/>
          </a:p>
        </p:txBody>
      </p:sp>
    </p:spTree>
    <p:extLst>
      <p:ext uri="{BB962C8B-B14F-4D97-AF65-F5344CB8AC3E}">
        <p14:creationId xmlns:p14="http://schemas.microsoft.com/office/powerpoint/2010/main" val="25268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481228"/>
              </p:ext>
            </p:extLst>
          </p:nvPr>
        </p:nvGraphicFramePr>
        <p:xfrm>
          <a:off x="457200" y="381000"/>
          <a:ext cx="8229599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600200"/>
                <a:gridCol w="1295400"/>
                <a:gridCol w="1143000"/>
                <a:gridCol w="1066800"/>
                <a:gridCol w="1066800"/>
                <a:gridCol w="1066799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% Difference</a:t>
                      </a:r>
                      <a:r>
                        <a:rPr lang="en-US" sz="4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Maine 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Alt Formulas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 A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Alt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Alt C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Alt</a:t>
                      </a:r>
                      <a:r>
                        <a:rPr lang="en-US" sz="1600" b="1" baseline="0" dirty="0" smtClean="0"/>
                        <a:t> D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Custom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15.51%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13.29%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14.62%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2.24%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39.92%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-48.91%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-48.33%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-49.90%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-42.58%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-3.16%</a:t>
                      </a:r>
                    </a:p>
                  </a:txBody>
                  <a:tcPr marL="8084" marR="8084" marT="75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-4.68%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-8.06%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-15.56%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15"/>
          <p:cNvSpPr txBox="1">
            <a:spLocks/>
          </p:cNvSpPr>
          <p:nvPr/>
        </p:nvSpPr>
        <p:spPr bwMode="auto">
          <a:xfrm>
            <a:off x="457200" y="3581400"/>
            <a:ext cx="868679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lvl="0"/>
            <a:r>
              <a:rPr lang="en-US" sz="1600" dirty="0"/>
              <a:t>Including pre-1940s housing has a positive impact in the northeast and a negative impact in the </a:t>
            </a:r>
            <a:r>
              <a:rPr lang="en-US" sz="1600" dirty="0" smtClean="0"/>
              <a:t>west and south </a:t>
            </a:r>
            <a:r>
              <a:rPr lang="en-US" sz="1600" dirty="0"/>
              <a:t>A</a:t>
            </a:r>
            <a:r>
              <a:rPr lang="en-US" sz="1600" dirty="0" smtClean="0"/>
              <a:t>tlantic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0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“Alt” Formulas vs. </a:t>
            </a:r>
            <a:r>
              <a:rPr lang="en-US" dirty="0" smtClean="0"/>
              <a:t>Custom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251879"/>
              </p:ext>
            </p:extLst>
          </p:nvPr>
        </p:nvGraphicFramePr>
        <p:xfrm>
          <a:off x="457200" y="1524000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143000"/>
                <a:gridCol w="1066800"/>
                <a:gridCol w="1600200"/>
                <a:gridCol w="1219200"/>
                <a:gridCol w="1295400"/>
              </a:tblGrid>
              <a:tr h="6858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</a:rPr>
                        <a:t> Negative Funding by Census Regions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Region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“A”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“B”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“C”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Alt “D”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Custom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National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New England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39%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Mid-Atlantic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65%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70%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67%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54%</a:t>
                      </a:r>
                      <a:endParaRPr lang="en-US" sz="1800" b="1" dirty="0"/>
                    </a:p>
                  </a:txBody>
                  <a:tcPr>
                    <a:solidFill>
                      <a:srgbClr val="AFBD2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Midwest ENC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Midwest</a:t>
                      </a:r>
                      <a:r>
                        <a:rPr lang="en-US" sz="1800" baseline="0" dirty="0" smtClean="0"/>
                        <a:t> WNC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South Atlantic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East South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West South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Pacific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29%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6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HUD wants to know our thoughts: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9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</a:t>
            </a:r>
            <a:r>
              <a:rPr lang="en-US" dirty="0" smtClean="0"/>
              <a:t>on. . .</a:t>
            </a: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400" b="1" cap="all" dirty="0" smtClean="0"/>
              <a:t>The four proposed formula options</a:t>
            </a:r>
          </a:p>
          <a:p>
            <a:pPr marL="0" lvl="0" indent="0" algn="ctr">
              <a:buNone/>
            </a:pPr>
            <a:endParaRPr lang="en-US" sz="2400" b="1" cap="all" dirty="0"/>
          </a:p>
          <a:p>
            <a:pPr lvl="0"/>
            <a:r>
              <a:rPr lang="en-US" sz="2400" dirty="0" smtClean="0"/>
              <a:t>More than 1/3 of </a:t>
            </a:r>
            <a:r>
              <a:rPr lang="en-US" sz="2400" dirty="0" err="1" smtClean="0"/>
              <a:t>CoCs</a:t>
            </a:r>
            <a:r>
              <a:rPr lang="en-US" sz="2400" dirty="0" smtClean="0"/>
              <a:t> could see funding decrease with all proposed funding formulas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New England &amp; Mid-Atlantic states are disproportionately affected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400" b="1" cap="all" dirty="0" smtClean="0"/>
              <a:t>Factors </a:t>
            </a:r>
            <a:r>
              <a:rPr lang="en-US" sz="2400" b="1" cap="all" dirty="0"/>
              <a:t>and corresponding </a:t>
            </a:r>
            <a:r>
              <a:rPr lang="en-US" sz="2400" b="1" cap="all" dirty="0" smtClean="0"/>
              <a:t>weights</a:t>
            </a:r>
          </a:p>
          <a:p>
            <a:pPr marL="0" lvl="0" indent="0" algn="ctr">
              <a:buNone/>
            </a:pPr>
            <a:endParaRPr lang="en-US" sz="2400" b="1" cap="all" dirty="0" smtClean="0"/>
          </a:p>
          <a:p>
            <a:pPr lvl="0"/>
            <a:r>
              <a:rPr lang="en-US" sz="2400" dirty="0" smtClean="0"/>
              <a:t>Including pre-1940s housing increases funding in </a:t>
            </a:r>
            <a:r>
              <a:rPr lang="en-US" sz="2400" dirty="0" smtClean="0"/>
              <a:t>the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Models with the </a:t>
            </a:r>
            <a:r>
              <a:rPr lang="en-US" sz="2400" b="1" u="sng" dirty="0" smtClean="0"/>
              <a:t>hybrid factor</a:t>
            </a:r>
            <a:r>
              <a:rPr lang="en-US" sz="2400" dirty="0" smtClean="0"/>
              <a:t> have the most </a:t>
            </a:r>
            <a:r>
              <a:rPr lang="en-US" sz="2400" dirty="0" err="1" smtClean="0"/>
              <a:t>CoCs</a:t>
            </a:r>
            <a:r>
              <a:rPr lang="en-US" sz="2400" dirty="0" smtClean="0"/>
              <a:t> that could lose </a:t>
            </a:r>
            <a:r>
              <a:rPr lang="en-US" sz="2400" dirty="0" smtClean="0"/>
              <a:t>funding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There is not a one size fit all</a:t>
            </a:r>
          </a:p>
          <a:p>
            <a:pPr lvl="0"/>
            <a:endParaRPr lang="en-US" sz="2400" dirty="0"/>
          </a:p>
          <a:p>
            <a:pPr marL="0" lvl="0" indent="0">
              <a:buNone/>
            </a:pP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18304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DUAL OR MULTI-FORMULA SYSTEM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r>
              <a:rPr lang="en-US" sz="2400" dirty="0" smtClean="0"/>
              <a:t>Support a dual or multi-formula </a:t>
            </a:r>
            <a:r>
              <a:rPr lang="en-US" sz="2400" dirty="0" smtClean="0"/>
              <a:t>system</a:t>
            </a:r>
          </a:p>
          <a:p>
            <a:endParaRPr lang="en-US" sz="2400" dirty="0"/>
          </a:p>
          <a:p>
            <a:r>
              <a:rPr lang="en-US" sz="2400" dirty="0" smtClean="0"/>
              <a:t>Regional </a:t>
            </a:r>
            <a:r>
              <a:rPr lang="en-US" sz="2400" dirty="0" smtClean="0"/>
              <a:t>differences should be accounted in funding system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re-1940s housing</a:t>
            </a:r>
          </a:p>
          <a:p>
            <a:pPr lvl="2"/>
            <a:r>
              <a:rPr lang="en-US" sz="2000" dirty="0"/>
              <a:t>Variable’s impact will decrease with </a:t>
            </a:r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21071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n-US" dirty="0" smtClean="0"/>
              <a:t> PPRN Calculation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417638"/>
            <a:ext cx="82296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363B73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363B73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kern="0" dirty="0" smtClean="0"/>
              <a:t>Combination of</a:t>
            </a:r>
          </a:p>
          <a:p>
            <a:pPr lvl="1"/>
            <a:r>
              <a:rPr lang="en-US" kern="0" dirty="0" smtClean="0"/>
              <a:t>The formula used to award ESG program grant funds and</a:t>
            </a:r>
          </a:p>
          <a:p>
            <a:pPr lvl="1"/>
            <a:r>
              <a:rPr lang="en-US" kern="0" dirty="0" smtClean="0"/>
              <a:t>CDBG funds</a:t>
            </a:r>
          </a:p>
          <a:p>
            <a:r>
              <a:rPr lang="en-US" kern="0" dirty="0" smtClean="0"/>
              <a:t>Current CDBG “dual formula” system:</a:t>
            </a:r>
          </a:p>
          <a:p>
            <a:endParaRPr lang="en-US" sz="2000" kern="0" dirty="0"/>
          </a:p>
          <a:p>
            <a:endParaRPr lang="en-US" sz="2000" kern="0" dirty="0" smtClean="0"/>
          </a:p>
          <a:p>
            <a:pPr marL="457200" lvl="1" indent="0">
              <a:buNone/>
            </a:pPr>
            <a:endParaRPr lang="en-US" sz="1600" kern="0" dirty="0" smtClean="0"/>
          </a:p>
          <a:p>
            <a:pPr lvl="1"/>
            <a:r>
              <a:rPr lang="en-US" sz="2400" kern="0" dirty="0" smtClean="0"/>
              <a:t>Larger of the two calculations assigned, less a pro rata reduction*</a:t>
            </a:r>
          </a:p>
          <a:p>
            <a:pPr marL="457200" lvl="1" indent="0">
              <a:buNone/>
            </a:pPr>
            <a:r>
              <a:rPr lang="en-US" sz="1600" kern="0" dirty="0" smtClean="0"/>
              <a:t>*ensures the total amount allocated is within the amount appropriated for funding</a:t>
            </a:r>
          </a:p>
          <a:p>
            <a:pPr marL="0" indent="0">
              <a:buNone/>
            </a:pPr>
            <a:endParaRPr lang="en-US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62" y="3876675"/>
            <a:ext cx="8230313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7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400" b="1" cap="all" dirty="0" smtClean="0"/>
              <a:t>language </a:t>
            </a:r>
            <a:r>
              <a:rPr lang="en-US" sz="2400" b="1" cap="all" dirty="0"/>
              <a:t>that would prevent a </a:t>
            </a:r>
            <a:r>
              <a:rPr lang="en-US" sz="2400" b="1" cap="all" dirty="0" err="1"/>
              <a:t>CoC</a:t>
            </a:r>
            <a:r>
              <a:rPr lang="en-US" sz="2400" b="1" cap="all" dirty="0"/>
              <a:t> from losing more than a certain portion of their </a:t>
            </a:r>
            <a:r>
              <a:rPr lang="en-US" sz="2400" b="1" cap="all" dirty="0" smtClean="0"/>
              <a:t>PPRN</a:t>
            </a:r>
            <a:endParaRPr lang="en-US" sz="2400" cap="all" dirty="0"/>
          </a:p>
          <a:p>
            <a:endParaRPr lang="en-US" sz="2400" dirty="0" smtClean="0"/>
          </a:p>
          <a:p>
            <a:r>
              <a:rPr lang="en-US" sz="2400" dirty="0" smtClean="0"/>
              <a:t>YES – HUD should adopt language that would prevent a </a:t>
            </a:r>
            <a:r>
              <a:rPr lang="en-US" sz="2400" dirty="0" err="1" smtClean="0"/>
              <a:t>CoC</a:t>
            </a:r>
            <a:r>
              <a:rPr lang="en-US" sz="2400" dirty="0" smtClean="0"/>
              <a:t> from losing more than X% of its funding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88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</a:t>
            </a:r>
            <a:r>
              <a:rPr lang="en-US" dirty="0" smtClean="0"/>
              <a:t>on.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cap="all" dirty="0"/>
              <a:t>Other comments on </a:t>
            </a:r>
            <a:r>
              <a:rPr lang="en-US" sz="2400" b="1" cap="all" dirty="0" err="1" smtClean="0"/>
              <a:t>CoC</a:t>
            </a:r>
            <a:r>
              <a:rPr lang="en-US" sz="2400" b="1" cap="all" dirty="0" smtClean="0"/>
              <a:t> formulas</a:t>
            </a:r>
          </a:p>
          <a:p>
            <a:pPr marL="0" indent="0" algn="ctr">
              <a:buNone/>
            </a:pPr>
            <a:endParaRPr lang="en-US" sz="2400" b="1" dirty="0"/>
          </a:p>
          <a:p>
            <a:r>
              <a:rPr lang="en-US" sz="2400" dirty="0" smtClean="0"/>
              <a:t>ESG 75/25 split should be discontinued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62612"/>
              </p:ext>
            </p:extLst>
          </p:nvPr>
        </p:nvGraphicFramePr>
        <p:xfrm>
          <a:off x="647700" y="2872581"/>
          <a:ext cx="7848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75/25 ESG Entitled/Non-entitled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Split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A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B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C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D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MCoC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-35%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-38%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PCoC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-32%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-32%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-28%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1405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363B73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363B73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kern="0" cap="all" smtClean="0"/>
              <a:t>Other comments on CoC formulas</a:t>
            </a:r>
          </a:p>
          <a:p>
            <a:pPr marL="0" indent="0" algn="ctr">
              <a:buFontTx/>
              <a:buNone/>
            </a:pPr>
            <a:endParaRPr lang="en-US" sz="2400" b="1" kern="0" smtClean="0"/>
          </a:p>
          <a:p>
            <a:r>
              <a:rPr lang="en-US" sz="2400" kern="0" smtClean="0"/>
              <a:t>ESG 75/25 split should be discontinued</a:t>
            </a:r>
          </a:p>
          <a:p>
            <a:pPr marL="0" indent="0">
              <a:buFontTx/>
              <a:buNone/>
            </a:pPr>
            <a:endParaRPr lang="en-US" sz="2400" kern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62612"/>
              </p:ext>
            </p:extLst>
          </p:nvPr>
        </p:nvGraphicFramePr>
        <p:xfrm>
          <a:off x="647700" y="2886436"/>
          <a:ext cx="7848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75/25 ESG Entitled/Non-entitled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Split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A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B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C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 D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MCoC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-35%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-38%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PCoC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-32%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-32%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-36%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-28%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cap="all" dirty="0"/>
              <a:t>Other comments on </a:t>
            </a:r>
            <a:r>
              <a:rPr lang="en-US" sz="2400" b="1" cap="all" dirty="0" err="1"/>
              <a:t>CoC</a:t>
            </a:r>
            <a:r>
              <a:rPr lang="en-US" sz="2400" b="1" cap="all" dirty="0"/>
              <a:t> formulas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Declining </a:t>
            </a:r>
            <a:r>
              <a:rPr lang="en-US" sz="2400" dirty="0"/>
              <a:t>importance of </a:t>
            </a:r>
            <a:r>
              <a:rPr lang="en-US" sz="2400" dirty="0" smtClean="0"/>
              <a:t>annual PIT </a:t>
            </a:r>
            <a:r>
              <a:rPr lang="en-US" sz="2400" dirty="0"/>
              <a:t>a good idea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Hypothesis, including more robust count data from new HUD Performance Metric 3 (number of homeless persons) could:</a:t>
            </a:r>
          </a:p>
          <a:p>
            <a:pPr lvl="1"/>
            <a:r>
              <a:rPr lang="en-US" sz="2000" dirty="0"/>
              <a:t>Smooth out funding discrepancies </a:t>
            </a:r>
          </a:p>
          <a:p>
            <a:pPr lvl="1"/>
            <a:r>
              <a:rPr lang="en-US" sz="2000" dirty="0"/>
              <a:t>Provide a truer picture of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7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Comments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417638"/>
            <a:ext cx="82296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363B73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363B73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Not representative of the number of individuals &amp; families experiencing homelessness in their geographic area</a:t>
            </a:r>
          </a:p>
          <a:p>
            <a:endParaRPr lang="en-US" sz="2800" kern="0" dirty="0" smtClean="0"/>
          </a:p>
          <a:p>
            <a:r>
              <a:rPr lang="en-US" sz="2800" kern="0" dirty="0"/>
              <a:t>CDBG formula was not appropriate for PPRN</a:t>
            </a:r>
          </a:p>
          <a:p>
            <a:pPr lvl="1"/>
            <a:r>
              <a:rPr lang="en-US" sz="2400" kern="0" dirty="0"/>
              <a:t>Disliked the reliance on “</a:t>
            </a:r>
            <a:r>
              <a:rPr lang="en-US" sz="2400" b="1" u="sng" kern="0" dirty="0"/>
              <a:t>urban blight</a:t>
            </a:r>
            <a:r>
              <a:rPr lang="en-US" sz="2400" kern="0" dirty="0"/>
              <a:t>” as reflected in the age of the housing stock</a:t>
            </a:r>
          </a:p>
          <a:p>
            <a:pPr lvl="2"/>
            <a:r>
              <a:rPr lang="en-US" kern="0" dirty="0"/>
              <a:t>predominantly from western States, counties, and </a:t>
            </a:r>
            <a:r>
              <a:rPr lang="en-US" kern="0" dirty="0" smtClean="0"/>
              <a:t>cities</a:t>
            </a:r>
          </a:p>
          <a:p>
            <a:pPr lvl="2"/>
            <a:endParaRPr lang="en-US" sz="2800" kern="0" dirty="0" smtClean="0"/>
          </a:p>
          <a:p>
            <a:r>
              <a:rPr lang="en-US" sz="2800" kern="0" dirty="0" smtClean="0"/>
              <a:t>Opposed to reductions for renewal projects</a:t>
            </a:r>
          </a:p>
          <a:p>
            <a:pPr marL="0" indent="0">
              <a:buNone/>
            </a:pPr>
            <a:endParaRPr 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36801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New PPRN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HUD sought to maintain the basic structure</a:t>
            </a:r>
          </a:p>
          <a:p>
            <a:r>
              <a:rPr lang="en-US" dirty="0" smtClean="0"/>
              <a:t>Data sources need to be: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Relevant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Accurate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Timely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Readily available</a:t>
            </a:r>
          </a:p>
          <a:p>
            <a:r>
              <a:rPr lang="en-US" dirty="0" smtClean="0"/>
              <a:t>Chose </a:t>
            </a:r>
            <a:r>
              <a:rPr lang="en-US" b="1" u="sng" dirty="0" smtClean="0"/>
              <a:t>not to </a:t>
            </a:r>
            <a:r>
              <a:rPr lang="en-US" dirty="0" smtClean="0"/>
              <a:t>incorporate PIT directly</a:t>
            </a:r>
          </a:p>
          <a:p>
            <a:pPr lvl="1"/>
            <a:r>
              <a:rPr lang="en-US" dirty="0" smtClean="0"/>
              <a:t>Used average of two years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3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Proposed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approximate the actual homeless need in communities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Diminished reliance </a:t>
            </a:r>
            <a:r>
              <a:rPr lang="en-US" dirty="0" smtClean="0"/>
              <a:t>on annual PIT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 1940s housing &amp; Overcrowding not included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9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Proposed Formulas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43790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Formula 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Formula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Formula 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Formula 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63B73"/>
                    </a:solidFill>
                  </a:tcPr>
                </a:tc>
              </a:tr>
              <a:tr h="1854200">
                <a:tc>
                  <a:txBody>
                    <a:bodyPr/>
                    <a:lstStyle/>
                    <a:p>
                      <a:r>
                        <a:rPr lang="en-US" dirty="0" smtClean="0"/>
                        <a:t>10% * population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15% * poverty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 * affordability gap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 * rent-burdened ELI households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25% * rental units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 *</a:t>
                      </a:r>
                      <a:r>
                        <a:rPr lang="en-US" baseline="0" dirty="0" smtClean="0"/>
                        <a:t> poverty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</a:t>
                      </a:r>
                      <a:r>
                        <a:rPr lang="en-US" baseline="0" dirty="0" smtClean="0"/>
                        <a:t> * affordability gap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 * rent-burdened ELI households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 * rental units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 *</a:t>
                      </a:r>
                      <a:r>
                        <a:rPr lang="en-US" baseline="0" dirty="0" smtClean="0"/>
                        <a:t> population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25% * poverty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50% * hybrid factor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 * poverty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smtClean="0"/>
                        <a:t>25% * affordability gap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smtClean="0"/>
                        <a:t>50% *</a:t>
                      </a:r>
                      <a:r>
                        <a:rPr lang="en-US" baseline="0" dirty="0" smtClean="0"/>
                        <a:t> hybrid factor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48988755"/>
              </p:ext>
            </p:extLst>
          </p:nvPr>
        </p:nvGraphicFramePr>
        <p:xfrm>
          <a:off x="192088" y="381000"/>
          <a:ext cx="8686799" cy="3194700"/>
        </p:xfrm>
        <a:graphic>
          <a:graphicData uri="http://schemas.openxmlformats.org/drawingml/2006/table">
            <a:tbl>
              <a:tblPr/>
              <a:tblGrid>
                <a:gridCol w="950912"/>
                <a:gridCol w="1676400"/>
                <a:gridCol w="1371600"/>
                <a:gridCol w="1447800"/>
                <a:gridCol w="1219200"/>
                <a:gridCol w="1066800"/>
                <a:gridCol w="954087"/>
              </a:tblGrid>
              <a:tr h="604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Alt Formula </a:t>
                      </a:r>
                      <a:r>
                        <a:rPr lang="en-US" sz="4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“A”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COCNAME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 Allocation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Alt Formula 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PCT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Balance of State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$4,157,086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$4,288,146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$575,865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15.51%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Portland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$1,884,953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$624,340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-$597,748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-48.91%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Maine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$6,042,039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$4,778,650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-$155,719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-3.16%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192089" y="3581400"/>
            <a:ext cx="8686798" cy="1447800"/>
          </a:xfrm>
        </p:spPr>
        <p:txBody>
          <a:bodyPr/>
          <a:lstStyle/>
          <a:p>
            <a:r>
              <a:rPr lang="en-US" sz="1800" b="1" u="sng" dirty="0" smtClean="0"/>
              <a:t>FORMULA WEIGHTS</a:t>
            </a:r>
            <a:r>
              <a:rPr lang="en-US" sz="1800" b="1" dirty="0" smtClean="0"/>
              <a:t>			</a:t>
            </a:r>
            <a:r>
              <a:rPr lang="en-US" sz="1800" b="1" u="sng" dirty="0" smtClean="0"/>
              <a:t>PEARSON’S </a:t>
            </a:r>
            <a:r>
              <a:rPr lang="en-US" sz="1800" b="1" u="sng" dirty="0"/>
              <a:t>CORRELATION</a:t>
            </a:r>
          </a:p>
          <a:p>
            <a:r>
              <a:rPr lang="en-US" sz="1800" dirty="0" smtClean="0"/>
              <a:t>10% * population				No significant correlation</a:t>
            </a:r>
          </a:p>
          <a:p>
            <a:r>
              <a:rPr lang="en-US" sz="1800" dirty="0" smtClean="0"/>
              <a:t>15% * poverty				.153</a:t>
            </a:r>
          </a:p>
          <a:p>
            <a:r>
              <a:rPr lang="en-US" sz="1800" dirty="0" smtClean="0"/>
              <a:t>25% * affordability gap			.310</a:t>
            </a:r>
          </a:p>
          <a:p>
            <a:r>
              <a:rPr lang="en-US" sz="1800" dirty="0" smtClean="0"/>
              <a:t>25% * rent-burdened ELI Households	.336</a:t>
            </a:r>
          </a:p>
          <a:p>
            <a:r>
              <a:rPr lang="en-US" sz="1800" dirty="0" smtClean="0"/>
              <a:t>25% * rental units				.444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8" name="Text Placeholder 15"/>
          <p:cNvSpPr txBox="1">
            <a:spLocks/>
          </p:cNvSpPr>
          <p:nvPr/>
        </p:nvSpPr>
        <p:spPr bwMode="auto">
          <a:xfrm>
            <a:off x="192088" y="5257800"/>
            <a:ext cx="8686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algn="ctr"/>
            <a:endParaRPr lang="en-US" sz="1600" b="1" u="sng" kern="0" dirty="0" smtClean="0"/>
          </a:p>
          <a:p>
            <a:pPr algn="ctr"/>
            <a:r>
              <a:rPr lang="en-US" sz="1800" kern="0" dirty="0" smtClean="0"/>
              <a:t>34% of </a:t>
            </a:r>
            <a:r>
              <a:rPr lang="en-US" sz="1800" kern="0" dirty="0" err="1" smtClean="0"/>
              <a:t>CoCs</a:t>
            </a:r>
            <a:r>
              <a:rPr lang="en-US" sz="1800" kern="0" dirty="0" smtClean="0"/>
              <a:t> funding could decrease between $307 - $25,955,807</a:t>
            </a:r>
            <a:r>
              <a:rPr lang="en-US" sz="1800" b="1" u="sng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15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86227033"/>
              </p:ext>
            </p:extLst>
          </p:nvPr>
        </p:nvGraphicFramePr>
        <p:xfrm>
          <a:off x="192088" y="381000"/>
          <a:ext cx="8686799" cy="3194700"/>
        </p:xfrm>
        <a:graphic>
          <a:graphicData uri="http://schemas.openxmlformats.org/drawingml/2006/table">
            <a:tbl>
              <a:tblPr/>
              <a:tblGrid>
                <a:gridCol w="950912"/>
                <a:gridCol w="1792288"/>
                <a:gridCol w="1179512"/>
                <a:gridCol w="1371600"/>
                <a:gridCol w="1219200"/>
                <a:gridCol w="1219200"/>
                <a:gridCol w="954087"/>
              </a:tblGrid>
              <a:tr h="604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Alt Formula </a:t>
                      </a:r>
                      <a:r>
                        <a:rPr lang="en-US" sz="4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“B”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COCNAME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 Allocation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Alt Formula 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PCT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Balance of State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$4,157,086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$4,205,686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$493,405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Portland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$1,884,953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$631,500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-$590,588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-48.33%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Maine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$6,042,039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$4,703,350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-$231,019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Placeholder 15"/>
          <p:cNvSpPr txBox="1">
            <a:spLocks/>
          </p:cNvSpPr>
          <p:nvPr/>
        </p:nvSpPr>
        <p:spPr bwMode="auto">
          <a:xfrm>
            <a:off x="192089" y="3581400"/>
            <a:ext cx="868679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sz="1800" b="1" u="sng" kern="0" dirty="0" smtClean="0"/>
              <a:t>FORMULA WEIGHTS</a:t>
            </a:r>
            <a:r>
              <a:rPr lang="en-US" sz="1800" b="1" kern="0" dirty="0" smtClean="0"/>
              <a:t>			</a:t>
            </a:r>
            <a:r>
              <a:rPr lang="en-US" sz="1800" b="1" u="sng" kern="0" dirty="0" smtClean="0"/>
              <a:t>PEARSON’S CORRELATION</a:t>
            </a:r>
          </a:p>
          <a:p>
            <a:r>
              <a:rPr lang="en-US" sz="1800" kern="0" dirty="0" smtClean="0"/>
              <a:t>25% * poverty				</a:t>
            </a:r>
            <a:r>
              <a:rPr lang="en-US" sz="1800" kern="0" dirty="0"/>
              <a:t>.153</a:t>
            </a:r>
          </a:p>
          <a:p>
            <a:r>
              <a:rPr lang="en-US" sz="1800" kern="0" dirty="0" smtClean="0"/>
              <a:t>25</a:t>
            </a:r>
            <a:r>
              <a:rPr lang="en-US" sz="1800" kern="0" dirty="0"/>
              <a:t>% * affordability gap </a:t>
            </a:r>
            <a:r>
              <a:rPr lang="en-US" sz="1800" kern="0" dirty="0" smtClean="0"/>
              <a:t>			.310	</a:t>
            </a:r>
          </a:p>
          <a:p>
            <a:r>
              <a:rPr lang="en-US" sz="1800" kern="0" dirty="0" smtClean="0"/>
              <a:t>25% * </a:t>
            </a:r>
            <a:r>
              <a:rPr lang="en-US" sz="1800" kern="0" dirty="0"/>
              <a:t>rent-burdened ELI </a:t>
            </a:r>
            <a:r>
              <a:rPr lang="en-US" sz="1800" kern="0" dirty="0" smtClean="0"/>
              <a:t>Households	.336</a:t>
            </a:r>
          </a:p>
          <a:p>
            <a:r>
              <a:rPr lang="en-US" sz="1800" kern="0" dirty="0" smtClean="0"/>
              <a:t>25% * rental units				.444</a:t>
            </a:r>
          </a:p>
          <a:p>
            <a:endParaRPr lang="en-US" sz="1600" kern="0" dirty="0"/>
          </a:p>
        </p:txBody>
      </p:sp>
      <p:sp>
        <p:nvSpPr>
          <p:cNvPr id="8" name="Text Placeholder 15"/>
          <p:cNvSpPr txBox="1">
            <a:spLocks/>
          </p:cNvSpPr>
          <p:nvPr/>
        </p:nvSpPr>
        <p:spPr bwMode="auto">
          <a:xfrm>
            <a:off x="192088" y="5257800"/>
            <a:ext cx="8686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algn="ctr"/>
            <a:endParaRPr lang="en-US" sz="1600" b="1" u="sng" kern="0" dirty="0" smtClean="0"/>
          </a:p>
          <a:p>
            <a:pPr algn="ctr"/>
            <a:r>
              <a:rPr lang="en-US" sz="1800" kern="0" dirty="0" smtClean="0"/>
              <a:t>35% of </a:t>
            </a:r>
            <a:r>
              <a:rPr lang="en-US" sz="1800" kern="0" dirty="0" err="1" smtClean="0"/>
              <a:t>CoCs</a:t>
            </a:r>
            <a:r>
              <a:rPr lang="en-US" sz="1800" kern="0" dirty="0" smtClean="0"/>
              <a:t> funding could decrease between $646 - $25,410,952</a:t>
            </a:r>
            <a:r>
              <a:rPr lang="en-US" sz="1800" b="1" u="sng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11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943767562"/>
              </p:ext>
            </p:extLst>
          </p:nvPr>
        </p:nvGraphicFramePr>
        <p:xfrm>
          <a:off x="192088" y="381000"/>
          <a:ext cx="8686799" cy="3194700"/>
        </p:xfrm>
        <a:graphic>
          <a:graphicData uri="http://schemas.openxmlformats.org/drawingml/2006/table">
            <a:tbl>
              <a:tblPr/>
              <a:tblGrid>
                <a:gridCol w="950912"/>
                <a:gridCol w="1792288"/>
                <a:gridCol w="1255712"/>
                <a:gridCol w="1447800"/>
                <a:gridCol w="1219200"/>
                <a:gridCol w="1066800"/>
                <a:gridCol w="954087"/>
              </a:tblGrid>
              <a:tr h="604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Alt Formula </a:t>
                      </a:r>
                      <a:r>
                        <a:rPr lang="en-US" sz="4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“C”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COCNUM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COCNAME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PPRN15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 Allocation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Alt Formula 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PCT Diff</a:t>
                      </a:r>
                    </a:p>
                  </a:txBody>
                  <a:tcPr marL="8084" marR="8084" marT="75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ME-500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Balance of State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$3,712,281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$4,157,086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$4,254,856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$542,575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ME-502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Portland CoC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$1,222,088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$1,884,953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$612,211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-$609,877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-49.90%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ME-5**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Maine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$4,934,369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$6,042,039</a:t>
                      </a:r>
                    </a:p>
                  </a:txBody>
                  <a:tcPr marL="8084" marR="8084" marT="753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$4,536,819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-$397,550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 Placeholder 15"/>
          <p:cNvSpPr txBox="1">
            <a:spLocks/>
          </p:cNvSpPr>
          <p:nvPr/>
        </p:nvSpPr>
        <p:spPr bwMode="auto">
          <a:xfrm>
            <a:off x="192089" y="3581400"/>
            <a:ext cx="868679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r>
              <a:rPr lang="en-US" sz="1800" b="1" u="sng" kern="0" dirty="0" smtClean="0"/>
              <a:t>FORMULA WEIGHTS</a:t>
            </a:r>
            <a:r>
              <a:rPr lang="en-US" sz="1800" b="1" kern="0" dirty="0" smtClean="0"/>
              <a:t>			</a:t>
            </a:r>
            <a:r>
              <a:rPr lang="en-US" sz="1800" b="1" u="sng" kern="0" dirty="0" smtClean="0"/>
              <a:t>PEARSON’S CORRELATION</a:t>
            </a:r>
          </a:p>
          <a:p>
            <a:r>
              <a:rPr lang="en-US" sz="1800" kern="0" dirty="0" smtClean="0"/>
              <a:t>25% * population				</a:t>
            </a:r>
            <a:r>
              <a:rPr lang="en-US" sz="1800" dirty="0" smtClean="0"/>
              <a:t>No significant correlation</a:t>
            </a:r>
            <a:endParaRPr lang="en-US" sz="1800" kern="0" dirty="0" smtClean="0"/>
          </a:p>
          <a:p>
            <a:r>
              <a:rPr lang="en-US" sz="1800" kern="0" dirty="0" smtClean="0"/>
              <a:t>25% * poverty	 			.153	</a:t>
            </a:r>
          </a:p>
          <a:p>
            <a:r>
              <a:rPr lang="en-US" sz="1800" kern="0" dirty="0" smtClean="0"/>
              <a:t>50% * hybrid				.393</a:t>
            </a:r>
          </a:p>
          <a:p>
            <a:endParaRPr lang="en-US" sz="1600" kern="0" dirty="0"/>
          </a:p>
        </p:txBody>
      </p:sp>
      <p:sp>
        <p:nvSpPr>
          <p:cNvPr id="7" name="Text Placeholder 15"/>
          <p:cNvSpPr txBox="1">
            <a:spLocks/>
          </p:cNvSpPr>
          <p:nvPr/>
        </p:nvSpPr>
        <p:spPr bwMode="auto">
          <a:xfrm>
            <a:off x="192088" y="5257800"/>
            <a:ext cx="8686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63B7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363B73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363B73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363B73"/>
                </a:solidFill>
                <a:latin typeface="+mn-lt"/>
              </a:defRPr>
            </a:lvl9pPr>
          </a:lstStyle>
          <a:p>
            <a:pPr algn="ctr"/>
            <a:endParaRPr lang="en-US" sz="1600" b="1" u="sng" kern="0" dirty="0" smtClean="0"/>
          </a:p>
          <a:p>
            <a:pPr algn="ctr"/>
            <a:r>
              <a:rPr lang="en-US" sz="1800" kern="0" dirty="0" smtClean="0"/>
              <a:t>37% of </a:t>
            </a:r>
            <a:r>
              <a:rPr lang="en-US" sz="1800" kern="0" dirty="0" err="1" smtClean="0"/>
              <a:t>CoCs</a:t>
            </a:r>
            <a:r>
              <a:rPr lang="en-US" sz="1800" kern="0" dirty="0" smtClean="0"/>
              <a:t> funding could decrease between $406 - $25,701,362</a:t>
            </a:r>
            <a:endParaRPr lang="en-US" sz="1800" b="1" u="sng" kern="0" dirty="0" smtClean="0"/>
          </a:p>
        </p:txBody>
      </p:sp>
    </p:spTree>
    <p:extLst>
      <p:ext uri="{BB962C8B-B14F-4D97-AF65-F5344CB8AC3E}">
        <p14:creationId xmlns:p14="http://schemas.microsoft.com/office/powerpoint/2010/main" val="4817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ineHousing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MaineHousing</Template>
  <TotalTime>2052</TotalTime>
  <Words>2220</Words>
  <Application>Microsoft Office PowerPoint</Application>
  <PresentationFormat>On-screen Show (4:3)</PresentationFormat>
  <Paragraphs>613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MaineHousing</vt:lpstr>
      <vt:lpstr>Custom Design</vt:lpstr>
      <vt:lpstr>3_Custom Design</vt:lpstr>
      <vt:lpstr>4_Custom Design</vt:lpstr>
      <vt:lpstr>1_Custom Design</vt:lpstr>
      <vt:lpstr>2_Custom Design</vt:lpstr>
      <vt:lpstr>Continuum of Care Program: Solicitation of Comment on Continuum of Care Formula Docket No. FR5476N044 </vt:lpstr>
      <vt:lpstr>Current PPRN Calculation</vt:lpstr>
      <vt:lpstr>Previous Comments</vt:lpstr>
      <vt:lpstr>Developing New PPRN Formulas</vt:lpstr>
      <vt:lpstr>Overview of Proposed Formulas</vt:lpstr>
      <vt:lpstr>Overview of Proposed Formulas</vt:lpstr>
      <vt:lpstr>PowerPoint Presentation</vt:lpstr>
      <vt:lpstr>PowerPoint Presentation</vt:lpstr>
      <vt:lpstr>PowerPoint Presentation</vt:lpstr>
      <vt:lpstr>PowerPoint Presentation</vt:lpstr>
      <vt:lpstr>A Deeper Look. . .</vt:lpstr>
      <vt:lpstr>Big Picture of “Alt” Formulas</vt:lpstr>
      <vt:lpstr>PowerPoint Presentation</vt:lpstr>
      <vt:lpstr>PowerPoint Presentation</vt:lpstr>
      <vt:lpstr>“Alt” Formulas vs. Custom</vt:lpstr>
      <vt:lpstr>HUD wants to know our thoughts:</vt:lpstr>
      <vt:lpstr>Thoughts on. . .</vt:lpstr>
      <vt:lpstr>Thoughts on. . .</vt:lpstr>
      <vt:lpstr>Thoughts on. . .</vt:lpstr>
      <vt:lpstr>Thoughts on. . .</vt:lpstr>
      <vt:lpstr>Thoughts on. . . </vt:lpstr>
      <vt:lpstr>Thoughts on. . . </vt:lpstr>
      <vt:lpstr>Questions?</vt:lpstr>
    </vt:vector>
  </TitlesOfParts>
  <Company>Maine State Housing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Clyde Barr</dc:creator>
  <cp:lastModifiedBy>Clyde Barr</cp:lastModifiedBy>
  <cp:revision>88</cp:revision>
  <cp:lastPrinted>2016-08-17T17:57:14Z</cp:lastPrinted>
  <dcterms:created xsi:type="dcterms:W3CDTF">2016-08-10T12:23:52Z</dcterms:created>
  <dcterms:modified xsi:type="dcterms:W3CDTF">2016-08-17T18:58:29Z</dcterms:modified>
</cp:coreProperties>
</file>