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7" r:id="rId4"/>
    <p:sldId id="263" r:id="rId5"/>
    <p:sldId id="264" r:id="rId6"/>
    <p:sldId id="265" r:id="rId7"/>
    <p:sldId id="266" r:id="rId8"/>
    <p:sldId id="272" r:id="rId9"/>
    <p:sldId id="257" r:id="rId10"/>
    <p:sldId id="258" r:id="rId11"/>
    <p:sldId id="273" r:id="rId12"/>
    <p:sldId id="275" r:id="rId13"/>
    <p:sldId id="276" r:id="rId14"/>
    <p:sldId id="274" r:id="rId15"/>
    <p:sldId id="279" r:id="rId16"/>
    <p:sldId id="277" r:id="rId17"/>
    <p:sldId id="278" r:id="rId18"/>
    <p:sldId id="270" r:id="rId19"/>
    <p:sldId id="259" r:id="rId20"/>
    <p:sldId id="271" r:id="rId21"/>
    <p:sldId id="280" r:id="rId22"/>
    <p:sldId id="282" r:id="rId23"/>
    <p:sldId id="283" r:id="rId24"/>
    <p:sldId id="260" r:id="rId25"/>
    <p:sldId id="256" r:id="rId26"/>
    <p:sldId id="268" r:id="rId27"/>
    <p:sldId id="281" r:id="rId2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16675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3962301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593261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54817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337469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347849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396719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109281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356750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80146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6CB81-8048-44B6-A5C3-F4FD5CA7622C}" type="datetimeFigureOut">
              <a:rPr lang="en-US" smtClean="0"/>
              <a:t>10/21/2015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A5FB6DA-039A-4AED-ADFB-99CD56CFCD58}" type="slidenum">
              <a:rPr lang="en-US" smtClean="0"/>
              <a:t>‹#›</a:t>
            </a:fld>
            <a:endParaRPr lang="en-US" dirty="0"/>
          </a:p>
        </p:txBody>
      </p:sp>
    </p:spTree>
    <p:extLst>
      <p:ext uri="{BB962C8B-B14F-4D97-AF65-F5344CB8AC3E}">
        <p14:creationId xmlns:p14="http://schemas.microsoft.com/office/powerpoint/2010/main" val="237982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363B73"/>
        </a:solidFill>
        <a:effectLst/>
      </p:bgPr>
    </p:bg>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0" y="227013"/>
            <a:ext cx="9144000" cy="6399212"/>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219139" name="Rectangle 3"/>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9140" name="Rectangle 4"/>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19141"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C646CB81-8048-44B6-A5C3-F4FD5CA7622C}" type="datetimeFigureOut">
              <a:rPr lang="en-US" smtClean="0"/>
              <a:t>10/21/2015</a:t>
            </a:fld>
            <a:endParaRPr lang="en-US" dirty="0"/>
          </a:p>
        </p:txBody>
      </p:sp>
      <p:sp>
        <p:nvSpPr>
          <p:cNvPr id="219142"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19143"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A5FB6DA-039A-4AED-ADFB-99CD56CFCD58}" type="slidenum">
              <a:rPr lang="en-US" smtClean="0"/>
              <a:t>‹#›</a:t>
            </a:fld>
            <a:endParaRPr lang="en-US" dirty="0"/>
          </a:p>
        </p:txBody>
      </p:sp>
      <p:pic>
        <p:nvPicPr>
          <p:cNvPr id="219145" name="Picture 9" descr="MSHAlogo5265 DarkBlu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563" y="6388100"/>
            <a:ext cx="2011362" cy="395288"/>
          </a:xfrm>
          <a:prstGeom prst="rect">
            <a:avLst/>
          </a:prstGeom>
          <a:noFill/>
          <a:extLst>
            <a:ext uri="{909E8E84-426E-40DD-AFC4-6F175D3DCCD1}">
              <a14:hiddenFill xmlns:a14="http://schemas.microsoft.com/office/drawing/2010/main">
                <a:solidFill>
                  <a:srgbClr val="FFFFFF"/>
                </a:solidFill>
              </a14:hiddenFill>
            </a:ext>
          </a:extLst>
        </p:spPr>
      </p:pic>
      <p:pic>
        <p:nvPicPr>
          <p:cNvPr id="219156" name="Picture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861300" y="5876925"/>
            <a:ext cx="1096963" cy="90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rgbClr val="363B73"/>
          </a:solidFill>
          <a:latin typeface="+mj-lt"/>
          <a:ea typeface="+mj-ea"/>
          <a:cs typeface="+mj-cs"/>
        </a:defRPr>
      </a:lvl1pPr>
      <a:lvl2pPr algn="ctr" rtl="0" fontAlgn="base">
        <a:spcBef>
          <a:spcPct val="0"/>
        </a:spcBef>
        <a:spcAft>
          <a:spcPct val="0"/>
        </a:spcAft>
        <a:defRPr sz="4400">
          <a:solidFill>
            <a:srgbClr val="363B73"/>
          </a:solidFill>
          <a:latin typeface="Arial" charset="0"/>
        </a:defRPr>
      </a:lvl2pPr>
      <a:lvl3pPr algn="ctr" rtl="0" fontAlgn="base">
        <a:spcBef>
          <a:spcPct val="0"/>
        </a:spcBef>
        <a:spcAft>
          <a:spcPct val="0"/>
        </a:spcAft>
        <a:defRPr sz="4400">
          <a:solidFill>
            <a:srgbClr val="363B73"/>
          </a:solidFill>
          <a:latin typeface="Arial" charset="0"/>
        </a:defRPr>
      </a:lvl3pPr>
      <a:lvl4pPr algn="ctr" rtl="0" fontAlgn="base">
        <a:spcBef>
          <a:spcPct val="0"/>
        </a:spcBef>
        <a:spcAft>
          <a:spcPct val="0"/>
        </a:spcAft>
        <a:defRPr sz="4400">
          <a:solidFill>
            <a:srgbClr val="363B73"/>
          </a:solidFill>
          <a:latin typeface="Arial" charset="0"/>
        </a:defRPr>
      </a:lvl4pPr>
      <a:lvl5pPr algn="ctr" rtl="0" fontAlgn="base">
        <a:spcBef>
          <a:spcPct val="0"/>
        </a:spcBef>
        <a:spcAft>
          <a:spcPct val="0"/>
        </a:spcAft>
        <a:defRPr sz="4400">
          <a:solidFill>
            <a:srgbClr val="363B73"/>
          </a:solidFill>
          <a:latin typeface="Arial" charset="0"/>
        </a:defRPr>
      </a:lvl5pPr>
      <a:lvl6pPr marL="457200" algn="ctr" rtl="0" fontAlgn="base">
        <a:spcBef>
          <a:spcPct val="0"/>
        </a:spcBef>
        <a:spcAft>
          <a:spcPct val="0"/>
        </a:spcAft>
        <a:defRPr sz="4400">
          <a:solidFill>
            <a:srgbClr val="363B73"/>
          </a:solidFill>
          <a:latin typeface="Arial" charset="0"/>
        </a:defRPr>
      </a:lvl6pPr>
      <a:lvl7pPr marL="914400" algn="ctr" rtl="0" fontAlgn="base">
        <a:spcBef>
          <a:spcPct val="0"/>
        </a:spcBef>
        <a:spcAft>
          <a:spcPct val="0"/>
        </a:spcAft>
        <a:defRPr sz="4400">
          <a:solidFill>
            <a:srgbClr val="363B73"/>
          </a:solidFill>
          <a:latin typeface="Arial" charset="0"/>
        </a:defRPr>
      </a:lvl7pPr>
      <a:lvl8pPr marL="1371600" algn="ctr" rtl="0" fontAlgn="base">
        <a:spcBef>
          <a:spcPct val="0"/>
        </a:spcBef>
        <a:spcAft>
          <a:spcPct val="0"/>
        </a:spcAft>
        <a:defRPr sz="4400">
          <a:solidFill>
            <a:srgbClr val="363B73"/>
          </a:solidFill>
          <a:latin typeface="Arial" charset="0"/>
        </a:defRPr>
      </a:lvl8pPr>
      <a:lvl9pPr marL="1828800" algn="ctr" rtl="0" fontAlgn="base">
        <a:spcBef>
          <a:spcPct val="0"/>
        </a:spcBef>
        <a:spcAft>
          <a:spcPct val="0"/>
        </a:spcAft>
        <a:defRPr sz="4400">
          <a:solidFill>
            <a:srgbClr val="363B73"/>
          </a:solidFill>
          <a:latin typeface="Arial" charset="0"/>
        </a:defRPr>
      </a:lvl9pPr>
    </p:titleStyle>
    <p:bodyStyle>
      <a:lvl1pPr marL="342900" indent="-342900" algn="l" rtl="0" fontAlgn="base">
        <a:spcBef>
          <a:spcPct val="20000"/>
        </a:spcBef>
        <a:spcAft>
          <a:spcPct val="0"/>
        </a:spcAft>
        <a:buBlip>
          <a:blip r:embed="rId15"/>
        </a:buBlip>
        <a:defRPr sz="3200">
          <a:solidFill>
            <a:srgbClr val="363B73"/>
          </a:solidFill>
          <a:latin typeface="+mn-lt"/>
          <a:ea typeface="+mn-ea"/>
          <a:cs typeface="+mn-cs"/>
        </a:defRPr>
      </a:lvl1pPr>
      <a:lvl2pPr marL="742950" indent="-285750" algn="l" rtl="0" fontAlgn="base">
        <a:spcBef>
          <a:spcPct val="20000"/>
        </a:spcBef>
        <a:spcAft>
          <a:spcPct val="0"/>
        </a:spcAft>
        <a:buBlip>
          <a:blip r:embed="rId15"/>
        </a:buBlip>
        <a:defRPr sz="2800">
          <a:solidFill>
            <a:srgbClr val="363B73"/>
          </a:solidFill>
          <a:latin typeface="+mn-lt"/>
        </a:defRPr>
      </a:lvl2pPr>
      <a:lvl3pPr marL="1143000" indent="-228600" algn="l" rtl="0" fontAlgn="base">
        <a:spcBef>
          <a:spcPct val="20000"/>
        </a:spcBef>
        <a:spcAft>
          <a:spcPct val="0"/>
        </a:spcAft>
        <a:buBlip>
          <a:blip r:embed="rId15"/>
        </a:buBlip>
        <a:defRPr sz="2400">
          <a:solidFill>
            <a:srgbClr val="363B73"/>
          </a:solidFill>
          <a:latin typeface="+mn-lt"/>
        </a:defRPr>
      </a:lvl3pPr>
      <a:lvl4pPr marL="1600200" indent="-228600" algn="l" rtl="0" fontAlgn="base">
        <a:spcBef>
          <a:spcPct val="20000"/>
        </a:spcBef>
        <a:spcAft>
          <a:spcPct val="0"/>
        </a:spcAft>
        <a:buBlip>
          <a:blip r:embed="rId15"/>
        </a:buBlip>
        <a:defRPr sz="2000">
          <a:solidFill>
            <a:srgbClr val="363B73"/>
          </a:solidFill>
          <a:latin typeface="+mn-lt"/>
        </a:defRPr>
      </a:lvl4pPr>
      <a:lvl5pPr marL="2057400" indent="-228600" algn="l" rtl="0" fontAlgn="base">
        <a:spcBef>
          <a:spcPct val="20000"/>
        </a:spcBef>
        <a:spcAft>
          <a:spcPct val="0"/>
        </a:spcAft>
        <a:buBlip>
          <a:blip r:embed="rId15"/>
        </a:buBlip>
        <a:defRPr sz="2000">
          <a:solidFill>
            <a:srgbClr val="363B73"/>
          </a:solidFill>
          <a:latin typeface="+mn-lt"/>
        </a:defRPr>
      </a:lvl5pPr>
      <a:lvl6pPr marL="2514600" indent="-228600" algn="l" rtl="0" fontAlgn="base">
        <a:spcBef>
          <a:spcPct val="20000"/>
        </a:spcBef>
        <a:spcAft>
          <a:spcPct val="0"/>
        </a:spcAft>
        <a:buBlip>
          <a:blip r:embed="rId15"/>
        </a:buBlip>
        <a:defRPr sz="2000">
          <a:solidFill>
            <a:srgbClr val="363B73"/>
          </a:solidFill>
          <a:latin typeface="+mn-lt"/>
        </a:defRPr>
      </a:lvl6pPr>
      <a:lvl7pPr marL="2971800" indent="-228600" algn="l" rtl="0" fontAlgn="base">
        <a:spcBef>
          <a:spcPct val="20000"/>
        </a:spcBef>
        <a:spcAft>
          <a:spcPct val="0"/>
        </a:spcAft>
        <a:buBlip>
          <a:blip r:embed="rId15"/>
        </a:buBlip>
        <a:defRPr sz="2000">
          <a:solidFill>
            <a:srgbClr val="363B73"/>
          </a:solidFill>
          <a:latin typeface="+mn-lt"/>
        </a:defRPr>
      </a:lvl7pPr>
      <a:lvl8pPr marL="3429000" indent="-228600" algn="l" rtl="0" fontAlgn="base">
        <a:spcBef>
          <a:spcPct val="20000"/>
        </a:spcBef>
        <a:spcAft>
          <a:spcPct val="0"/>
        </a:spcAft>
        <a:buBlip>
          <a:blip r:embed="rId15"/>
        </a:buBlip>
        <a:defRPr sz="2000">
          <a:solidFill>
            <a:srgbClr val="363B73"/>
          </a:solidFill>
          <a:latin typeface="+mn-lt"/>
        </a:defRPr>
      </a:lvl8pPr>
      <a:lvl9pPr marL="3886200" indent="-228600" algn="l" rtl="0" fontAlgn="base">
        <a:spcBef>
          <a:spcPct val="20000"/>
        </a:spcBef>
        <a:spcAft>
          <a:spcPct val="0"/>
        </a:spcAft>
        <a:buBlip>
          <a:blip r:embed="rId15"/>
        </a:buBlip>
        <a:defRPr sz="2000">
          <a:solidFill>
            <a:srgbClr val="363B7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mlDrawing" Target="../drawings/vmlDrawing1.vml"/><Relationship Id="rId1" Type="http://schemas.openxmlformats.org/officeDocument/2006/relationships/themeOverride" Target="../theme/themeOverride5.x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hyperlink" Target="https://mainehousing.sharefile.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ainehousing.sharefile.com/r-r42277424f08495eb" TargetMode="External"/><Relationship Id="rId2" Type="http://schemas.openxmlformats.org/officeDocument/2006/relationships/hyperlink" Target="mailto:SHLTAPP@mainehousing.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2016 Emergency Shelter &amp; Housing Assistance Program</a:t>
            </a:r>
            <a:endParaRPr lang="en-US" dirty="0"/>
          </a:p>
        </p:txBody>
      </p:sp>
      <p:sp>
        <p:nvSpPr>
          <p:cNvPr id="3" name="Subtitle 2"/>
          <p:cNvSpPr>
            <a:spLocks noGrp="1"/>
          </p:cNvSpPr>
          <p:nvPr>
            <p:ph type="subTitle" idx="1"/>
          </p:nvPr>
        </p:nvSpPr>
        <p:spPr/>
        <p:txBody>
          <a:bodyPr/>
          <a:lstStyle/>
          <a:p>
            <a:r>
              <a:rPr lang="en-US" dirty="0" smtClean="0"/>
              <a:t>Information Meeting</a:t>
            </a:r>
          </a:p>
          <a:p>
            <a:r>
              <a:rPr lang="en-US" dirty="0" smtClean="0"/>
              <a:t>October 20, 2015</a:t>
            </a:r>
            <a:endParaRPr lang="en-US" dirty="0"/>
          </a:p>
        </p:txBody>
      </p:sp>
    </p:spTree>
    <p:extLst>
      <p:ext uri="{BB962C8B-B14F-4D97-AF65-F5344CB8AC3E}">
        <p14:creationId xmlns:p14="http://schemas.microsoft.com/office/powerpoint/2010/main" val="3897413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63B73"/>
        </a:solidFill>
        <a:effectLst/>
      </p:bgPr>
    </p:bg>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900" y="309563"/>
            <a:ext cx="3886200" cy="623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3754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&amp; Navigator Services</a:t>
            </a:r>
            <a:endParaRPr lang="en-US" dirty="0"/>
          </a:p>
        </p:txBody>
      </p:sp>
      <p:sp>
        <p:nvSpPr>
          <p:cNvPr id="3" name="Content Placeholder 2"/>
          <p:cNvSpPr>
            <a:spLocks noGrp="1"/>
          </p:cNvSpPr>
          <p:nvPr>
            <p:ph idx="1"/>
          </p:nvPr>
        </p:nvSpPr>
        <p:spPr/>
        <p:txBody>
          <a:bodyPr/>
          <a:lstStyle/>
          <a:p>
            <a:r>
              <a:rPr lang="en-US" sz="2000" dirty="0" smtClean="0"/>
              <a:t>At </a:t>
            </a:r>
            <a:r>
              <a:rPr lang="en-US" sz="2000" dirty="0"/>
              <a:t>least one staff </a:t>
            </a:r>
            <a:r>
              <a:rPr lang="en-US" sz="2000" dirty="0" smtClean="0"/>
              <a:t>(or portion of staff) designated </a:t>
            </a:r>
            <a:r>
              <a:rPr lang="en-US" sz="2000" dirty="0"/>
              <a:t>and trained to complete navigator services. </a:t>
            </a:r>
            <a:endParaRPr lang="en-US" sz="2000" dirty="0" smtClean="0"/>
          </a:p>
          <a:p>
            <a:r>
              <a:rPr lang="en-US" sz="2000" dirty="0" smtClean="0"/>
              <a:t>Navigator </a:t>
            </a:r>
            <a:r>
              <a:rPr lang="en-US" sz="2000" dirty="0"/>
              <a:t>services </a:t>
            </a:r>
            <a:r>
              <a:rPr lang="en-US" sz="2000" dirty="0" smtClean="0"/>
              <a:t>include </a:t>
            </a:r>
            <a:r>
              <a:rPr lang="en-US" sz="2000" dirty="0"/>
              <a:t>activities that help program participants to move from homelessness to appropriate housing opportunities quickly and efficiently while providing ongoing housing stabilization services for up to 12 months based on their individual </a:t>
            </a:r>
            <a:r>
              <a:rPr lang="en-US" sz="2000" dirty="0" smtClean="0"/>
              <a:t>needs</a:t>
            </a:r>
          </a:p>
          <a:p>
            <a:r>
              <a:rPr lang="en-US" sz="2000" dirty="0" smtClean="0"/>
              <a:t>Specific </a:t>
            </a:r>
            <a:r>
              <a:rPr lang="en-US" sz="2000" dirty="0"/>
              <a:t>knowledge and training on how to access STEP and HCV rental subsidies for clients. </a:t>
            </a:r>
            <a:endParaRPr lang="en-US" sz="2000" dirty="0" smtClean="0"/>
          </a:p>
          <a:p>
            <a:r>
              <a:rPr lang="en-US" sz="2000" dirty="0" smtClean="0"/>
              <a:t>Staffing &amp; Navigators </a:t>
            </a:r>
            <a:r>
              <a:rPr lang="en-US" sz="2000" dirty="0"/>
              <a:t>services include, but are not limited to; conducting comprehensive assessments of clients, identifying and prioritizing housing needs, creating housing stability plans, linkages with income and employment resources, assistance with basic needs assisting with housing search and placement, and following clients beyond shelter to ensure housing stability. </a:t>
            </a:r>
          </a:p>
          <a:p>
            <a:endParaRPr lang="en-US" dirty="0"/>
          </a:p>
        </p:txBody>
      </p:sp>
    </p:spTree>
    <p:extLst>
      <p:ext uri="{BB962C8B-B14F-4D97-AF65-F5344CB8AC3E}">
        <p14:creationId xmlns:p14="http://schemas.microsoft.com/office/powerpoint/2010/main" val="3170950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&amp; Navigator Services</a:t>
            </a:r>
            <a:endParaRPr lang="en-US" dirty="0"/>
          </a:p>
        </p:txBody>
      </p:sp>
      <p:sp>
        <p:nvSpPr>
          <p:cNvPr id="3" name="Content Placeholder 2"/>
          <p:cNvSpPr>
            <a:spLocks noGrp="1"/>
          </p:cNvSpPr>
          <p:nvPr>
            <p:ph idx="1"/>
          </p:nvPr>
        </p:nvSpPr>
        <p:spPr/>
        <p:txBody>
          <a:bodyPr/>
          <a:lstStyle/>
          <a:p>
            <a:pPr lvl="0"/>
            <a:r>
              <a:rPr lang="en-US" sz="2400" dirty="0"/>
              <a:t>Assist clients to apply, search and secure appropriate rental housing.</a:t>
            </a:r>
          </a:p>
          <a:p>
            <a:pPr lvl="0"/>
            <a:r>
              <a:rPr lang="en-US" sz="2400" dirty="0"/>
              <a:t>Assist clients to select permanent housing options based upon their unique needs, preferences and financial resources.</a:t>
            </a:r>
          </a:p>
          <a:p>
            <a:pPr lvl="0"/>
            <a:r>
              <a:rPr lang="en-US" sz="2400" dirty="0"/>
              <a:t>Recruit landlords that will provide housing opportunities for people experiencing homelessness.</a:t>
            </a:r>
          </a:p>
          <a:p>
            <a:pPr lvl="0"/>
            <a:r>
              <a:rPr lang="en-US" sz="2400" dirty="0"/>
              <a:t>Address potential barriers to client or landlord participation such as the type of rental assistance or tenant qualifications.</a:t>
            </a:r>
          </a:p>
          <a:p>
            <a:endParaRPr lang="en-US" dirty="0"/>
          </a:p>
        </p:txBody>
      </p:sp>
    </p:spTree>
    <p:extLst>
      <p:ext uri="{BB962C8B-B14F-4D97-AF65-F5344CB8AC3E}">
        <p14:creationId xmlns:p14="http://schemas.microsoft.com/office/powerpoint/2010/main" val="4044549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&amp; Navigator Services</a:t>
            </a:r>
            <a:endParaRPr lang="en-US" dirty="0"/>
          </a:p>
        </p:txBody>
      </p:sp>
      <p:sp>
        <p:nvSpPr>
          <p:cNvPr id="3" name="Content Placeholder 2"/>
          <p:cNvSpPr>
            <a:spLocks noGrp="1"/>
          </p:cNvSpPr>
          <p:nvPr>
            <p:ph idx="1"/>
          </p:nvPr>
        </p:nvSpPr>
        <p:spPr/>
        <p:txBody>
          <a:bodyPr/>
          <a:lstStyle/>
          <a:p>
            <a:pPr lvl="0"/>
            <a:r>
              <a:rPr lang="en-US" sz="2400" dirty="0"/>
              <a:t>Develop Housing Stabilization Plans and make appropriate and time-limited services available to allow participants to stabilize in permanent housing.</a:t>
            </a:r>
          </a:p>
          <a:p>
            <a:pPr lvl="0"/>
            <a:r>
              <a:rPr lang="en-US" sz="2400" dirty="0"/>
              <a:t>Assist participants in addressing issues that may impede access to housing (budgeting, credit history, legal issues, etc.).</a:t>
            </a:r>
          </a:p>
          <a:p>
            <a:pPr lvl="0"/>
            <a:r>
              <a:rPr lang="en-US" sz="2400" dirty="0"/>
              <a:t>Connect participants to resources to help them to achieve success in their Housing Stability Plans.</a:t>
            </a:r>
          </a:p>
          <a:p>
            <a:pPr lvl="0"/>
            <a:r>
              <a:rPr lang="en-US" sz="2400" dirty="0"/>
              <a:t>Monitor participants’ progress implementing their Housing Stability Plans.</a:t>
            </a:r>
          </a:p>
          <a:p>
            <a:pPr marL="0" indent="0">
              <a:buNone/>
            </a:pPr>
            <a:endParaRPr lang="en-US" dirty="0"/>
          </a:p>
        </p:txBody>
      </p:sp>
    </p:spTree>
    <p:extLst>
      <p:ext uri="{BB962C8B-B14F-4D97-AF65-F5344CB8AC3E}">
        <p14:creationId xmlns:p14="http://schemas.microsoft.com/office/powerpoint/2010/main" val="262182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Program Requirements</a:t>
            </a:r>
            <a:br>
              <a:rPr lang="en-US" sz="3600" dirty="0" smtClean="0"/>
            </a:br>
            <a:r>
              <a:rPr lang="en-US" sz="3600" dirty="0" smtClean="0"/>
              <a:t>Housing Barrier Assessments</a:t>
            </a:r>
            <a:endParaRPr lang="en-US" sz="3600" dirty="0"/>
          </a:p>
        </p:txBody>
      </p:sp>
      <p:sp>
        <p:nvSpPr>
          <p:cNvPr id="3" name="Content Placeholder 2"/>
          <p:cNvSpPr>
            <a:spLocks noGrp="1"/>
          </p:cNvSpPr>
          <p:nvPr>
            <p:ph idx="1"/>
          </p:nvPr>
        </p:nvSpPr>
        <p:spPr>
          <a:xfrm>
            <a:off x="457200" y="1371600"/>
            <a:ext cx="8229600" cy="4754563"/>
          </a:xfrm>
        </p:spPr>
        <p:txBody>
          <a:bodyPr/>
          <a:lstStyle/>
          <a:p>
            <a:pPr lvl="0"/>
            <a:r>
              <a:rPr lang="en-US" sz="2800" dirty="0"/>
              <a:t>Determine eligibility of clients who are homeless for greater than 14 days.</a:t>
            </a:r>
          </a:p>
          <a:p>
            <a:pPr lvl="0"/>
            <a:r>
              <a:rPr lang="en-US" sz="2800" dirty="0"/>
              <a:t>Administer a Housing Barrier Assessment which includes the Vulnerability Index-Service Prioritization and Decision Assistance Tool (VI-SPDAT) to determine resources and tailor appropriate services</a:t>
            </a:r>
            <a:r>
              <a:rPr lang="en-US" sz="2800" dirty="0" smtClean="0"/>
              <a:t>.</a:t>
            </a:r>
          </a:p>
          <a:p>
            <a:pPr lvl="0"/>
            <a:r>
              <a:rPr lang="en-US" sz="2800" dirty="0" smtClean="0"/>
              <a:t>Three separate versions of VI-SPDAT; Single, Family or Teen</a:t>
            </a:r>
            <a:endParaRPr lang="en-US" sz="2800" dirty="0"/>
          </a:p>
        </p:txBody>
      </p:sp>
    </p:spTree>
    <p:extLst>
      <p:ext uri="{BB962C8B-B14F-4D97-AF65-F5344CB8AC3E}">
        <p14:creationId xmlns:p14="http://schemas.microsoft.com/office/powerpoint/2010/main" val="4100642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VI-SPDAT Example</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Approximately 15 minutes to administer</a:t>
            </a:r>
          </a:p>
          <a:p>
            <a:pPr marL="0" indent="0">
              <a:buNone/>
            </a:pPr>
            <a:endParaRPr lang="en-US" dirty="0" smtClean="0"/>
          </a:p>
          <a:p>
            <a:r>
              <a:rPr lang="en-US" dirty="0" smtClean="0"/>
              <a:t>120 clients per year; 97% &gt; 14 Days</a:t>
            </a:r>
          </a:p>
          <a:p>
            <a:pPr lvl="1"/>
            <a:r>
              <a:rPr lang="en-US" dirty="0" smtClean="0"/>
              <a:t>116 @ 15 min = 29 staff hrs</a:t>
            </a:r>
          </a:p>
          <a:p>
            <a:pPr lvl="1"/>
            <a:r>
              <a:rPr lang="en-US" dirty="0" smtClean="0"/>
              <a:t>29 staff hrs/52 weeks = .6 hrs per week</a:t>
            </a:r>
          </a:p>
          <a:p>
            <a:pPr marL="457200" lvl="1" indent="0">
              <a:buNone/>
            </a:pPr>
            <a:endParaRPr lang="en-US" dirty="0" smtClean="0"/>
          </a:p>
          <a:p>
            <a:r>
              <a:rPr lang="en-US" dirty="0" smtClean="0"/>
              <a:t>2,200 clients per year; 50% &gt; 14 Days</a:t>
            </a:r>
          </a:p>
          <a:p>
            <a:pPr lvl="1"/>
            <a:r>
              <a:rPr lang="en-US" dirty="0" smtClean="0"/>
              <a:t>1,100 clients @ 15 min = 275 staff hrs</a:t>
            </a:r>
          </a:p>
          <a:p>
            <a:pPr lvl="1"/>
            <a:r>
              <a:rPr lang="en-US" dirty="0" smtClean="0"/>
              <a:t>275 staff hrs/52 weeks = 5.3 hrs per week</a:t>
            </a:r>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4087082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Program Requirements</a:t>
            </a:r>
            <a:br>
              <a:rPr lang="en-US" sz="3600" dirty="0" smtClean="0"/>
            </a:br>
            <a:r>
              <a:rPr lang="en-US" sz="3600" dirty="0" smtClean="0"/>
              <a:t>Housing Stability Plans</a:t>
            </a:r>
            <a:endParaRPr lang="en-US" sz="3600" dirty="0"/>
          </a:p>
        </p:txBody>
      </p:sp>
      <p:sp>
        <p:nvSpPr>
          <p:cNvPr id="3" name="Content Placeholder 2"/>
          <p:cNvSpPr>
            <a:spLocks noGrp="1"/>
          </p:cNvSpPr>
          <p:nvPr>
            <p:ph idx="1"/>
          </p:nvPr>
        </p:nvSpPr>
        <p:spPr/>
        <p:txBody>
          <a:bodyPr/>
          <a:lstStyle/>
          <a:p>
            <a:r>
              <a:rPr lang="en-US" sz="2800" dirty="0" smtClean="0"/>
              <a:t>Develop Housing Stability Plans for clients with VI-SPDAT scores greater than 3.</a:t>
            </a:r>
          </a:p>
          <a:p>
            <a:pPr lvl="0"/>
            <a:r>
              <a:rPr lang="en-US" sz="2800" dirty="0"/>
              <a:t>Assist participants in addressing issues that may impede access to housing (budgeting, credit history, legal issues, etc.).</a:t>
            </a:r>
          </a:p>
          <a:p>
            <a:pPr lvl="0"/>
            <a:r>
              <a:rPr lang="en-US" sz="2800" dirty="0"/>
              <a:t>Connect participants to resources to help them </a:t>
            </a:r>
            <a:r>
              <a:rPr lang="en-US" sz="2800" dirty="0" smtClean="0"/>
              <a:t>succeed in </a:t>
            </a:r>
            <a:r>
              <a:rPr lang="en-US" sz="2800" dirty="0"/>
              <a:t>their Housing Stability Plans.</a:t>
            </a:r>
          </a:p>
          <a:p>
            <a:pPr lvl="0"/>
            <a:r>
              <a:rPr lang="en-US" sz="2800" dirty="0"/>
              <a:t>Monitor participants’ progress implementing their Housing Stability </a:t>
            </a:r>
            <a:r>
              <a:rPr lang="en-US" sz="2800" dirty="0" smtClean="0"/>
              <a:t>Plans, updated 90 days.</a:t>
            </a:r>
            <a:endParaRPr lang="en-US" sz="2800" dirty="0"/>
          </a:p>
          <a:p>
            <a:endParaRPr lang="en-US" dirty="0"/>
          </a:p>
        </p:txBody>
      </p:sp>
    </p:spTree>
    <p:extLst>
      <p:ext uri="{BB962C8B-B14F-4D97-AF65-F5344CB8AC3E}">
        <p14:creationId xmlns:p14="http://schemas.microsoft.com/office/powerpoint/2010/main" val="3517047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Program Requirements</a:t>
            </a:r>
            <a:br>
              <a:rPr lang="en-US" sz="3600" dirty="0" smtClean="0"/>
            </a:br>
            <a:r>
              <a:rPr lang="en-US" sz="3600" dirty="0" smtClean="0"/>
              <a:t>Follow-up beyond shelter</a:t>
            </a:r>
            <a:endParaRPr lang="en-US" sz="3600" dirty="0"/>
          </a:p>
        </p:txBody>
      </p:sp>
      <p:sp>
        <p:nvSpPr>
          <p:cNvPr id="3" name="Content Placeholder 2"/>
          <p:cNvSpPr>
            <a:spLocks noGrp="1"/>
          </p:cNvSpPr>
          <p:nvPr>
            <p:ph idx="1"/>
          </p:nvPr>
        </p:nvSpPr>
        <p:spPr/>
        <p:txBody>
          <a:bodyPr/>
          <a:lstStyle/>
          <a:p>
            <a:r>
              <a:rPr lang="en-US" sz="2800" dirty="0" smtClean="0"/>
              <a:t>Assess</a:t>
            </a:r>
            <a:r>
              <a:rPr lang="en-US" sz="2800" dirty="0"/>
              <a:t>, arrange, coordinate, and monitor the delivery of individualized services </a:t>
            </a:r>
            <a:r>
              <a:rPr lang="en-US" sz="2800" dirty="0" smtClean="0"/>
              <a:t>with check-ins at least once every 30 days.</a:t>
            </a:r>
          </a:p>
          <a:p>
            <a:r>
              <a:rPr lang="en-US" sz="2800" dirty="0" smtClean="0"/>
              <a:t>Continue to assist clients up to 12 </a:t>
            </a:r>
            <a:r>
              <a:rPr lang="en-US" sz="2800" dirty="0"/>
              <a:t>months during the period the program participant is living in permanent housing</a:t>
            </a:r>
            <a:r>
              <a:rPr lang="en-US" sz="2800" dirty="0" smtClean="0"/>
              <a:t>.</a:t>
            </a:r>
          </a:p>
          <a:p>
            <a:r>
              <a:rPr lang="en-US" sz="2800" dirty="0" smtClean="0"/>
              <a:t>Provide these services for ALL types of housing exits, regardless of subsidy.</a:t>
            </a:r>
            <a:endParaRPr lang="en-US" sz="2800" dirty="0"/>
          </a:p>
          <a:p>
            <a:pPr marL="0" indent="0">
              <a:buNone/>
            </a:pPr>
            <a:endParaRPr lang="en-US" dirty="0"/>
          </a:p>
        </p:txBody>
      </p:sp>
    </p:spTree>
    <p:extLst>
      <p:ext uri="{BB962C8B-B14F-4D97-AF65-F5344CB8AC3E}">
        <p14:creationId xmlns:p14="http://schemas.microsoft.com/office/powerpoint/2010/main" val="76068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43370173"/>
              </p:ext>
            </p:extLst>
          </p:nvPr>
        </p:nvGraphicFramePr>
        <p:xfrm>
          <a:off x="609600" y="1447800"/>
          <a:ext cx="7848600" cy="3812130"/>
        </p:xfrm>
        <a:graphic>
          <a:graphicData uri="http://schemas.openxmlformats.org/drawingml/2006/table">
            <a:tbl>
              <a:tblPr firstRow="1" firstCol="1" bandRow="1">
                <a:tableStyleId>{5C22544A-7EE6-4342-B048-85BDC9FD1C3A}</a:tableStyleId>
              </a:tblPr>
              <a:tblGrid>
                <a:gridCol w="3795634"/>
                <a:gridCol w="4052966"/>
              </a:tblGrid>
              <a:tr h="529008">
                <a:tc>
                  <a:txBody>
                    <a:bodyPr/>
                    <a:lstStyle/>
                    <a:p>
                      <a:pPr marL="0" marR="0" algn="ctr">
                        <a:lnSpc>
                          <a:spcPct val="115000"/>
                        </a:lnSpc>
                        <a:spcBef>
                          <a:spcPts val="0"/>
                        </a:spcBef>
                        <a:spcAft>
                          <a:spcPts val="0"/>
                        </a:spcAft>
                      </a:pPr>
                      <a:r>
                        <a:rPr lang="en-US" dirty="0">
                          <a:solidFill>
                            <a:schemeClr val="tx1"/>
                          </a:solidFill>
                        </a:rPr>
                        <a:t>Program Outcomes</a:t>
                      </a:r>
                    </a:p>
                  </a:txBody>
                  <a:tcPr marL="68580" marR="68580" marT="0" marB="0"/>
                </a:tc>
                <a:tc>
                  <a:txBody>
                    <a:bodyPr/>
                    <a:lstStyle/>
                    <a:p>
                      <a:pPr marL="0" marR="0" algn="ctr">
                        <a:lnSpc>
                          <a:spcPct val="115000"/>
                        </a:lnSpc>
                        <a:spcBef>
                          <a:spcPts val="0"/>
                        </a:spcBef>
                        <a:spcAft>
                          <a:spcPts val="0"/>
                        </a:spcAft>
                      </a:pPr>
                      <a:r>
                        <a:rPr lang="en-US" dirty="0">
                          <a:solidFill>
                            <a:schemeClr val="tx1"/>
                          </a:solidFill>
                        </a:rPr>
                        <a:t>Benchmark for Funding</a:t>
                      </a:r>
                    </a:p>
                  </a:txBody>
                  <a:tcPr marL="68580" marR="68580" marT="0" marB="0"/>
                </a:tc>
              </a:tr>
              <a:tr h="1094374">
                <a:tc>
                  <a:txBody>
                    <a:bodyPr/>
                    <a:lstStyle/>
                    <a:p>
                      <a:pPr marL="0" marR="0">
                        <a:lnSpc>
                          <a:spcPct val="115000"/>
                        </a:lnSpc>
                        <a:spcBef>
                          <a:spcPts val="0"/>
                        </a:spcBef>
                        <a:spcAft>
                          <a:spcPts val="0"/>
                        </a:spcAft>
                      </a:pPr>
                      <a:r>
                        <a:rPr lang="en-US" dirty="0">
                          <a:solidFill>
                            <a:schemeClr val="tx1"/>
                          </a:solidFill>
                        </a:rPr>
                        <a:t>Housing Barrier Assessment, including VI SPDAT </a:t>
                      </a:r>
                    </a:p>
                  </a:txBody>
                  <a:tcPr marL="68580" marR="68580" marT="0" marB="0"/>
                </a:tc>
                <a:tc>
                  <a:txBody>
                    <a:bodyPr/>
                    <a:lstStyle/>
                    <a:p>
                      <a:pPr marL="0" marR="0">
                        <a:lnSpc>
                          <a:spcPct val="115000"/>
                        </a:lnSpc>
                        <a:spcBef>
                          <a:spcPts val="0"/>
                        </a:spcBef>
                        <a:spcAft>
                          <a:spcPts val="0"/>
                        </a:spcAft>
                      </a:pPr>
                      <a:r>
                        <a:rPr lang="en-US" dirty="0">
                          <a:solidFill>
                            <a:schemeClr val="tx1"/>
                          </a:solidFill>
                        </a:rPr>
                        <a:t>100% of clients assessed with shelter stays greater than 14 days</a:t>
                      </a:r>
                    </a:p>
                  </a:txBody>
                  <a:tcPr marL="68580" marR="68580" marT="0" marB="0"/>
                </a:tc>
              </a:tr>
              <a:tr h="1094374">
                <a:tc>
                  <a:txBody>
                    <a:bodyPr/>
                    <a:lstStyle/>
                    <a:p>
                      <a:pPr marL="0" marR="0">
                        <a:lnSpc>
                          <a:spcPct val="115000"/>
                        </a:lnSpc>
                        <a:spcBef>
                          <a:spcPts val="0"/>
                        </a:spcBef>
                        <a:spcAft>
                          <a:spcPts val="0"/>
                        </a:spcAft>
                      </a:pPr>
                      <a:r>
                        <a:rPr lang="en-US" dirty="0">
                          <a:solidFill>
                            <a:schemeClr val="tx1"/>
                          </a:solidFill>
                        </a:rPr>
                        <a:t>Housing Stability Plans </a:t>
                      </a:r>
                    </a:p>
                  </a:txBody>
                  <a:tcPr marL="68580" marR="68580" marT="0" marB="0"/>
                </a:tc>
                <a:tc>
                  <a:txBody>
                    <a:bodyPr/>
                    <a:lstStyle/>
                    <a:p>
                      <a:pPr marL="0" marR="0">
                        <a:lnSpc>
                          <a:spcPct val="115000"/>
                        </a:lnSpc>
                        <a:spcBef>
                          <a:spcPts val="0"/>
                        </a:spcBef>
                        <a:spcAft>
                          <a:spcPts val="0"/>
                        </a:spcAft>
                      </a:pPr>
                      <a:r>
                        <a:rPr lang="en-US" dirty="0">
                          <a:solidFill>
                            <a:schemeClr val="tx1"/>
                          </a:solidFill>
                        </a:rPr>
                        <a:t>100% for all clients with Assessment scores greater than 3</a:t>
                      </a:r>
                    </a:p>
                  </a:txBody>
                  <a:tcPr marL="68580" marR="68580" marT="0" marB="0"/>
                </a:tc>
              </a:tr>
              <a:tr h="1094374">
                <a:tc>
                  <a:txBody>
                    <a:bodyPr/>
                    <a:lstStyle/>
                    <a:p>
                      <a:pPr marL="0" marR="0">
                        <a:lnSpc>
                          <a:spcPct val="115000"/>
                        </a:lnSpc>
                        <a:spcBef>
                          <a:spcPts val="0"/>
                        </a:spcBef>
                        <a:spcAft>
                          <a:spcPts val="0"/>
                        </a:spcAft>
                      </a:pPr>
                      <a:r>
                        <a:rPr lang="en-US" dirty="0">
                          <a:solidFill>
                            <a:schemeClr val="tx1"/>
                          </a:solidFill>
                        </a:rPr>
                        <a:t>30 Day Check-ins and Follow-up beyond shelter</a:t>
                      </a:r>
                    </a:p>
                  </a:txBody>
                  <a:tcPr marL="68580" marR="68580" marT="0" marB="0"/>
                </a:tc>
                <a:tc>
                  <a:txBody>
                    <a:bodyPr/>
                    <a:lstStyle/>
                    <a:p>
                      <a:pPr marL="0" marR="0">
                        <a:lnSpc>
                          <a:spcPct val="115000"/>
                        </a:lnSpc>
                        <a:spcBef>
                          <a:spcPts val="0"/>
                        </a:spcBef>
                        <a:spcAft>
                          <a:spcPts val="0"/>
                        </a:spcAft>
                      </a:pPr>
                      <a:r>
                        <a:rPr lang="en-US" dirty="0">
                          <a:solidFill>
                            <a:schemeClr val="tx1"/>
                          </a:solidFill>
                        </a:rPr>
                        <a:t>100% 30 day check-ins with all clients, including beyond exiting to housing</a:t>
                      </a:r>
                    </a:p>
                  </a:txBody>
                  <a:tcPr marL="68580" marR="68580" marT="0" marB="0"/>
                </a:tc>
              </a:tr>
            </a:tbl>
          </a:graphicData>
        </a:graphic>
      </p:graphicFrame>
      <p:sp>
        <p:nvSpPr>
          <p:cNvPr id="3" name="Rectangle 1"/>
          <p:cNvSpPr>
            <a:spLocks noChangeArrowheads="1"/>
          </p:cNvSpPr>
          <p:nvPr/>
        </p:nvSpPr>
        <p:spPr bwMode="auto">
          <a:xfrm>
            <a:off x="1143000" y="624246"/>
            <a:ext cx="668655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00050" algn="l"/>
              </a:tabLst>
              <a:defRPr>
                <a:solidFill>
                  <a:schemeClr val="tx1"/>
                </a:solidFill>
                <a:latin typeface="Arial" pitchFamily="34" charset="0"/>
                <a:cs typeface="Arial" pitchFamily="34" charset="0"/>
              </a:defRPr>
            </a:lvl1pPr>
            <a:lvl2pPr fontAlgn="base">
              <a:spcBef>
                <a:spcPct val="0"/>
              </a:spcBef>
              <a:spcAft>
                <a:spcPct val="0"/>
              </a:spcAft>
              <a:tabLst>
                <a:tab pos="400050" algn="l"/>
              </a:tabLst>
              <a:defRPr>
                <a:solidFill>
                  <a:schemeClr val="tx1"/>
                </a:solidFill>
                <a:latin typeface="Arial" pitchFamily="34" charset="0"/>
                <a:cs typeface="Arial" pitchFamily="34" charset="0"/>
              </a:defRPr>
            </a:lvl2pPr>
            <a:lvl3pPr fontAlgn="base">
              <a:spcBef>
                <a:spcPct val="0"/>
              </a:spcBef>
              <a:spcAft>
                <a:spcPct val="0"/>
              </a:spcAft>
              <a:tabLst>
                <a:tab pos="400050" algn="l"/>
              </a:tabLst>
              <a:defRPr>
                <a:solidFill>
                  <a:schemeClr val="tx1"/>
                </a:solidFill>
                <a:latin typeface="Arial" pitchFamily="34" charset="0"/>
                <a:cs typeface="Arial" pitchFamily="34" charset="0"/>
              </a:defRPr>
            </a:lvl3pPr>
            <a:lvl4pPr fontAlgn="base">
              <a:spcBef>
                <a:spcPct val="0"/>
              </a:spcBef>
              <a:spcAft>
                <a:spcPct val="0"/>
              </a:spcAft>
              <a:tabLst>
                <a:tab pos="400050" algn="l"/>
              </a:tabLst>
              <a:defRPr>
                <a:solidFill>
                  <a:schemeClr val="tx1"/>
                </a:solidFill>
                <a:latin typeface="Arial" pitchFamily="34" charset="0"/>
                <a:cs typeface="Arial" pitchFamily="34" charset="0"/>
              </a:defRPr>
            </a:lvl4pPr>
            <a:lvl5pPr fontAlgn="base">
              <a:spcBef>
                <a:spcPct val="0"/>
              </a:spcBef>
              <a:spcAft>
                <a:spcPct val="0"/>
              </a:spcAft>
              <a:tabLst>
                <a:tab pos="400050" algn="l"/>
              </a:tabLst>
              <a:defRPr>
                <a:solidFill>
                  <a:schemeClr val="tx1"/>
                </a:solidFill>
                <a:latin typeface="Arial" pitchFamily="34" charset="0"/>
                <a:cs typeface="Arial" pitchFamily="34" charset="0"/>
              </a:defRPr>
            </a:lvl5pPr>
            <a:lvl6pPr fontAlgn="base">
              <a:spcBef>
                <a:spcPct val="0"/>
              </a:spcBef>
              <a:spcAft>
                <a:spcPct val="0"/>
              </a:spcAft>
              <a:tabLst>
                <a:tab pos="400050" algn="l"/>
              </a:tabLst>
              <a:defRPr>
                <a:solidFill>
                  <a:schemeClr val="tx1"/>
                </a:solidFill>
                <a:latin typeface="Arial" pitchFamily="34" charset="0"/>
                <a:cs typeface="Arial" pitchFamily="34" charset="0"/>
              </a:defRPr>
            </a:lvl6pPr>
            <a:lvl7pPr fontAlgn="base">
              <a:spcBef>
                <a:spcPct val="0"/>
              </a:spcBef>
              <a:spcAft>
                <a:spcPct val="0"/>
              </a:spcAft>
              <a:tabLst>
                <a:tab pos="400050" algn="l"/>
              </a:tabLst>
              <a:defRPr>
                <a:solidFill>
                  <a:schemeClr val="tx1"/>
                </a:solidFill>
                <a:latin typeface="Arial" pitchFamily="34" charset="0"/>
                <a:cs typeface="Arial" pitchFamily="34" charset="0"/>
              </a:defRPr>
            </a:lvl7pPr>
            <a:lvl8pPr fontAlgn="base">
              <a:spcBef>
                <a:spcPct val="0"/>
              </a:spcBef>
              <a:spcAft>
                <a:spcPct val="0"/>
              </a:spcAft>
              <a:tabLst>
                <a:tab pos="400050" algn="l"/>
              </a:tabLst>
              <a:defRPr>
                <a:solidFill>
                  <a:schemeClr val="tx1"/>
                </a:solidFill>
                <a:latin typeface="Arial" pitchFamily="34" charset="0"/>
                <a:cs typeface="Arial" pitchFamily="34" charset="0"/>
              </a:defRPr>
            </a:lvl8pPr>
            <a:lvl9pPr fontAlgn="base">
              <a:spcBef>
                <a:spcPct val="0"/>
              </a:spcBef>
              <a:spcAft>
                <a:spcPct val="0"/>
              </a:spcAft>
              <a:tabLst>
                <a:tab pos="400050"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00050" algn="l"/>
              </a:tabLst>
            </a:pPr>
            <a:r>
              <a:rPr kumimoji="0" lang="en-US" altLang="en-US" sz="2000" b="1" i="0" u="none" strike="noStrike" cap="none" normalizeH="0" baseline="0" dirty="0" smtClean="0">
                <a:ln>
                  <a:noFill/>
                </a:ln>
                <a:solidFill>
                  <a:schemeClr val="tx1"/>
                </a:solidFill>
                <a:effectLst/>
                <a:latin typeface="+mj-lt"/>
                <a:ea typeface="Times New Roman" pitchFamily="18" charset="0"/>
                <a:cs typeface="Times New Roman" pitchFamily="18" charset="0"/>
              </a:rPr>
              <a:t>Stabilization Share Program Outcomes Matrix</a:t>
            </a:r>
            <a:endParaRPr kumimoji="0" lang="en-US" altLang="en-US" sz="2000" b="1"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400050"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20049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63B73"/>
        </a:solidFill>
        <a:effectLst/>
      </p:bgPr>
    </p:bg>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2213" y="304800"/>
            <a:ext cx="4219575"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66486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a:t>Funding Components </a:t>
            </a:r>
            <a:r>
              <a:rPr lang="en-US" dirty="0" smtClean="0"/>
              <a:t>&amp; Formula</a:t>
            </a:r>
            <a:endParaRPr lang="en-US" dirty="0"/>
          </a:p>
          <a:p>
            <a:r>
              <a:rPr lang="en-US" dirty="0" smtClean="0"/>
              <a:t>Eligible Applicants</a:t>
            </a:r>
          </a:p>
          <a:p>
            <a:r>
              <a:rPr lang="en-US" dirty="0" smtClean="0"/>
              <a:t>Eligible Activities</a:t>
            </a:r>
          </a:p>
          <a:p>
            <a:r>
              <a:rPr lang="en-US" dirty="0" smtClean="0"/>
              <a:t>Program Requirements</a:t>
            </a:r>
          </a:p>
          <a:p>
            <a:r>
              <a:rPr lang="en-US" dirty="0" smtClean="0"/>
              <a:t>Outcomes &amp; Performance Measures</a:t>
            </a:r>
          </a:p>
          <a:p>
            <a:r>
              <a:rPr lang="en-US" dirty="0" smtClean="0"/>
              <a:t>Application Process</a:t>
            </a:r>
          </a:p>
          <a:p>
            <a:r>
              <a:rPr lang="en-US" dirty="0" smtClean="0"/>
              <a:t>Timeline</a:t>
            </a:r>
            <a:endParaRPr lang="en-US" dirty="0"/>
          </a:p>
        </p:txBody>
      </p:sp>
    </p:spTree>
    <p:extLst>
      <p:ext uri="{BB962C8B-B14F-4D97-AF65-F5344CB8AC3E}">
        <p14:creationId xmlns:p14="http://schemas.microsoft.com/office/powerpoint/2010/main" val="2642888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137377"/>
              </p:ext>
            </p:extLst>
          </p:nvPr>
        </p:nvGraphicFramePr>
        <p:xfrm>
          <a:off x="457200" y="1523999"/>
          <a:ext cx="8153401" cy="4267200"/>
        </p:xfrm>
        <a:graphic>
          <a:graphicData uri="http://schemas.openxmlformats.org/drawingml/2006/table">
            <a:tbl>
              <a:tblPr firstRow="1" firstCol="1" bandRow="1">
                <a:tableStyleId>{5C22544A-7EE6-4342-B048-85BDC9FD1C3A}</a:tableStyleId>
              </a:tblPr>
              <a:tblGrid>
                <a:gridCol w="2885072"/>
                <a:gridCol w="1033978"/>
                <a:gridCol w="1033978"/>
                <a:gridCol w="1033978"/>
                <a:gridCol w="1033978"/>
                <a:gridCol w="1132417"/>
              </a:tblGrid>
              <a:tr h="2145221">
                <a:tc>
                  <a:txBody>
                    <a:bodyPr/>
                    <a:lstStyle/>
                    <a:p>
                      <a:pPr marL="0" marR="0" algn="ctr">
                        <a:lnSpc>
                          <a:spcPct val="115000"/>
                        </a:lnSpc>
                        <a:spcBef>
                          <a:spcPts val="0"/>
                        </a:spcBef>
                        <a:spcAft>
                          <a:spcPts val="0"/>
                        </a:spcAft>
                      </a:pPr>
                      <a:r>
                        <a:rPr lang="en-US" sz="1200" dirty="0">
                          <a:solidFill>
                            <a:schemeClr val="tx1"/>
                          </a:solidFill>
                          <a:effectLst/>
                        </a:rPr>
                        <a:t> </a:t>
                      </a:r>
                    </a:p>
                    <a:p>
                      <a:pPr marL="0" marR="0" algn="ctr">
                        <a:lnSpc>
                          <a:spcPct val="115000"/>
                        </a:lnSpc>
                        <a:spcBef>
                          <a:spcPts val="0"/>
                        </a:spcBef>
                        <a:spcAft>
                          <a:spcPts val="0"/>
                        </a:spcAft>
                      </a:pPr>
                      <a:r>
                        <a:rPr lang="en-US" sz="1200" dirty="0">
                          <a:solidFill>
                            <a:schemeClr val="tx1"/>
                          </a:solidFill>
                          <a:effectLst/>
                        </a:rPr>
                        <a:t>Performance Measures</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 </a:t>
                      </a:r>
                    </a:p>
                    <a:p>
                      <a:pPr marL="0" marR="0" algn="ctr">
                        <a:lnSpc>
                          <a:spcPct val="115000"/>
                        </a:lnSpc>
                        <a:spcBef>
                          <a:spcPts val="0"/>
                        </a:spcBef>
                        <a:spcAft>
                          <a:spcPts val="0"/>
                        </a:spcAft>
                      </a:pPr>
                      <a:r>
                        <a:rPr lang="en-US" sz="1200" dirty="0">
                          <a:solidFill>
                            <a:schemeClr val="tx1"/>
                          </a:solidFill>
                          <a:effectLst/>
                        </a:rPr>
                        <a:t>Low Barrier</a:t>
                      </a:r>
                    </a:p>
                    <a:p>
                      <a:pPr marL="0" marR="0" algn="ctr">
                        <a:lnSpc>
                          <a:spcPct val="115000"/>
                        </a:lnSpc>
                        <a:spcBef>
                          <a:spcPts val="0"/>
                        </a:spcBef>
                        <a:spcAft>
                          <a:spcPts val="0"/>
                        </a:spcAft>
                      </a:pPr>
                      <a:r>
                        <a:rPr lang="en-US" sz="1200" dirty="0">
                          <a:solidFill>
                            <a:schemeClr val="tx1"/>
                          </a:solidFill>
                          <a:effectLst/>
                        </a:rPr>
                        <a:t>Shelter Benchmark</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 </a:t>
                      </a:r>
                    </a:p>
                    <a:p>
                      <a:pPr marL="0" marR="0" algn="ctr">
                        <a:lnSpc>
                          <a:spcPct val="115000"/>
                        </a:lnSpc>
                        <a:spcBef>
                          <a:spcPts val="0"/>
                        </a:spcBef>
                        <a:spcAft>
                          <a:spcPts val="0"/>
                        </a:spcAft>
                      </a:pPr>
                      <a:r>
                        <a:rPr lang="en-US" sz="1200" dirty="0">
                          <a:solidFill>
                            <a:schemeClr val="tx1"/>
                          </a:solidFill>
                          <a:effectLst/>
                        </a:rPr>
                        <a:t>Single Adult</a:t>
                      </a:r>
                    </a:p>
                    <a:p>
                      <a:pPr marL="0" marR="0" algn="ctr">
                        <a:lnSpc>
                          <a:spcPct val="115000"/>
                        </a:lnSpc>
                        <a:spcBef>
                          <a:spcPts val="0"/>
                        </a:spcBef>
                        <a:spcAft>
                          <a:spcPts val="0"/>
                        </a:spcAft>
                      </a:pPr>
                      <a:r>
                        <a:rPr lang="en-US" sz="1200" dirty="0">
                          <a:solidFill>
                            <a:schemeClr val="tx1"/>
                          </a:solidFill>
                          <a:effectLst/>
                        </a:rPr>
                        <a:t>Shelter Benchmark</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 </a:t>
                      </a:r>
                    </a:p>
                    <a:p>
                      <a:pPr marL="0" marR="0" algn="ctr">
                        <a:lnSpc>
                          <a:spcPct val="115000"/>
                        </a:lnSpc>
                        <a:spcBef>
                          <a:spcPts val="0"/>
                        </a:spcBef>
                        <a:spcAft>
                          <a:spcPts val="0"/>
                        </a:spcAft>
                      </a:pPr>
                      <a:r>
                        <a:rPr lang="en-US" sz="1200" dirty="0">
                          <a:solidFill>
                            <a:schemeClr val="tx1"/>
                          </a:solidFill>
                          <a:effectLst/>
                        </a:rPr>
                        <a:t>Family Shelter Benchmark</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 </a:t>
                      </a:r>
                    </a:p>
                    <a:p>
                      <a:pPr marL="0" marR="0" algn="ctr">
                        <a:lnSpc>
                          <a:spcPct val="115000"/>
                        </a:lnSpc>
                        <a:spcBef>
                          <a:spcPts val="0"/>
                        </a:spcBef>
                        <a:spcAft>
                          <a:spcPts val="0"/>
                        </a:spcAft>
                      </a:pPr>
                      <a:r>
                        <a:rPr lang="en-US" sz="1200" dirty="0">
                          <a:solidFill>
                            <a:schemeClr val="tx1"/>
                          </a:solidFill>
                          <a:effectLst/>
                        </a:rPr>
                        <a:t>Teen Shelter Benchmark</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 </a:t>
                      </a:r>
                    </a:p>
                    <a:p>
                      <a:pPr marL="0" marR="0" algn="ctr">
                        <a:lnSpc>
                          <a:spcPct val="115000"/>
                        </a:lnSpc>
                        <a:spcBef>
                          <a:spcPts val="0"/>
                        </a:spcBef>
                        <a:spcAft>
                          <a:spcPts val="0"/>
                        </a:spcAft>
                      </a:pPr>
                      <a:r>
                        <a:rPr lang="en-US" sz="1200" dirty="0">
                          <a:solidFill>
                            <a:schemeClr val="tx1"/>
                          </a:solidFill>
                          <a:effectLst/>
                        </a:rPr>
                        <a:t>Domestic Violence Shelter Benchmark</a:t>
                      </a:r>
                      <a:endParaRPr lang="en-US" sz="1200" dirty="0">
                        <a:solidFill>
                          <a:schemeClr val="tx1"/>
                        </a:solidFill>
                        <a:effectLst/>
                        <a:latin typeface="Calibri"/>
                        <a:ea typeface="Calibri"/>
                        <a:cs typeface="Times New Roman"/>
                      </a:endParaRPr>
                    </a:p>
                  </a:txBody>
                  <a:tcPr marL="68580" marR="68580" marT="0" marB="0"/>
                </a:tc>
              </a:tr>
              <a:tr h="699579">
                <a:tc>
                  <a:txBody>
                    <a:bodyPr/>
                    <a:lstStyle/>
                    <a:p>
                      <a:pPr marL="0" marR="0">
                        <a:lnSpc>
                          <a:spcPct val="115000"/>
                        </a:lnSpc>
                        <a:spcBef>
                          <a:spcPts val="0"/>
                        </a:spcBef>
                        <a:spcAft>
                          <a:spcPts val="0"/>
                        </a:spcAft>
                      </a:pPr>
                      <a:r>
                        <a:rPr lang="en-US" sz="1200" dirty="0" smtClean="0">
                          <a:solidFill>
                            <a:schemeClr val="tx1"/>
                          </a:solidFill>
                          <a:effectLst/>
                        </a:rPr>
                        <a:t>Average </a:t>
                      </a:r>
                      <a:r>
                        <a:rPr lang="en-US" sz="1200" dirty="0">
                          <a:solidFill>
                            <a:schemeClr val="tx1"/>
                          </a:solidFill>
                          <a:effectLst/>
                        </a:rPr>
                        <a:t>rate of households exiting to Permanent Housing.</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5% - 20%</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30% or greater</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30% or greater</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30% or greater</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30% or greater</a:t>
                      </a:r>
                      <a:endParaRPr lang="en-US" sz="1200" dirty="0">
                        <a:solidFill>
                          <a:schemeClr val="tx1"/>
                        </a:solidFill>
                        <a:effectLst/>
                        <a:latin typeface="Calibri"/>
                        <a:ea typeface="Calibri"/>
                        <a:cs typeface="Times New Roman"/>
                      </a:endParaRPr>
                    </a:p>
                  </a:txBody>
                  <a:tcPr marL="68580" marR="68580" marT="0" marB="0"/>
                </a:tc>
              </a:tr>
              <a:tr h="1422400">
                <a:tc>
                  <a:txBody>
                    <a:bodyPr/>
                    <a:lstStyle/>
                    <a:p>
                      <a:pPr marL="0" marR="0">
                        <a:lnSpc>
                          <a:spcPct val="115000"/>
                        </a:lnSpc>
                        <a:spcBef>
                          <a:spcPts val="0"/>
                        </a:spcBef>
                        <a:spcAft>
                          <a:spcPts val="0"/>
                        </a:spcAft>
                      </a:pPr>
                      <a:r>
                        <a:rPr lang="en-US" sz="1200" dirty="0" smtClean="0">
                          <a:solidFill>
                            <a:schemeClr val="tx1"/>
                          </a:solidFill>
                          <a:effectLst/>
                        </a:rPr>
                        <a:t>Return </a:t>
                      </a:r>
                      <a:r>
                        <a:rPr lang="en-US" sz="1200" dirty="0">
                          <a:solidFill>
                            <a:schemeClr val="tx1"/>
                          </a:solidFill>
                          <a:effectLst/>
                        </a:rPr>
                        <a:t>to Homelessness within 6 months for those who previously exited to Permanent Housing.</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15% or less</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15% or less</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15% or less</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15% or less</a:t>
                      </a:r>
                      <a:endParaRPr lang="en-US" sz="12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chemeClr val="tx1"/>
                          </a:solidFill>
                          <a:effectLst/>
                        </a:rPr>
                        <a:t>15% or less</a:t>
                      </a:r>
                      <a:endParaRPr lang="en-US" sz="1200" dirty="0">
                        <a:solidFill>
                          <a:schemeClr val="tx1"/>
                        </a:solidFill>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228600" y="728246"/>
            <a:ext cx="822960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 pos="914400" algn="l"/>
                <a:tab pos="1371600" algn="l"/>
                <a:tab pos="1828800" algn="l"/>
                <a:tab pos="22860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 pos="914400" algn="l"/>
                <a:tab pos="1371600" algn="l"/>
                <a:tab pos="1828800" algn="l"/>
                <a:tab pos="22860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 pos="914400" algn="l"/>
                <a:tab pos="1371600" algn="l"/>
                <a:tab pos="1828800" algn="l"/>
                <a:tab pos="22860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 pos="914400" algn="l"/>
                <a:tab pos="1371600" algn="l"/>
                <a:tab pos="1828800" algn="l"/>
                <a:tab pos="22860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 pos="914400" algn="l"/>
                <a:tab pos="1371600" algn="l"/>
                <a:tab pos="1828800" algn="l"/>
                <a:tab pos="22860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 pos="914400" algn="l"/>
                <a:tab pos="1371600" algn="l"/>
                <a:tab pos="1828800" algn="l"/>
                <a:tab pos="22860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 pos="914400" algn="l"/>
                <a:tab pos="1371600" algn="l"/>
                <a:tab pos="1828800" algn="l"/>
                <a:tab pos="22860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 pos="914400" algn="l"/>
                <a:tab pos="1371600" algn="l"/>
                <a:tab pos="1828800" algn="l"/>
                <a:tab pos="22860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 pos="914400" algn="l"/>
                <a:tab pos="1371600" algn="l"/>
                <a:tab pos="1828800" algn="l"/>
                <a:tab pos="2286000"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Lst>
            </a:pPr>
            <a:r>
              <a:rPr kumimoji="0" lang="en-US" altLang="en-US" sz="2000" b="1" i="0" u="none" strike="noStrike" cap="none" normalizeH="0" baseline="0" dirty="0" smtClean="0">
                <a:ln>
                  <a:noFill/>
                </a:ln>
                <a:solidFill>
                  <a:schemeClr val="tx1"/>
                </a:solidFill>
                <a:effectLst/>
                <a:latin typeface="+mj-lt"/>
                <a:ea typeface="Times New Roman" pitchFamily="18" charset="0"/>
                <a:cs typeface="Times New Roman" pitchFamily="18" charset="0"/>
              </a:rPr>
              <a:t>Performance Measures Matrix for the Performance Share</a:t>
            </a:r>
            <a:endParaRPr kumimoji="0" lang="en-US" altLang="en-US" sz="2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28984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Collect data in HMIS (or comparable database for DV providers)</a:t>
            </a:r>
          </a:p>
          <a:p>
            <a:r>
              <a:rPr lang="en-US" dirty="0" smtClean="0"/>
              <a:t>Check monthly data quality reports</a:t>
            </a:r>
          </a:p>
          <a:p>
            <a:r>
              <a:rPr lang="en-US" dirty="0" smtClean="0"/>
              <a:t>Submit quarterly Certification Reports for funding…..</a:t>
            </a:r>
          </a:p>
          <a:p>
            <a:pPr lvl="1"/>
            <a:r>
              <a:rPr lang="en-US" dirty="0" smtClean="0"/>
              <a:t>Program Outcomes</a:t>
            </a:r>
          </a:p>
          <a:p>
            <a:pPr lvl="1"/>
            <a:r>
              <a:rPr lang="en-US" dirty="0" smtClean="0"/>
              <a:t>Performance  Measures</a:t>
            </a:r>
          </a:p>
          <a:p>
            <a:r>
              <a:rPr lang="en-US" dirty="0" smtClean="0"/>
              <a:t>Maintain client files for ESG monitoring requirements</a:t>
            </a:r>
            <a:endParaRPr lang="en-US" dirty="0"/>
          </a:p>
        </p:txBody>
      </p:sp>
    </p:spTree>
    <p:extLst>
      <p:ext uri="{BB962C8B-B14F-4D97-AF65-F5344CB8AC3E}">
        <p14:creationId xmlns:p14="http://schemas.microsoft.com/office/powerpoint/2010/main" val="2734530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305799"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0831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9800" y="381000"/>
            <a:ext cx="4489931" cy="5816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8463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363B73"/>
        </a:solidFill>
        <a:effectLst/>
      </p:bgPr>
    </p:bg>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5088" y="309563"/>
            <a:ext cx="3933825" cy="6238875"/>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335653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363B73"/>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626728800"/>
              </p:ext>
            </p:extLst>
          </p:nvPr>
        </p:nvGraphicFramePr>
        <p:xfrm>
          <a:off x="914400" y="609600"/>
          <a:ext cx="7610475" cy="5676900"/>
        </p:xfrm>
        <a:graphic>
          <a:graphicData uri="http://schemas.openxmlformats.org/presentationml/2006/ole">
            <mc:AlternateContent xmlns:mc="http://schemas.openxmlformats.org/markup-compatibility/2006">
              <mc:Choice xmlns:v="urn:schemas-microsoft-com:vml" Requires="v">
                <p:oleObj spid="_x0000_s1053" name="Visio" r:id="rId4" imgW="9686427" imgH="7231140" progId="Visio.Drawing.11">
                  <p:embed/>
                </p:oleObj>
              </mc:Choice>
              <mc:Fallback>
                <p:oleObj name="Visio" r:id="rId4" imgW="9686427" imgH="7231140"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609600"/>
                        <a:ext cx="7610475" cy="567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20954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&amp; Timeline</a:t>
            </a:r>
            <a:endParaRPr lang="en-US" dirty="0"/>
          </a:p>
        </p:txBody>
      </p:sp>
      <p:sp>
        <p:nvSpPr>
          <p:cNvPr id="3" name="Content Placeholder 2"/>
          <p:cNvSpPr>
            <a:spLocks noGrp="1"/>
          </p:cNvSpPr>
          <p:nvPr>
            <p:ph idx="1"/>
          </p:nvPr>
        </p:nvSpPr>
        <p:spPr/>
        <p:txBody>
          <a:bodyPr/>
          <a:lstStyle/>
          <a:p>
            <a:r>
              <a:rPr lang="en-US" sz="2400" dirty="0"/>
              <a:t>Applicants must submit a completed application along with the required attachments by uploading their application to the MaineHousing secure ShareFile website at the following link: </a:t>
            </a:r>
            <a:r>
              <a:rPr lang="en-US" sz="2400" u="sng" dirty="0">
                <a:hlinkClick r:id="rId2"/>
              </a:rPr>
              <a:t>https://mainehousing.sharefile.com</a:t>
            </a:r>
            <a:r>
              <a:rPr lang="en-US" sz="2400" dirty="0" smtClean="0">
                <a:hlinkClick r:id="rId2"/>
              </a:rPr>
              <a:t>.</a:t>
            </a:r>
            <a:endParaRPr lang="en-US" sz="2400" dirty="0" smtClean="0"/>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953919390"/>
              </p:ext>
            </p:extLst>
          </p:nvPr>
        </p:nvGraphicFramePr>
        <p:xfrm>
          <a:off x="533400" y="3657601"/>
          <a:ext cx="8077200" cy="2362201"/>
        </p:xfrm>
        <a:graphic>
          <a:graphicData uri="http://schemas.openxmlformats.org/drawingml/2006/table">
            <a:tbl>
              <a:tblPr firstRow="1" firstCol="1" lastRow="1" lastCol="1" bandRow="1" bandCol="1">
                <a:tableStyleId>{5C22544A-7EE6-4342-B048-85BDC9FD1C3A}</a:tableStyleId>
              </a:tblPr>
              <a:tblGrid>
                <a:gridCol w="4038600"/>
                <a:gridCol w="4038600"/>
              </a:tblGrid>
              <a:tr h="382933">
                <a:tc gridSpan="2">
                  <a:txBody>
                    <a:bodyPr/>
                    <a:lstStyle/>
                    <a:p>
                      <a:pPr marL="6985" marR="0" algn="just">
                        <a:spcBef>
                          <a:spcPts val="100"/>
                        </a:spcBef>
                        <a:spcAft>
                          <a:spcPts val="0"/>
                        </a:spcAft>
                      </a:pPr>
                      <a:r>
                        <a:rPr lang="en-US" sz="1200" dirty="0">
                          <a:solidFill>
                            <a:schemeClr val="tx1"/>
                          </a:solidFill>
                          <a:effectLst/>
                        </a:rPr>
                        <a:t>A</a:t>
                      </a:r>
                      <a:r>
                        <a:rPr lang="en-US" sz="1200" spc="-5" dirty="0">
                          <a:solidFill>
                            <a:schemeClr val="tx1"/>
                          </a:solidFill>
                          <a:effectLst/>
                        </a:rPr>
                        <a:t>ppli</a:t>
                      </a:r>
                      <a:r>
                        <a:rPr lang="en-US" sz="1200" dirty="0">
                          <a:solidFill>
                            <a:schemeClr val="tx1"/>
                          </a:solidFill>
                          <a:effectLst/>
                        </a:rPr>
                        <a:t>ca</a:t>
                      </a:r>
                      <a:r>
                        <a:rPr lang="en-US" sz="1200" spc="-5" dirty="0">
                          <a:solidFill>
                            <a:schemeClr val="tx1"/>
                          </a:solidFill>
                          <a:effectLst/>
                        </a:rPr>
                        <a:t>tio</a:t>
                      </a:r>
                      <a:r>
                        <a:rPr lang="en-US" sz="1200" dirty="0">
                          <a:solidFill>
                            <a:schemeClr val="tx1"/>
                          </a:solidFill>
                          <a:effectLst/>
                        </a:rPr>
                        <a:t>n</a:t>
                      </a:r>
                      <a:r>
                        <a:rPr lang="en-US" sz="1200" spc="-60" dirty="0">
                          <a:solidFill>
                            <a:schemeClr val="tx1"/>
                          </a:solidFill>
                          <a:effectLst/>
                        </a:rPr>
                        <a:t> </a:t>
                      </a:r>
                      <a:r>
                        <a:rPr lang="en-US" sz="1200" dirty="0">
                          <a:solidFill>
                            <a:schemeClr val="tx1"/>
                          </a:solidFill>
                          <a:effectLst/>
                        </a:rPr>
                        <a:t>T</a:t>
                      </a:r>
                      <a:r>
                        <a:rPr lang="en-US" sz="1200" spc="-5" dirty="0">
                          <a:solidFill>
                            <a:schemeClr val="tx1"/>
                          </a:solidFill>
                          <a:effectLst/>
                        </a:rPr>
                        <a:t>im</a:t>
                      </a:r>
                      <a:r>
                        <a:rPr lang="en-US" sz="1200" dirty="0">
                          <a:solidFill>
                            <a:schemeClr val="tx1"/>
                          </a:solidFill>
                          <a:effectLst/>
                        </a:rPr>
                        <a:t>e</a:t>
                      </a:r>
                      <a:r>
                        <a:rPr lang="en-US" sz="1200" spc="-5" dirty="0">
                          <a:solidFill>
                            <a:schemeClr val="tx1"/>
                          </a:solidFill>
                          <a:effectLst/>
                        </a:rPr>
                        <a:t>line</a:t>
                      </a:r>
                      <a:endParaRPr lang="en-US" sz="1100" dirty="0">
                        <a:solidFill>
                          <a:schemeClr val="tx1"/>
                        </a:solidFill>
                        <a:effectLst/>
                        <a:latin typeface="Calibri"/>
                        <a:ea typeface="Calibri"/>
                        <a:cs typeface="Times New Roman"/>
                      </a:endParaRPr>
                    </a:p>
                  </a:txBody>
                  <a:tcPr marL="0" marR="0" marT="0" marB="0"/>
                </a:tc>
                <a:tc hMerge="1">
                  <a:txBody>
                    <a:bodyPr/>
                    <a:lstStyle/>
                    <a:p>
                      <a:endParaRPr lang="en-US"/>
                    </a:p>
                  </a:txBody>
                  <a:tcPr/>
                </a:tc>
              </a:tr>
              <a:tr h="332423">
                <a:tc>
                  <a:txBody>
                    <a:bodyPr/>
                    <a:lstStyle/>
                    <a:p>
                      <a:pPr marL="1270" marR="0" algn="just">
                        <a:lnSpc>
                          <a:spcPts val="1340"/>
                        </a:lnSpc>
                        <a:spcBef>
                          <a:spcPts val="15"/>
                        </a:spcBef>
                        <a:spcAft>
                          <a:spcPts val="0"/>
                        </a:spcAft>
                      </a:pPr>
                      <a:r>
                        <a:rPr lang="en-US" sz="1200" dirty="0">
                          <a:solidFill>
                            <a:schemeClr val="tx1"/>
                          </a:solidFill>
                          <a:effectLst/>
                        </a:rPr>
                        <a:t>Task</a:t>
                      </a:r>
                      <a:endParaRPr lang="en-US" sz="1100" dirty="0">
                        <a:solidFill>
                          <a:schemeClr val="tx1"/>
                        </a:solidFill>
                        <a:effectLst/>
                        <a:latin typeface="Calibri"/>
                        <a:ea typeface="Calibri"/>
                        <a:cs typeface="Times New Roman"/>
                      </a:endParaRPr>
                    </a:p>
                  </a:txBody>
                  <a:tcPr marL="0" marR="0" marT="0" marB="0"/>
                </a:tc>
                <a:tc>
                  <a:txBody>
                    <a:bodyPr/>
                    <a:lstStyle/>
                    <a:p>
                      <a:pPr marL="0" marR="1270" algn="just">
                        <a:lnSpc>
                          <a:spcPts val="1340"/>
                        </a:lnSpc>
                        <a:spcBef>
                          <a:spcPts val="15"/>
                        </a:spcBef>
                        <a:spcAft>
                          <a:spcPts val="0"/>
                        </a:spcAft>
                      </a:pPr>
                      <a:r>
                        <a:rPr lang="en-US" sz="1200" spc="-5" dirty="0">
                          <a:solidFill>
                            <a:schemeClr val="tx1"/>
                          </a:solidFill>
                          <a:effectLst/>
                        </a:rPr>
                        <a:t>D</a:t>
                      </a:r>
                      <a:r>
                        <a:rPr lang="en-US" sz="1200" dirty="0">
                          <a:solidFill>
                            <a:schemeClr val="tx1"/>
                          </a:solidFill>
                          <a:effectLst/>
                        </a:rPr>
                        <a:t>a</a:t>
                      </a:r>
                      <a:r>
                        <a:rPr lang="en-US" sz="1200" spc="-5" dirty="0">
                          <a:solidFill>
                            <a:schemeClr val="tx1"/>
                          </a:solidFill>
                          <a:effectLst/>
                        </a:rPr>
                        <a:t>t</a:t>
                      </a:r>
                      <a:r>
                        <a:rPr lang="en-US" sz="1200" dirty="0">
                          <a:solidFill>
                            <a:schemeClr val="tx1"/>
                          </a:solidFill>
                          <a:effectLst/>
                        </a:rPr>
                        <a:t>e</a:t>
                      </a:r>
                      <a:endParaRPr lang="en-US" sz="1100" dirty="0">
                        <a:solidFill>
                          <a:schemeClr val="tx1"/>
                        </a:solidFill>
                        <a:effectLst/>
                        <a:latin typeface="Calibri"/>
                        <a:ea typeface="Calibri"/>
                        <a:cs typeface="Times New Roman"/>
                      </a:endParaRPr>
                    </a:p>
                  </a:txBody>
                  <a:tcPr marL="0" marR="0" marT="0" marB="0"/>
                </a:tc>
              </a:tr>
              <a:tr h="330074">
                <a:tc>
                  <a:txBody>
                    <a:bodyPr/>
                    <a:lstStyle/>
                    <a:p>
                      <a:pPr marL="64770" marR="0" algn="just">
                        <a:lnSpc>
                          <a:spcPts val="1345"/>
                        </a:lnSpc>
                        <a:spcBef>
                          <a:spcPts val="0"/>
                        </a:spcBef>
                        <a:spcAft>
                          <a:spcPts val="0"/>
                        </a:spcAft>
                      </a:pPr>
                      <a:r>
                        <a:rPr lang="en-US" sz="1200" spc="-5" dirty="0">
                          <a:solidFill>
                            <a:schemeClr val="tx1"/>
                          </a:solidFill>
                          <a:effectLst/>
                        </a:rPr>
                        <a:t>D</a:t>
                      </a:r>
                      <a:r>
                        <a:rPr lang="en-US" sz="1200" dirty="0">
                          <a:solidFill>
                            <a:schemeClr val="tx1"/>
                          </a:solidFill>
                          <a:effectLst/>
                        </a:rPr>
                        <a:t>eadline</a:t>
                      </a:r>
                      <a:r>
                        <a:rPr lang="en-US" sz="1200" spc="-20" dirty="0">
                          <a:solidFill>
                            <a:schemeClr val="tx1"/>
                          </a:solidFill>
                          <a:effectLst/>
                        </a:rPr>
                        <a:t> </a:t>
                      </a:r>
                      <a:r>
                        <a:rPr lang="en-US" sz="1200" spc="-5" dirty="0">
                          <a:solidFill>
                            <a:schemeClr val="tx1"/>
                          </a:solidFill>
                          <a:effectLst/>
                        </a:rPr>
                        <a:t>f</a:t>
                      </a:r>
                      <a:r>
                        <a:rPr lang="en-US" sz="1200" dirty="0">
                          <a:solidFill>
                            <a:schemeClr val="tx1"/>
                          </a:solidFill>
                          <a:effectLst/>
                        </a:rPr>
                        <a:t>or</a:t>
                      </a:r>
                      <a:r>
                        <a:rPr lang="en-US" sz="1200" spc="-20" dirty="0">
                          <a:solidFill>
                            <a:schemeClr val="tx1"/>
                          </a:solidFill>
                          <a:effectLst/>
                        </a:rPr>
                        <a:t> </a:t>
                      </a:r>
                      <a:r>
                        <a:rPr lang="en-US" sz="1200" spc="5" dirty="0">
                          <a:solidFill>
                            <a:schemeClr val="tx1"/>
                          </a:solidFill>
                          <a:effectLst/>
                        </a:rPr>
                        <a:t>C</a:t>
                      </a:r>
                      <a:r>
                        <a:rPr lang="en-US" sz="1200" dirty="0">
                          <a:solidFill>
                            <a:schemeClr val="tx1"/>
                          </a:solidFill>
                          <a:effectLst/>
                        </a:rPr>
                        <a:t>o</a:t>
                      </a:r>
                      <a:r>
                        <a:rPr lang="en-US" sz="1200" spc="-5" dirty="0">
                          <a:solidFill>
                            <a:schemeClr val="tx1"/>
                          </a:solidFill>
                          <a:effectLst/>
                        </a:rPr>
                        <a:t>m</a:t>
                      </a:r>
                      <a:r>
                        <a:rPr lang="en-US" sz="1200" dirty="0">
                          <a:solidFill>
                            <a:schemeClr val="tx1"/>
                          </a:solidFill>
                          <a:effectLst/>
                        </a:rPr>
                        <a:t>ple</a:t>
                      </a:r>
                      <a:r>
                        <a:rPr lang="en-US" sz="1200" spc="-5" dirty="0">
                          <a:solidFill>
                            <a:schemeClr val="tx1"/>
                          </a:solidFill>
                          <a:effectLst/>
                        </a:rPr>
                        <a:t>t</a:t>
                      </a:r>
                      <a:r>
                        <a:rPr lang="en-US" sz="1200" dirty="0">
                          <a:solidFill>
                            <a:schemeClr val="tx1"/>
                          </a:solidFill>
                          <a:effectLst/>
                        </a:rPr>
                        <a:t>ed</a:t>
                      </a:r>
                      <a:r>
                        <a:rPr lang="en-US" sz="1200" spc="-35" dirty="0">
                          <a:solidFill>
                            <a:schemeClr val="tx1"/>
                          </a:solidFill>
                          <a:effectLst/>
                        </a:rPr>
                        <a:t> </a:t>
                      </a:r>
                      <a:r>
                        <a:rPr lang="en-US" sz="1200" dirty="0">
                          <a:solidFill>
                            <a:schemeClr val="tx1"/>
                          </a:solidFill>
                          <a:effectLst/>
                        </a:rPr>
                        <a:t>Applica</a:t>
                      </a:r>
                      <a:r>
                        <a:rPr lang="en-US" sz="1200" spc="-5" dirty="0">
                          <a:solidFill>
                            <a:schemeClr val="tx1"/>
                          </a:solidFill>
                          <a:effectLst/>
                        </a:rPr>
                        <a:t>t</a:t>
                      </a:r>
                      <a:r>
                        <a:rPr lang="en-US" sz="1200" dirty="0">
                          <a:solidFill>
                            <a:schemeClr val="tx1"/>
                          </a:solidFill>
                          <a:effectLst/>
                        </a:rPr>
                        <a:t>ions</a:t>
                      </a:r>
                      <a:endParaRPr lang="en-US" sz="1100" dirty="0">
                        <a:solidFill>
                          <a:schemeClr val="tx1"/>
                        </a:solidFill>
                        <a:effectLst/>
                        <a:latin typeface="Calibri"/>
                        <a:ea typeface="Calibri"/>
                        <a:cs typeface="Times New Roman"/>
                      </a:endParaRPr>
                    </a:p>
                  </a:txBody>
                  <a:tcPr marL="0" marR="0" marT="0" marB="0"/>
                </a:tc>
                <a:tc>
                  <a:txBody>
                    <a:bodyPr/>
                    <a:lstStyle/>
                    <a:p>
                      <a:pPr marL="64770" marR="0" algn="just">
                        <a:lnSpc>
                          <a:spcPts val="1345"/>
                        </a:lnSpc>
                        <a:spcBef>
                          <a:spcPts val="0"/>
                        </a:spcBef>
                        <a:spcAft>
                          <a:spcPts val="0"/>
                        </a:spcAft>
                      </a:pPr>
                      <a:r>
                        <a:rPr lang="en-US" sz="1200" spc="-5" dirty="0">
                          <a:solidFill>
                            <a:schemeClr val="tx1"/>
                          </a:solidFill>
                          <a:effectLst/>
                        </a:rPr>
                        <a:t>No</a:t>
                      </a:r>
                      <a:r>
                        <a:rPr lang="en-US" sz="1200" dirty="0">
                          <a:solidFill>
                            <a:schemeClr val="tx1"/>
                          </a:solidFill>
                          <a:effectLst/>
                        </a:rPr>
                        <a:t>ve</a:t>
                      </a:r>
                      <a:r>
                        <a:rPr lang="en-US" sz="1200" spc="-5" dirty="0">
                          <a:solidFill>
                            <a:schemeClr val="tx1"/>
                          </a:solidFill>
                          <a:effectLst/>
                        </a:rPr>
                        <a:t>mb</a:t>
                      </a:r>
                      <a:r>
                        <a:rPr lang="en-US" sz="1200" dirty="0">
                          <a:solidFill>
                            <a:schemeClr val="tx1"/>
                          </a:solidFill>
                          <a:effectLst/>
                        </a:rPr>
                        <a:t>er</a:t>
                      </a:r>
                      <a:r>
                        <a:rPr lang="en-US" sz="1200" spc="-40" dirty="0">
                          <a:solidFill>
                            <a:schemeClr val="tx1"/>
                          </a:solidFill>
                          <a:effectLst/>
                        </a:rPr>
                        <a:t> </a:t>
                      </a:r>
                      <a:r>
                        <a:rPr lang="en-US" sz="1200" dirty="0" smtClean="0">
                          <a:solidFill>
                            <a:schemeClr val="tx1"/>
                          </a:solidFill>
                          <a:effectLst/>
                        </a:rPr>
                        <a:t>16,</a:t>
                      </a:r>
                      <a:r>
                        <a:rPr lang="en-US" sz="1200" spc="-40" dirty="0" smtClean="0">
                          <a:solidFill>
                            <a:schemeClr val="tx1"/>
                          </a:solidFill>
                          <a:effectLst/>
                        </a:rPr>
                        <a:t> </a:t>
                      </a:r>
                      <a:r>
                        <a:rPr lang="en-US" sz="1200" dirty="0">
                          <a:solidFill>
                            <a:schemeClr val="tx1"/>
                          </a:solidFill>
                          <a:effectLst/>
                        </a:rPr>
                        <a:t>2015</a:t>
                      </a:r>
                      <a:endParaRPr lang="en-US" sz="1100" dirty="0">
                        <a:solidFill>
                          <a:schemeClr val="tx1"/>
                        </a:solidFill>
                        <a:effectLst/>
                        <a:latin typeface="Calibri"/>
                        <a:ea typeface="Calibri"/>
                        <a:cs typeface="Times New Roman"/>
                      </a:endParaRPr>
                    </a:p>
                  </a:txBody>
                  <a:tcPr marL="0" marR="0" marT="0" marB="0"/>
                </a:tc>
              </a:tr>
              <a:tr h="330074">
                <a:tc>
                  <a:txBody>
                    <a:bodyPr/>
                    <a:lstStyle/>
                    <a:p>
                      <a:pPr marL="64770" marR="0" algn="just">
                        <a:lnSpc>
                          <a:spcPts val="1345"/>
                        </a:lnSpc>
                        <a:spcBef>
                          <a:spcPts val="0"/>
                        </a:spcBef>
                        <a:spcAft>
                          <a:spcPts val="0"/>
                        </a:spcAft>
                      </a:pPr>
                      <a:r>
                        <a:rPr lang="en-US" sz="1200" dirty="0">
                          <a:solidFill>
                            <a:schemeClr val="tx1"/>
                          </a:solidFill>
                          <a:effectLst/>
                        </a:rPr>
                        <a:t>Awa</a:t>
                      </a:r>
                      <a:r>
                        <a:rPr lang="en-US" sz="1200" spc="-5" dirty="0">
                          <a:solidFill>
                            <a:schemeClr val="tx1"/>
                          </a:solidFill>
                          <a:effectLst/>
                        </a:rPr>
                        <a:t>r</a:t>
                      </a:r>
                      <a:r>
                        <a:rPr lang="en-US" sz="1200" dirty="0">
                          <a:solidFill>
                            <a:schemeClr val="tx1"/>
                          </a:solidFill>
                          <a:effectLst/>
                        </a:rPr>
                        <a:t>d</a:t>
                      </a:r>
                      <a:r>
                        <a:rPr lang="en-US" sz="1200" spc="-20" dirty="0">
                          <a:solidFill>
                            <a:schemeClr val="tx1"/>
                          </a:solidFill>
                          <a:effectLst/>
                        </a:rPr>
                        <a:t> </a:t>
                      </a:r>
                      <a:r>
                        <a:rPr lang="en-US" sz="1200" spc="-5" dirty="0">
                          <a:solidFill>
                            <a:schemeClr val="tx1"/>
                          </a:solidFill>
                          <a:effectLst/>
                        </a:rPr>
                        <a:t>Not</a:t>
                      </a:r>
                      <a:r>
                        <a:rPr lang="en-US" sz="1200" dirty="0">
                          <a:solidFill>
                            <a:schemeClr val="tx1"/>
                          </a:solidFill>
                          <a:effectLst/>
                        </a:rPr>
                        <a:t>i</a:t>
                      </a:r>
                      <a:r>
                        <a:rPr lang="en-US" sz="1200" spc="-5" dirty="0">
                          <a:solidFill>
                            <a:schemeClr val="tx1"/>
                          </a:solidFill>
                          <a:effectLst/>
                        </a:rPr>
                        <a:t>f</a:t>
                      </a:r>
                      <a:r>
                        <a:rPr lang="en-US" sz="1200" dirty="0">
                          <a:solidFill>
                            <a:schemeClr val="tx1"/>
                          </a:solidFill>
                          <a:effectLst/>
                        </a:rPr>
                        <a:t>ica</a:t>
                      </a:r>
                      <a:r>
                        <a:rPr lang="en-US" sz="1200" spc="-5" dirty="0">
                          <a:solidFill>
                            <a:schemeClr val="tx1"/>
                          </a:solidFill>
                          <a:effectLst/>
                        </a:rPr>
                        <a:t>t</a:t>
                      </a:r>
                      <a:r>
                        <a:rPr lang="en-US" sz="1200" dirty="0">
                          <a:solidFill>
                            <a:schemeClr val="tx1"/>
                          </a:solidFill>
                          <a:effectLst/>
                        </a:rPr>
                        <a:t>i</a:t>
                      </a:r>
                      <a:r>
                        <a:rPr lang="en-US" sz="1200" spc="-5" dirty="0">
                          <a:solidFill>
                            <a:schemeClr val="tx1"/>
                          </a:solidFill>
                          <a:effectLst/>
                        </a:rPr>
                        <a:t>o</a:t>
                      </a:r>
                      <a:r>
                        <a:rPr lang="en-US" sz="1200" dirty="0">
                          <a:solidFill>
                            <a:schemeClr val="tx1"/>
                          </a:solidFill>
                          <a:effectLst/>
                        </a:rPr>
                        <a:t>n</a:t>
                      </a:r>
                      <a:r>
                        <a:rPr lang="en-US" sz="1200" spc="-20" dirty="0">
                          <a:solidFill>
                            <a:schemeClr val="tx1"/>
                          </a:solidFill>
                          <a:effectLst/>
                        </a:rPr>
                        <a:t> </a:t>
                      </a:r>
                      <a:r>
                        <a:rPr lang="en-US" sz="1200" spc="-5" dirty="0">
                          <a:solidFill>
                            <a:schemeClr val="tx1"/>
                          </a:solidFill>
                          <a:effectLst/>
                        </a:rPr>
                        <a:t>t</a:t>
                      </a:r>
                      <a:r>
                        <a:rPr lang="en-US" sz="1200" dirty="0">
                          <a:solidFill>
                            <a:schemeClr val="tx1"/>
                          </a:solidFill>
                          <a:effectLst/>
                        </a:rPr>
                        <a:t>o</a:t>
                      </a:r>
                      <a:r>
                        <a:rPr lang="en-US" sz="1200" spc="-20" dirty="0">
                          <a:solidFill>
                            <a:schemeClr val="tx1"/>
                          </a:solidFill>
                          <a:effectLst/>
                        </a:rPr>
                        <a:t> </a:t>
                      </a:r>
                      <a:r>
                        <a:rPr lang="en-US" sz="1200" spc="-5" dirty="0">
                          <a:solidFill>
                            <a:schemeClr val="tx1"/>
                          </a:solidFill>
                          <a:effectLst/>
                        </a:rPr>
                        <a:t>Gr</a:t>
                      </a:r>
                      <a:r>
                        <a:rPr lang="en-US" sz="1200" dirty="0">
                          <a:solidFill>
                            <a:schemeClr val="tx1"/>
                          </a:solidFill>
                          <a:effectLst/>
                        </a:rPr>
                        <a:t>a</a:t>
                      </a:r>
                      <a:r>
                        <a:rPr lang="en-US" sz="1200" spc="-5" dirty="0">
                          <a:solidFill>
                            <a:schemeClr val="tx1"/>
                          </a:solidFill>
                          <a:effectLst/>
                        </a:rPr>
                        <a:t>nt</a:t>
                      </a:r>
                      <a:r>
                        <a:rPr lang="en-US" sz="1200" dirty="0">
                          <a:solidFill>
                            <a:schemeClr val="tx1"/>
                          </a:solidFill>
                          <a:effectLst/>
                        </a:rPr>
                        <a:t>ees</a:t>
                      </a:r>
                      <a:endParaRPr lang="en-US" sz="1100" dirty="0">
                        <a:solidFill>
                          <a:schemeClr val="tx1"/>
                        </a:solidFill>
                        <a:effectLst/>
                        <a:latin typeface="Calibri"/>
                        <a:ea typeface="Calibri"/>
                        <a:cs typeface="Times New Roman"/>
                      </a:endParaRPr>
                    </a:p>
                  </a:txBody>
                  <a:tcPr marL="0" marR="0" marT="0" marB="0"/>
                </a:tc>
                <a:tc>
                  <a:txBody>
                    <a:bodyPr/>
                    <a:lstStyle/>
                    <a:p>
                      <a:pPr marL="64770" marR="0" algn="just">
                        <a:lnSpc>
                          <a:spcPts val="1345"/>
                        </a:lnSpc>
                        <a:spcBef>
                          <a:spcPts val="0"/>
                        </a:spcBef>
                        <a:spcAft>
                          <a:spcPts val="0"/>
                        </a:spcAft>
                      </a:pPr>
                      <a:r>
                        <a:rPr lang="en-US" sz="1200" spc="-5" dirty="0">
                          <a:solidFill>
                            <a:schemeClr val="tx1"/>
                          </a:solidFill>
                          <a:effectLst/>
                        </a:rPr>
                        <a:t>No</a:t>
                      </a:r>
                      <a:r>
                        <a:rPr lang="en-US" sz="1200" dirty="0">
                          <a:solidFill>
                            <a:schemeClr val="tx1"/>
                          </a:solidFill>
                          <a:effectLst/>
                        </a:rPr>
                        <a:t>ve</a:t>
                      </a:r>
                      <a:r>
                        <a:rPr lang="en-US" sz="1200" spc="-5" dirty="0">
                          <a:solidFill>
                            <a:schemeClr val="tx1"/>
                          </a:solidFill>
                          <a:effectLst/>
                        </a:rPr>
                        <a:t>mb</a:t>
                      </a:r>
                      <a:r>
                        <a:rPr lang="en-US" sz="1200" dirty="0">
                          <a:solidFill>
                            <a:schemeClr val="tx1"/>
                          </a:solidFill>
                          <a:effectLst/>
                        </a:rPr>
                        <a:t>er</a:t>
                      </a:r>
                      <a:r>
                        <a:rPr lang="en-US" sz="1200" spc="-40" dirty="0">
                          <a:solidFill>
                            <a:schemeClr val="tx1"/>
                          </a:solidFill>
                          <a:effectLst/>
                        </a:rPr>
                        <a:t> </a:t>
                      </a:r>
                      <a:r>
                        <a:rPr lang="en-US" sz="1200" dirty="0">
                          <a:solidFill>
                            <a:schemeClr val="tx1"/>
                          </a:solidFill>
                          <a:effectLst/>
                        </a:rPr>
                        <a:t>23,</a:t>
                      </a:r>
                      <a:r>
                        <a:rPr lang="en-US" sz="1200" spc="-40" dirty="0">
                          <a:solidFill>
                            <a:schemeClr val="tx1"/>
                          </a:solidFill>
                          <a:effectLst/>
                        </a:rPr>
                        <a:t> </a:t>
                      </a:r>
                      <a:r>
                        <a:rPr lang="en-US" sz="1200" dirty="0">
                          <a:solidFill>
                            <a:schemeClr val="tx1"/>
                          </a:solidFill>
                          <a:effectLst/>
                        </a:rPr>
                        <a:t>2015</a:t>
                      </a:r>
                      <a:endParaRPr lang="en-US" sz="1100" dirty="0">
                        <a:solidFill>
                          <a:schemeClr val="tx1"/>
                        </a:solidFill>
                        <a:effectLst/>
                        <a:latin typeface="Calibri"/>
                        <a:ea typeface="Calibri"/>
                        <a:cs typeface="Times New Roman"/>
                      </a:endParaRPr>
                    </a:p>
                  </a:txBody>
                  <a:tcPr marL="0" marR="0" marT="0" marB="0"/>
                </a:tc>
              </a:tr>
              <a:tr h="326549">
                <a:tc>
                  <a:txBody>
                    <a:bodyPr/>
                    <a:lstStyle/>
                    <a:p>
                      <a:pPr marL="64770" marR="0" algn="just">
                        <a:lnSpc>
                          <a:spcPts val="1335"/>
                        </a:lnSpc>
                        <a:spcBef>
                          <a:spcPts val="0"/>
                        </a:spcBef>
                        <a:spcAft>
                          <a:spcPts val="0"/>
                        </a:spcAft>
                      </a:pPr>
                      <a:r>
                        <a:rPr lang="en-US" sz="1200" spc="-5" dirty="0">
                          <a:solidFill>
                            <a:schemeClr val="tx1"/>
                          </a:solidFill>
                          <a:effectLst/>
                        </a:rPr>
                        <a:t>N</a:t>
                      </a:r>
                      <a:r>
                        <a:rPr lang="en-US" sz="1200" dirty="0">
                          <a:solidFill>
                            <a:schemeClr val="tx1"/>
                          </a:solidFill>
                          <a:effectLst/>
                        </a:rPr>
                        <a:t>aviga</a:t>
                      </a:r>
                      <a:r>
                        <a:rPr lang="en-US" sz="1200" spc="-5" dirty="0">
                          <a:solidFill>
                            <a:schemeClr val="tx1"/>
                          </a:solidFill>
                          <a:effectLst/>
                        </a:rPr>
                        <a:t>to</a:t>
                      </a:r>
                      <a:r>
                        <a:rPr lang="en-US" sz="1200" dirty="0">
                          <a:solidFill>
                            <a:schemeClr val="tx1"/>
                          </a:solidFill>
                          <a:effectLst/>
                        </a:rPr>
                        <a:t>r</a:t>
                      </a:r>
                      <a:r>
                        <a:rPr lang="en-US" sz="1200" spc="-30" dirty="0">
                          <a:solidFill>
                            <a:schemeClr val="tx1"/>
                          </a:solidFill>
                          <a:effectLst/>
                        </a:rPr>
                        <a:t> </a:t>
                      </a:r>
                      <a:r>
                        <a:rPr lang="en-US" sz="1200" spc="-10" dirty="0">
                          <a:solidFill>
                            <a:schemeClr val="tx1"/>
                          </a:solidFill>
                          <a:effectLst/>
                        </a:rPr>
                        <a:t>T</a:t>
                      </a:r>
                      <a:r>
                        <a:rPr lang="en-US" sz="1200" spc="-5" dirty="0">
                          <a:solidFill>
                            <a:schemeClr val="tx1"/>
                          </a:solidFill>
                          <a:effectLst/>
                        </a:rPr>
                        <a:t>r</a:t>
                      </a:r>
                      <a:r>
                        <a:rPr lang="en-US" sz="1200" dirty="0">
                          <a:solidFill>
                            <a:schemeClr val="tx1"/>
                          </a:solidFill>
                          <a:effectLst/>
                        </a:rPr>
                        <a:t>ai</a:t>
                      </a:r>
                      <a:r>
                        <a:rPr lang="en-US" sz="1200" spc="-5" dirty="0">
                          <a:solidFill>
                            <a:schemeClr val="tx1"/>
                          </a:solidFill>
                          <a:effectLst/>
                        </a:rPr>
                        <a:t>n</a:t>
                      </a:r>
                      <a:r>
                        <a:rPr lang="en-US" sz="1200" dirty="0">
                          <a:solidFill>
                            <a:schemeClr val="tx1"/>
                          </a:solidFill>
                          <a:effectLst/>
                        </a:rPr>
                        <a:t>i</a:t>
                      </a:r>
                      <a:r>
                        <a:rPr lang="en-US" sz="1200" spc="-5" dirty="0">
                          <a:solidFill>
                            <a:schemeClr val="tx1"/>
                          </a:solidFill>
                          <a:effectLst/>
                        </a:rPr>
                        <a:t>n</a:t>
                      </a:r>
                      <a:r>
                        <a:rPr lang="en-US" sz="1200" dirty="0">
                          <a:solidFill>
                            <a:schemeClr val="tx1"/>
                          </a:solidFill>
                          <a:effectLst/>
                        </a:rPr>
                        <a:t>gs</a:t>
                      </a:r>
                      <a:r>
                        <a:rPr lang="en-US" sz="1200" spc="-35" dirty="0">
                          <a:solidFill>
                            <a:schemeClr val="tx1"/>
                          </a:solidFill>
                          <a:effectLst/>
                        </a:rPr>
                        <a:t> </a:t>
                      </a:r>
                      <a:r>
                        <a:rPr lang="en-US" sz="1200" dirty="0">
                          <a:solidFill>
                            <a:schemeClr val="tx1"/>
                          </a:solidFill>
                          <a:effectLst/>
                        </a:rPr>
                        <a:t>in</a:t>
                      </a:r>
                      <a:r>
                        <a:rPr lang="en-US" sz="1200" spc="-25" dirty="0">
                          <a:solidFill>
                            <a:schemeClr val="tx1"/>
                          </a:solidFill>
                          <a:effectLst/>
                        </a:rPr>
                        <a:t> </a:t>
                      </a:r>
                      <a:r>
                        <a:rPr lang="en-US" sz="1200" dirty="0">
                          <a:solidFill>
                            <a:schemeClr val="tx1"/>
                          </a:solidFill>
                          <a:effectLst/>
                        </a:rPr>
                        <a:t>Augu</a:t>
                      </a:r>
                      <a:r>
                        <a:rPr lang="en-US" sz="1200" spc="-10" dirty="0">
                          <a:solidFill>
                            <a:schemeClr val="tx1"/>
                          </a:solidFill>
                          <a:effectLst/>
                        </a:rPr>
                        <a:t>s</a:t>
                      </a:r>
                      <a:r>
                        <a:rPr lang="en-US" sz="1200" spc="-5" dirty="0">
                          <a:solidFill>
                            <a:schemeClr val="tx1"/>
                          </a:solidFill>
                          <a:effectLst/>
                        </a:rPr>
                        <a:t>t</a:t>
                      </a:r>
                      <a:r>
                        <a:rPr lang="en-US" sz="1200" dirty="0">
                          <a:solidFill>
                            <a:schemeClr val="tx1"/>
                          </a:solidFill>
                          <a:effectLst/>
                        </a:rPr>
                        <a:t>a</a:t>
                      </a:r>
                      <a:endParaRPr lang="en-US" sz="1100" dirty="0">
                        <a:solidFill>
                          <a:schemeClr val="tx1"/>
                        </a:solidFill>
                        <a:effectLst/>
                        <a:latin typeface="Calibri"/>
                        <a:ea typeface="Calibri"/>
                        <a:cs typeface="Times New Roman"/>
                      </a:endParaRPr>
                    </a:p>
                  </a:txBody>
                  <a:tcPr marL="0" marR="0" marT="0" marB="0"/>
                </a:tc>
                <a:tc>
                  <a:txBody>
                    <a:bodyPr/>
                    <a:lstStyle/>
                    <a:p>
                      <a:pPr marL="64770" marR="0" algn="just">
                        <a:lnSpc>
                          <a:spcPts val="1335"/>
                        </a:lnSpc>
                        <a:spcBef>
                          <a:spcPts val="0"/>
                        </a:spcBef>
                        <a:spcAft>
                          <a:spcPts val="0"/>
                        </a:spcAft>
                      </a:pPr>
                      <a:r>
                        <a:rPr lang="en-US" sz="1200" spc="-5" dirty="0">
                          <a:solidFill>
                            <a:schemeClr val="tx1"/>
                          </a:solidFill>
                          <a:effectLst/>
                        </a:rPr>
                        <a:t>D</a:t>
                      </a:r>
                      <a:r>
                        <a:rPr lang="en-US" sz="1200" dirty="0">
                          <a:solidFill>
                            <a:schemeClr val="tx1"/>
                          </a:solidFill>
                          <a:effectLst/>
                        </a:rPr>
                        <a:t>ece</a:t>
                      </a:r>
                      <a:r>
                        <a:rPr lang="en-US" sz="1200" spc="-5" dirty="0">
                          <a:solidFill>
                            <a:schemeClr val="tx1"/>
                          </a:solidFill>
                          <a:effectLst/>
                        </a:rPr>
                        <a:t>mb</a:t>
                      </a:r>
                      <a:r>
                        <a:rPr lang="en-US" sz="1200" dirty="0">
                          <a:solidFill>
                            <a:schemeClr val="tx1"/>
                          </a:solidFill>
                          <a:effectLst/>
                        </a:rPr>
                        <a:t>er</a:t>
                      </a:r>
                      <a:r>
                        <a:rPr lang="en-US" sz="1200" spc="-30" dirty="0">
                          <a:solidFill>
                            <a:schemeClr val="tx1"/>
                          </a:solidFill>
                          <a:effectLst/>
                        </a:rPr>
                        <a:t> </a:t>
                      </a:r>
                      <a:r>
                        <a:rPr lang="en-US" sz="1200" dirty="0">
                          <a:solidFill>
                            <a:schemeClr val="tx1"/>
                          </a:solidFill>
                          <a:effectLst/>
                        </a:rPr>
                        <a:t>3,</a:t>
                      </a:r>
                      <a:r>
                        <a:rPr lang="en-US" sz="1200" spc="-25" dirty="0">
                          <a:solidFill>
                            <a:schemeClr val="tx1"/>
                          </a:solidFill>
                          <a:effectLst/>
                        </a:rPr>
                        <a:t> </a:t>
                      </a:r>
                      <a:r>
                        <a:rPr lang="en-US" sz="1200" dirty="0">
                          <a:solidFill>
                            <a:schemeClr val="tx1"/>
                          </a:solidFill>
                          <a:effectLst/>
                        </a:rPr>
                        <a:t>20</a:t>
                      </a:r>
                      <a:r>
                        <a:rPr lang="en-US" sz="1200" spc="-10" dirty="0">
                          <a:solidFill>
                            <a:schemeClr val="tx1"/>
                          </a:solidFill>
                          <a:effectLst/>
                        </a:rPr>
                        <a:t>1</a:t>
                      </a:r>
                      <a:r>
                        <a:rPr lang="en-US" sz="1200" dirty="0">
                          <a:solidFill>
                            <a:schemeClr val="tx1"/>
                          </a:solidFill>
                          <a:effectLst/>
                        </a:rPr>
                        <a:t>5</a:t>
                      </a:r>
                      <a:r>
                        <a:rPr lang="en-US" sz="1200" spc="-20" dirty="0">
                          <a:solidFill>
                            <a:schemeClr val="tx1"/>
                          </a:solidFill>
                          <a:effectLst/>
                        </a:rPr>
                        <a:t> </a:t>
                      </a:r>
                      <a:r>
                        <a:rPr lang="en-US" sz="1200" dirty="0">
                          <a:solidFill>
                            <a:schemeClr val="tx1"/>
                          </a:solidFill>
                          <a:effectLst/>
                        </a:rPr>
                        <a:t>&amp;</a:t>
                      </a:r>
                      <a:r>
                        <a:rPr lang="en-US" sz="1200" spc="-25" dirty="0">
                          <a:solidFill>
                            <a:schemeClr val="tx1"/>
                          </a:solidFill>
                          <a:effectLst/>
                        </a:rPr>
                        <a:t> </a:t>
                      </a:r>
                      <a:r>
                        <a:rPr lang="en-US" sz="1200" spc="-5" dirty="0">
                          <a:solidFill>
                            <a:schemeClr val="tx1"/>
                          </a:solidFill>
                          <a:effectLst/>
                        </a:rPr>
                        <a:t>D</a:t>
                      </a:r>
                      <a:r>
                        <a:rPr lang="en-US" sz="1200" dirty="0">
                          <a:solidFill>
                            <a:schemeClr val="tx1"/>
                          </a:solidFill>
                          <a:effectLst/>
                        </a:rPr>
                        <a:t>e</a:t>
                      </a:r>
                      <a:r>
                        <a:rPr lang="en-US" sz="1200" spc="-10" dirty="0">
                          <a:solidFill>
                            <a:schemeClr val="tx1"/>
                          </a:solidFill>
                          <a:effectLst/>
                        </a:rPr>
                        <a:t>c</a:t>
                      </a:r>
                      <a:r>
                        <a:rPr lang="en-US" sz="1200" dirty="0">
                          <a:solidFill>
                            <a:schemeClr val="tx1"/>
                          </a:solidFill>
                          <a:effectLst/>
                        </a:rPr>
                        <a:t>e</a:t>
                      </a:r>
                      <a:r>
                        <a:rPr lang="en-US" sz="1200" spc="-5" dirty="0">
                          <a:solidFill>
                            <a:schemeClr val="tx1"/>
                          </a:solidFill>
                          <a:effectLst/>
                        </a:rPr>
                        <a:t>mb</a:t>
                      </a:r>
                      <a:r>
                        <a:rPr lang="en-US" sz="1200" dirty="0">
                          <a:solidFill>
                            <a:schemeClr val="tx1"/>
                          </a:solidFill>
                          <a:effectLst/>
                        </a:rPr>
                        <a:t>er</a:t>
                      </a:r>
                      <a:r>
                        <a:rPr lang="en-US" sz="1200" spc="-30" dirty="0">
                          <a:solidFill>
                            <a:schemeClr val="tx1"/>
                          </a:solidFill>
                          <a:effectLst/>
                        </a:rPr>
                        <a:t> </a:t>
                      </a:r>
                      <a:r>
                        <a:rPr lang="en-US" sz="1200" dirty="0">
                          <a:solidFill>
                            <a:schemeClr val="tx1"/>
                          </a:solidFill>
                          <a:effectLst/>
                        </a:rPr>
                        <a:t>4,</a:t>
                      </a:r>
                      <a:r>
                        <a:rPr lang="en-US" sz="1200" spc="-20" dirty="0">
                          <a:solidFill>
                            <a:schemeClr val="tx1"/>
                          </a:solidFill>
                          <a:effectLst/>
                        </a:rPr>
                        <a:t> </a:t>
                      </a:r>
                      <a:r>
                        <a:rPr lang="en-US" sz="1200" dirty="0">
                          <a:solidFill>
                            <a:schemeClr val="tx1"/>
                          </a:solidFill>
                          <a:effectLst/>
                        </a:rPr>
                        <a:t>2015</a:t>
                      </a:r>
                      <a:endParaRPr lang="en-US" sz="1100" dirty="0">
                        <a:solidFill>
                          <a:schemeClr val="tx1"/>
                        </a:solidFill>
                        <a:effectLst/>
                        <a:latin typeface="Calibri"/>
                        <a:ea typeface="Calibri"/>
                        <a:cs typeface="Times New Roman"/>
                      </a:endParaRPr>
                    </a:p>
                  </a:txBody>
                  <a:tcPr marL="0" marR="0" marT="0" marB="0"/>
                </a:tc>
              </a:tr>
              <a:tr h="330074">
                <a:tc>
                  <a:txBody>
                    <a:bodyPr/>
                    <a:lstStyle/>
                    <a:p>
                      <a:pPr marL="64770" marR="0" algn="just">
                        <a:lnSpc>
                          <a:spcPts val="1345"/>
                        </a:lnSpc>
                        <a:spcBef>
                          <a:spcPts val="0"/>
                        </a:spcBef>
                        <a:spcAft>
                          <a:spcPts val="0"/>
                        </a:spcAft>
                      </a:pPr>
                      <a:r>
                        <a:rPr lang="en-US" sz="1200" dirty="0">
                          <a:solidFill>
                            <a:schemeClr val="tx1"/>
                          </a:solidFill>
                          <a:effectLst/>
                        </a:rPr>
                        <a:t>Execu</a:t>
                      </a:r>
                      <a:r>
                        <a:rPr lang="en-US" sz="1200" spc="-5" dirty="0">
                          <a:solidFill>
                            <a:schemeClr val="tx1"/>
                          </a:solidFill>
                          <a:effectLst/>
                        </a:rPr>
                        <a:t>t</a:t>
                      </a:r>
                      <a:r>
                        <a:rPr lang="en-US" sz="1200" dirty="0">
                          <a:solidFill>
                            <a:schemeClr val="tx1"/>
                          </a:solidFill>
                          <a:effectLst/>
                        </a:rPr>
                        <a:t>ed</a:t>
                      </a:r>
                      <a:r>
                        <a:rPr lang="en-US" sz="1200" spc="-35" dirty="0">
                          <a:solidFill>
                            <a:schemeClr val="tx1"/>
                          </a:solidFill>
                          <a:effectLst/>
                        </a:rPr>
                        <a:t> </a:t>
                      </a:r>
                      <a:r>
                        <a:rPr lang="en-US" sz="1200" spc="-5" dirty="0">
                          <a:solidFill>
                            <a:schemeClr val="tx1"/>
                          </a:solidFill>
                          <a:effectLst/>
                        </a:rPr>
                        <a:t>Gr</a:t>
                      </a:r>
                      <a:r>
                        <a:rPr lang="en-US" sz="1200" dirty="0">
                          <a:solidFill>
                            <a:schemeClr val="tx1"/>
                          </a:solidFill>
                          <a:effectLst/>
                        </a:rPr>
                        <a:t>a</a:t>
                      </a:r>
                      <a:r>
                        <a:rPr lang="en-US" sz="1200" spc="-5" dirty="0">
                          <a:solidFill>
                            <a:schemeClr val="tx1"/>
                          </a:solidFill>
                          <a:effectLst/>
                        </a:rPr>
                        <a:t>n</a:t>
                      </a:r>
                      <a:r>
                        <a:rPr lang="en-US" sz="1200" dirty="0">
                          <a:solidFill>
                            <a:schemeClr val="tx1"/>
                          </a:solidFill>
                          <a:effectLst/>
                        </a:rPr>
                        <a:t>t</a:t>
                      </a:r>
                      <a:r>
                        <a:rPr lang="en-US" sz="1200" spc="-35" dirty="0">
                          <a:solidFill>
                            <a:schemeClr val="tx1"/>
                          </a:solidFill>
                          <a:effectLst/>
                        </a:rPr>
                        <a:t> </a:t>
                      </a:r>
                      <a:r>
                        <a:rPr lang="en-US" sz="1200" spc="-10" dirty="0">
                          <a:solidFill>
                            <a:schemeClr val="tx1"/>
                          </a:solidFill>
                          <a:effectLst/>
                        </a:rPr>
                        <a:t>A</a:t>
                      </a:r>
                      <a:r>
                        <a:rPr lang="en-US" sz="1200" dirty="0">
                          <a:solidFill>
                            <a:schemeClr val="tx1"/>
                          </a:solidFill>
                          <a:effectLst/>
                        </a:rPr>
                        <a:t>g</a:t>
                      </a:r>
                      <a:r>
                        <a:rPr lang="en-US" sz="1200" spc="-5" dirty="0">
                          <a:solidFill>
                            <a:schemeClr val="tx1"/>
                          </a:solidFill>
                          <a:effectLst/>
                        </a:rPr>
                        <a:t>r</a:t>
                      </a:r>
                      <a:r>
                        <a:rPr lang="en-US" sz="1200" dirty="0">
                          <a:solidFill>
                            <a:schemeClr val="tx1"/>
                          </a:solidFill>
                          <a:effectLst/>
                        </a:rPr>
                        <a:t>ee</a:t>
                      </a:r>
                      <a:r>
                        <a:rPr lang="en-US" sz="1200" spc="-5" dirty="0">
                          <a:solidFill>
                            <a:schemeClr val="tx1"/>
                          </a:solidFill>
                          <a:effectLst/>
                        </a:rPr>
                        <a:t>m</a:t>
                      </a:r>
                      <a:r>
                        <a:rPr lang="en-US" sz="1200" spc="-10" dirty="0">
                          <a:solidFill>
                            <a:schemeClr val="tx1"/>
                          </a:solidFill>
                          <a:effectLst/>
                        </a:rPr>
                        <a:t>e</a:t>
                      </a:r>
                      <a:r>
                        <a:rPr lang="en-US" sz="1200" spc="-5" dirty="0">
                          <a:solidFill>
                            <a:schemeClr val="tx1"/>
                          </a:solidFill>
                          <a:effectLst/>
                        </a:rPr>
                        <a:t>n</a:t>
                      </a:r>
                      <a:r>
                        <a:rPr lang="en-US" sz="1200" dirty="0">
                          <a:solidFill>
                            <a:schemeClr val="tx1"/>
                          </a:solidFill>
                          <a:effectLst/>
                        </a:rPr>
                        <a:t>t</a:t>
                      </a:r>
                      <a:endParaRPr lang="en-US" sz="1100" dirty="0">
                        <a:solidFill>
                          <a:schemeClr val="tx1"/>
                        </a:solidFill>
                        <a:effectLst/>
                        <a:latin typeface="Calibri"/>
                        <a:ea typeface="Calibri"/>
                        <a:cs typeface="Times New Roman"/>
                      </a:endParaRPr>
                    </a:p>
                  </a:txBody>
                  <a:tcPr marL="0" marR="0" marT="0" marB="0"/>
                </a:tc>
                <a:tc>
                  <a:txBody>
                    <a:bodyPr/>
                    <a:lstStyle/>
                    <a:p>
                      <a:pPr marL="64770" marR="0" algn="just">
                        <a:lnSpc>
                          <a:spcPts val="1345"/>
                        </a:lnSpc>
                        <a:spcBef>
                          <a:spcPts val="0"/>
                        </a:spcBef>
                        <a:spcAft>
                          <a:spcPts val="0"/>
                        </a:spcAft>
                      </a:pPr>
                      <a:r>
                        <a:rPr lang="en-US" sz="1200" spc="-5" dirty="0">
                          <a:solidFill>
                            <a:schemeClr val="tx1"/>
                          </a:solidFill>
                          <a:effectLst/>
                        </a:rPr>
                        <a:t>D</a:t>
                      </a:r>
                      <a:r>
                        <a:rPr lang="en-US" sz="1200" dirty="0">
                          <a:solidFill>
                            <a:schemeClr val="tx1"/>
                          </a:solidFill>
                          <a:effectLst/>
                        </a:rPr>
                        <a:t>ece</a:t>
                      </a:r>
                      <a:r>
                        <a:rPr lang="en-US" sz="1200" spc="-5" dirty="0">
                          <a:solidFill>
                            <a:schemeClr val="tx1"/>
                          </a:solidFill>
                          <a:effectLst/>
                        </a:rPr>
                        <a:t>mb</a:t>
                      </a:r>
                      <a:r>
                        <a:rPr lang="en-US" sz="1200" dirty="0">
                          <a:solidFill>
                            <a:schemeClr val="tx1"/>
                          </a:solidFill>
                          <a:effectLst/>
                        </a:rPr>
                        <a:t>er</a:t>
                      </a:r>
                      <a:r>
                        <a:rPr lang="en-US" sz="1200" spc="-45" dirty="0">
                          <a:solidFill>
                            <a:schemeClr val="tx1"/>
                          </a:solidFill>
                          <a:effectLst/>
                        </a:rPr>
                        <a:t> </a:t>
                      </a:r>
                      <a:r>
                        <a:rPr lang="en-US" sz="1200" dirty="0">
                          <a:solidFill>
                            <a:schemeClr val="tx1"/>
                          </a:solidFill>
                          <a:effectLst/>
                        </a:rPr>
                        <a:t>23,</a:t>
                      </a:r>
                      <a:r>
                        <a:rPr lang="en-US" sz="1200" spc="-35" dirty="0">
                          <a:solidFill>
                            <a:schemeClr val="tx1"/>
                          </a:solidFill>
                          <a:effectLst/>
                        </a:rPr>
                        <a:t> </a:t>
                      </a:r>
                      <a:r>
                        <a:rPr lang="en-US" sz="1200" dirty="0">
                          <a:solidFill>
                            <a:schemeClr val="tx1"/>
                          </a:solidFill>
                          <a:effectLst/>
                        </a:rPr>
                        <a:t>2</a:t>
                      </a:r>
                      <a:r>
                        <a:rPr lang="en-US" sz="1200" spc="-15" dirty="0">
                          <a:solidFill>
                            <a:schemeClr val="tx1"/>
                          </a:solidFill>
                          <a:effectLst/>
                        </a:rPr>
                        <a:t>0</a:t>
                      </a:r>
                      <a:r>
                        <a:rPr lang="en-US" sz="1200" dirty="0">
                          <a:solidFill>
                            <a:schemeClr val="tx1"/>
                          </a:solidFill>
                          <a:effectLst/>
                        </a:rPr>
                        <a:t>15</a:t>
                      </a:r>
                      <a:endParaRPr lang="en-US" sz="1100" dirty="0">
                        <a:solidFill>
                          <a:schemeClr val="tx1"/>
                        </a:solidFill>
                        <a:effectLst/>
                        <a:latin typeface="Calibri"/>
                        <a:ea typeface="Calibri"/>
                        <a:cs typeface="Times New Roman"/>
                      </a:endParaRPr>
                    </a:p>
                  </a:txBody>
                  <a:tcPr marL="0" marR="0" marT="0" marB="0"/>
                </a:tc>
              </a:tr>
              <a:tr h="330074">
                <a:tc>
                  <a:txBody>
                    <a:bodyPr/>
                    <a:lstStyle/>
                    <a:p>
                      <a:pPr marL="64770" marR="0" algn="just">
                        <a:lnSpc>
                          <a:spcPts val="1345"/>
                        </a:lnSpc>
                        <a:spcBef>
                          <a:spcPts val="0"/>
                        </a:spcBef>
                        <a:spcAft>
                          <a:spcPts val="0"/>
                        </a:spcAft>
                      </a:pPr>
                      <a:r>
                        <a:rPr lang="en-US" sz="1200" spc="-5" dirty="0">
                          <a:solidFill>
                            <a:schemeClr val="tx1"/>
                          </a:solidFill>
                          <a:effectLst/>
                        </a:rPr>
                        <a:t>Pro</a:t>
                      </a:r>
                      <a:r>
                        <a:rPr lang="en-US" sz="1200" dirty="0">
                          <a:solidFill>
                            <a:schemeClr val="tx1"/>
                          </a:solidFill>
                          <a:effectLst/>
                        </a:rPr>
                        <a:t>g</a:t>
                      </a:r>
                      <a:r>
                        <a:rPr lang="en-US" sz="1200" spc="-5" dirty="0">
                          <a:solidFill>
                            <a:schemeClr val="tx1"/>
                          </a:solidFill>
                          <a:effectLst/>
                        </a:rPr>
                        <a:t>r</a:t>
                      </a:r>
                      <a:r>
                        <a:rPr lang="en-US" sz="1200" dirty="0">
                          <a:solidFill>
                            <a:schemeClr val="tx1"/>
                          </a:solidFill>
                          <a:effectLst/>
                        </a:rPr>
                        <a:t>am</a:t>
                      </a:r>
                      <a:r>
                        <a:rPr lang="en-US" sz="1200" spc="-30" dirty="0">
                          <a:solidFill>
                            <a:schemeClr val="tx1"/>
                          </a:solidFill>
                          <a:effectLst/>
                        </a:rPr>
                        <a:t> </a:t>
                      </a:r>
                      <a:r>
                        <a:rPr lang="en-US" sz="1200" dirty="0">
                          <a:solidFill>
                            <a:schemeClr val="tx1"/>
                          </a:solidFill>
                          <a:effectLst/>
                        </a:rPr>
                        <a:t>Year</a:t>
                      </a:r>
                      <a:endParaRPr lang="en-US" sz="1100" dirty="0">
                        <a:solidFill>
                          <a:schemeClr val="tx1"/>
                        </a:solidFill>
                        <a:effectLst/>
                        <a:latin typeface="Calibri"/>
                        <a:ea typeface="Calibri"/>
                        <a:cs typeface="Times New Roman"/>
                      </a:endParaRPr>
                    </a:p>
                  </a:txBody>
                  <a:tcPr marL="0" marR="0" marT="0" marB="0"/>
                </a:tc>
                <a:tc>
                  <a:txBody>
                    <a:bodyPr/>
                    <a:lstStyle/>
                    <a:p>
                      <a:pPr marL="64770" marR="0" algn="just">
                        <a:lnSpc>
                          <a:spcPts val="1345"/>
                        </a:lnSpc>
                        <a:spcBef>
                          <a:spcPts val="0"/>
                        </a:spcBef>
                        <a:spcAft>
                          <a:spcPts val="0"/>
                        </a:spcAft>
                      </a:pPr>
                      <a:r>
                        <a:rPr lang="en-US" sz="1200" spc="-5" dirty="0">
                          <a:solidFill>
                            <a:schemeClr val="tx1"/>
                          </a:solidFill>
                          <a:effectLst/>
                        </a:rPr>
                        <a:t>J</a:t>
                      </a:r>
                      <a:r>
                        <a:rPr lang="en-US" sz="1200" dirty="0">
                          <a:solidFill>
                            <a:schemeClr val="tx1"/>
                          </a:solidFill>
                          <a:effectLst/>
                        </a:rPr>
                        <a:t>a</a:t>
                      </a:r>
                      <a:r>
                        <a:rPr lang="en-US" sz="1200" spc="-5" dirty="0">
                          <a:solidFill>
                            <a:schemeClr val="tx1"/>
                          </a:solidFill>
                          <a:effectLst/>
                        </a:rPr>
                        <a:t>n</a:t>
                      </a:r>
                      <a:r>
                        <a:rPr lang="en-US" sz="1200" dirty="0">
                          <a:solidFill>
                            <a:schemeClr val="tx1"/>
                          </a:solidFill>
                          <a:effectLst/>
                        </a:rPr>
                        <a:t>ua</a:t>
                      </a:r>
                      <a:r>
                        <a:rPr lang="en-US" sz="1200" spc="-5" dirty="0">
                          <a:solidFill>
                            <a:schemeClr val="tx1"/>
                          </a:solidFill>
                          <a:effectLst/>
                        </a:rPr>
                        <a:t>r</a:t>
                      </a:r>
                      <a:r>
                        <a:rPr lang="en-US" sz="1200" dirty="0">
                          <a:solidFill>
                            <a:schemeClr val="tx1"/>
                          </a:solidFill>
                          <a:effectLst/>
                        </a:rPr>
                        <a:t>y</a:t>
                      </a:r>
                      <a:r>
                        <a:rPr lang="en-US" sz="1200" spc="-20" dirty="0">
                          <a:solidFill>
                            <a:schemeClr val="tx1"/>
                          </a:solidFill>
                          <a:effectLst/>
                        </a:rPr>
                        <a:t> </a:t>
                      </a:r>
                      <a:r>
                        <a:rPr lang="en-US" sz="1200" dirty="0">
                          <a:solidFill>
                            <a:schemeClr val="tx1"/>
                          </a:solidFill>
                          <a:effectLst/>
                        </a:rPr>
                        <a:t>1,</a:t>
                      </a:r>
                      <a:r>
                        <a:rPr lang="en-US" sz="1200" spc="-20" dirty="0">
                          <a:solidFill>
                            <a:schemeClr val="tx1"/>
                          </a:solidFill>
                          <a:effectLst/>
                        </a:rPr>
                        <a:t> </a:t>
                      </a:r>
                      <a:r>
                        <a:rPr lang="en-US" sz="1200" dirty="0">
                          <a:solidFill>
                            <a:schemeClr val="tx1"/>
                          </a:solidFill>
                          <a:effectLst/>
                        </a:rPr>
                        <a:t>2016</a:t>
                      </a:r>
                      <a:r>
                        <a:rPr lang="en-US" sz="1200" spc="-20" dirty="0">
                          <a:solidFill>
                            <a:schemeClr val="tx1"/>
                          </a:solidFill>
                          <a:effectLst/>
                        </a:rPr>
                        <a:t> </a:t>
                      </a:r>
                      <a:r>
                        <a:rPr lang="en-US" sz="1200" dirty="0">
                          <a:solidFill>
                            <a:schemeClr val="tx1"/>
                          </a:solidFill>
                          <a:effectLst/>
                        </a:rPr>
                        <a:t>–</a:t>
                      </a:r>
                      <a:r>
                        <a:rPr lang="en-US" sz="1200" spc="-20" dirty="0">
                          <a:solidFill>
                            <a:schemeClr val="tx1"/>
                          </a:solidFill>
                          <a:effectLst/>
                        </a:rPr>
                        <a:t> </a:t>
                      </a:r>
                      <a:r>
                        <a:rPr lang="en-US" sz="1200" spc="-5" dirty="0">
                          <a:solidFill>
                            <a:schemeClr val="tx1"/>
                          </a:solidFill>
                          <a:effectLst/>
                        </a:rPr>
                        <a:t>D</a:t>
                      </a:r>
                      <a:r>
                        <a:rPr lang="en-US" sz="1200" spc="-10" dirty="0">
                          <a:solidFill>
                            <a:schemeClr val="tx1"/>
                          </a:solidFill>
                          <a:effectLst/>
                        </a:rPr>
                        <a:t>e</a:t>
                      </a:r>
                      <a:r>
                        <a:rPr lang="en-US" sz="1200" dirty="0">
                          <a:solidFill>
                            <a:schemeClr val="tx1"/>
                          </a:solidFill>
                          <a:effectLst/>
                        </a:rPr>
                        <a:t>ce</a:t>
                      </a:r>
                      <a:r>
                        <a:rPr lang="en-US" sz="1200" spc="-15" dirty="0">
                          <a:solidFill>
                            <a:schemeClr val="tx1"/>
                          </a:solidFill>
                          <a:effectLst/>
                        </a:rPr>
                        <a:t>m</a:t>
                      </a:r>
                      <a:r>
                        <a:rPr lang="en-US" sz="1200" spc="-5" dirty="0">
                          <a:solidFill>
                            <a:schemeClr val="tx1"/>
                          </a:solidFill>
                          <a:effectLst/>
                        </a:rPr>
                        <a:t>b</a:t>
                      </a:r>
                      <a:r>
                        <a:rPr lang="en-US" sz="1200" dirty="0">
                          <a:solidFill>
                            <a:schemeClr val="tx1"/>
                          </a:solidFill>
                          <a:effectLst/>
                        </a:rPr>
                        <a:t>er</a:t>
                      </a:r>
                      <a:r>
                        <a:rPr lang="en-US" sz="1200" spc="-25" dirty="0">
                          <a:solidFill>
                            <a:schemeClr val="tx1"/>
                          </a:solidFill>
                          <a:effectLst/>
                        </a:rPr>
                        <a:t> </a:t>
                      </a:r>
                      <a:r>
                        <a:rPr lang="en-US" sz="1200" dirty="0">
                          <a:solidFill>
                            <a:schemeClr val="tx1"/>
                          </a:solidFill>
                          <a:effectLst/>
                        </a:rPr>
                        <a:t>31,</a:t>
                      </a:r>
                      <a:r>
                        <a:rPr lang="en-US" sz="1200" spc="-20" dirty="0">
                          <a:solidFill>
                            <a:schemeClr val="tx1"/>
                          </a:solidFill>
                          <a:effectLst/>
                        </a:rPr>
                        <a:t> </a:t>
                      </a:r>
                      <a:r>
                        <a:rPr lang="en-US" sz="1200" dirty="0">
                          <a:solidFill>
                            <a:schemeClr val="tx1"/>
                          </a:solidFill>
                          <a:effectLst/>
                        </a:rPr>
                        <a:t>2016</a:t>
                      </a:r>
                      <a:endParaRPr lang="en-US" sz="1100" dirty="0">
                        <a:solidFill>
                          <a:schemeClr val="tx1"/>
                        </a:solidFill>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2768623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If </a:t>
            </a:r>
            <a:r>
              <a:rPr lang="en-US" dirty="0"/>
              <a:t>you have questions as you prepare your Application, please e-mail </a:t>
            </a:r>
            <a:r>
              <a:rPr lang="en-US" u="sng">
                <a:hlinkClick r:id="rId2"/>
              </a:rPr>
              <a:t>SHLTAPP@mainehousing.org</a:t>
            </a:r>
            <a:r>
              <a:rPr lang="en-US" u="sng"/>
              <a:t> </a:t>
            </a:r>
            <a:r>
              <a:rPr lang="en-US" smtClean="0"/>
              <a:t>.</a:t>
            </a:r>
          </a:p>
          <a:p>
            <a:pPr marL="0" indent="0">
              <a:buNone/>
            </a:pPr>
            <a:endParaRPr lang="en-US" dirty="0"/>
          </a:p>
          <a:p>
            <a:r>
              <a:rPr lang="en-US" sz="2800" dirty="0" smtClean="0"/>
              <a:t>Uploading </a:t>
            </a:r>
            <a:r>
              <a:rPr lang="en-US" sz="2800" dirty="0"/>
              <a:t>and submitting your Application and any supporting documents is simple.  Just click on the following secure link: </a:t>
            </a:r>
            <a:r>
              <a:rPr lang="en-US" sz="2800" u="sng" dirty="0">
                <a:hlinkClick r:id="rId3"/>
              </a:rPr>
              <a:t>Upload and Submit </a:t>
            </a:r>
            <a:r>
              <a:rPr lang="en-US" sz="2800" u="sng" dirty="0" smtClean="0">
                <a:hlinkClick r:id="rId3"/>
              </a:rPr>
              <a:t>Application</a:t>
            </a:r>
            <a:r>
              <a:rPr lang="en-US" sz="2800" dirty="0"/>
              <a:t>.  Applications must be uploaded as a single document.</a:t>
            </a:r>
          </a:p>
          <a:p>
            <a:endParaRPr lang="en-US" dirty="0"/>
          </a:p>
        </p:txBody>
      </p:sp>
    </p:spTree>
    <p:extLst>
      <p:ext uri="{BB962C8B-B14F-4D97-AF65-F5344CB8AC3E}">
        <p14:creationId xmlns:p14="http://schemas.microsoft.com/office/powerpoint/2010/main" val="22116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a:t>
            </a:r>
            <a:endParaRPr lang="en-US" dirty="0"/>
          </a:p>
        </p:txBody>
      </p:sp>
      <p:sp>
        <p:nvSpPr>
          <p:cNvPr id="3" name="Content Placeholder 2"/>
          <p:cNvSpPr>
            <a:spLocks noGrp="1"/>
          </p:cNvSpPr>
          <p:nvPr>
            <p:ph idx="1"/>
          </p:nvPr>
        </p:nvSpPr>
        <p:spPr/>
        <p:txBody>
          <a:bodyPr/>
          <a:lstStyle/>
          <a:p>
            <a:r>
              <a:rPr lang="en-US" dirty="0" smtClean="0"/>
              <a:t>Emergency Solutions Grant (ESG)</a:t>
            </a:r>
          </a:p>
          <a:p>
            <a:r>
              <a:rPr lang="en-US" dirty="0" smtClean="0"/>
              <a:t>State General Fund</a:t>
            </a:r>
          </a:p>
          <a:p>
            <a:r>
              <a:rPr lang="en-US" dirty="0" smtClean="0"/>
              <a:t>State HOME (Real Estate Transfer Tax)</a:t>
            </a:r>
          </a:p>
          <a:p>
            <a:r>
              <a:rPr lang="en-US" dirty="0" smtClean="0"/>
              <a:t>Stability Through Engagement (STEP)</a:t>
            </a:r>
          </a:p>
          <a:p>
            <a:r>
              <a:rPr lang="en-US" dirty="0" smtClean="0"/>
              <a:t>Housing Choice Vouchers (HCV)</a:t>
            </a:r>
            <a:endParaRPr lang="en-US" dirty="0"/>
          </a:p>
        </p:txBody>
      </p:sp>
    </p:spTree>
    <p:extLst>
      <p:ext uri="{BB962C8B-B14F-4D97-AF65-F5344CB8AC3E}">
        <p14:creationId xmlns:p14="http://schemas.microsoft.com/office/powerpoint/2010/main" val="3933223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Components</a:t>
            </a:r>
            <a:endParaRPr lang="en-US" dirty="0"/>
          </a:p>
        </p:txBody>
      </p:sp>
      <p:sp>
        <p:nvSpPr>
          <p:cNvPr id="3" name="Content Placeholder 2"/>
          <p:cNvSpPr>
            <a:spLocks noGrp="1"/>
          </p:cNvSpPr>
          <p:nvPr>
            <p:ph idx="1"/>
          </p:nvPr>
        </p:nvSpPr>
        <p:spPr>
          <a:xfrm>
            <a:off x="457200" y="1219200"/>
            <a:ext cx="8229600" cy="5105400"/>
          </a:xfrm>
        </p:spPr>
        <p:txBody>
          <a:bodyPr/>
          <a:lstStyle/>
          <a:p>
            <a:r>
              <a:rPr lang="en-US" sz="2400" dirty="0" smtClean="0"/>
              <a:t>Shelter Operating Share - </a:t>
            </a:r>
            <a:r>
              <a:rPr lang="en-US" sz="2400" dirty="0"/>
              <a:t>assist agencies with the operational costs of emergency shelters that are fixed </a:t>
            </a:r>
            <a:r>
              <a:rPr lang="en-US" sz="2400" dirty="0" smtClean="0"/>
              <a:t>facilities.</a:t>
            </a:r>
          </a:p>
          <a:p>
            <a:r>
              <a:rPr lang="en-US" sz="2400" dirty="0" smtClean="0"/>
              <a:t>Stabilization Share - assist </a:t>
            </a:r>
            <a:r>
              <a:rPr lang="en-US" sz="2400" dirty="0"/>
              <a:t>with the staffing costs of emergency shelters and emergency homeless providers related to all the activities that contribute to clients obtaining and maintaining permanent </a:t>
            </a:r>
            <a:r>
              <a:rPr lang="en-US" sz="2400" dirty="0" smtClean="0"/>
              <a:t>housing.</a:t>
            </a:r>
          </a:p>
          <a:p>
            <a:r>
              <a:rPr lang="en-US" sz="2400" dirty="0" smtClean="0"/>
              <a:t>Performance Share - compensate </a:t>
            </a:r>
            <a:r>
              <a:rPr lang="en-US" sz="2400" dirty="0"/>
              <a:t>emergency shelter and emergency homeless providers based on outcomes and performance</a:t>
            </a:r>
            <a:r>
              <a:rPr lang="en-US" sz="2400" dirty="0" smtClean="0"/>
              <a:t>.</a:t>
            </a:r>
          </a:p>
          <a:p>
            <a:r>
              <a:rPr lang="en-US" sz="2400" dirty="0" smtClean="0"/>
              <a:t>Rental Subsidies - </a:t>
            </a:r>
            <a:r>
              <a:rPr lang="en-US" sz="2400" dirty="0"/>
              <a:t>first come first serve basis to program participants in the form of short-term and permanent rental </a:t>
            </a:r>
            <a:r>
              <a:rPr lang="en-US" sz="2400" dirty="0" smtClean="0"/>
              <a:t>subsidies.</a:t>
            </a:r>
            <a:endParaRPr lang="en-US" sz="2400" dirty="0"/>
          </a:p>
          <a:p>
            <a:endParaRPr lang="en-US" dirty="0"/>
          </a:p>
        </p:txBody>
      </p:sp>
    </p:spTree>
    <p:extLst>
      <p:ext uri="{BB962C8B-B14F-4D97-AF65-F5344CB8AC3E}">
        <p14:creationId xmlns:p14="http://schemas.microsoft.com/office/powerpoint/2010/main" val="608086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Allocation</a:t>
            </a:r>
            <a:endParaRPr lang="en-US" dirty="0"/>
          </a:p>
        </p:txBody>
      </p:sp>
      <p:sp>
        <p:nvSpPr>
          <p:cNvPr id="3" name="Content Placeholder 2"/>
          <p:cNvSpPr>
            <a:spLocks noGrp="1"/>
          </p:cNvSpPr>
          <p:nvPr>
            <p:ph idx="1"/>
          </p:nvPr>
        </p:nvSpPr>
        <p:spPr/>
        <p:txBody>
          <a:bodyPr/>
          <a:lstStyle/>
          <a:p>
            <a:r>
              <a:rPr lang="en-US" dirty="0" smtClean="0"/>
              <a:t>Shelter Operating Share </a:t>
            </a:r>
          </a:p>
          <a:p>
            <a:pPr lvl="1"/>
            <a:r>
              <a:rPr lang="en-US" dirty="0" smtClean="0"/>
              <a:t>40</a:t>
            </a:r>
            <a:r>
              <a:rPr lang="en-US" dirty="0"/>
              <a:t>% of the Funding Formula  Allocation </a:t>
            </a:r>
            <a:endParaRPr lang="en-US" dirty="0" smtClean="0"/>
          </a:p>
          <a:p>
            <a:pPr lvl="1"/>
            <a:r>
              <a:rPr lang="en-US" dirty="0" smtClean="0"/>
              <a:t>Emergency Shelters will </a:t>
            </a:r>
            <a:r>
              <a:rPr lang="en-US" dirty="0"/>
              <a:t>receive a percentage equal to the Emergency Shelter’s Bed Capacity divided by a number equal to the total Bed Capacity available statewide for the calendar </a:t>
            </a:r>
            <a:r>
              <a:rPr lang="en-US" dirty="0" smtClean="0"/>
              <a:t>year.</a:t>
            </a:r>
          </a:p>
          <a:p>
            <a:pPr lvl="1"/>
            <a:r>
              <a:rPr lang="en-US" dirty="0" smtClean="0"/>
              <a:t>Agencies </a:t>
            </a:r>
            <a:r>
              <a:rPr lang="en-US" dirty="0"/>
              <a:t>will receive scheduled payments on a quarterly basis.</a:t>
            </a:r>
          </a:p>
          <a:p>
            <a:endParaRPr lang="en-US" dirty="0"/>
          </a:p>
        </p:txBody>
      </p:sp>
    </p:spTree>
    <p:extLst>
      <p:ext uri="{BB962C8B-B14F-4D97-AF65-F5344CB8AC3E}">
        <p14:creationId xmlns:p14="http://schemas.microsoft.com/office/powerpoint/2010/main" val="408901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Allocation</a:t>
            </a:r>
            <a:endParaRPr lang="en-US" dirty="0"/>
          </a:p>
        </p:txBody>
      </p:sp>
      <p:sp>
        <p:nvSpPr>
          <p:cNvPr id="3" name="Content Placeholder 2"/>
          <p:cNvSpPr>
            <a:spLocks noGrp="1"/>
          </p:cNvSpPr>
          <p:nvPr>
            <p:ph idx="1"/>
          </p:nvPr>
        </p:nvSpPr>
        <p:spPr/>
        <p:txBody>
          <a:bodyPr/>
          <a:lstStyle/>
          <a:p>
            <a:r>
              <a:rPr lang="en-US" dirty="0" smtClean="0"/>
              <a:t>Stabilization Share</a:t>
            </a:r>
          </a:p>
          <a:p>
            <a:pPr lvl="1"/>
            <a:r>
              <a:rPr lang="en-US" sz="2400" dirty="0" smtClean="0"/>
              <a:t>40</a:t>
            </a:r>
            <a:r>
              <a:rPr lang="en-US" sz="2400" dirty="0"/>
              <a:t>% of the Funding Formula </a:t>
            </a:r>
            <a:r>
              <a:rPr lang="en-US" sz="2400" dirty="0" smtClean="0"/>
              <a:t>Allocation</a:t>
            </a:r>
          </a:p>
          <a:p>
            <a:pPr lvl="1"/>
            <a:r>
              <a:rPr lang="en-US" sz="2400" dirty="0" smtClean="0"/>
              <a:t>Agencies </a:t>
            </a:r>
            <a:r>
              <a:rPr lang="en-US" sz="2400" dirty="0"/>
              <a:t>providing staffing for </a:t>
            </a:r>
            <a:r>
              <a:rPr lang="en-US" sz="2400" dirty="0" smtClean="0"/>
              <a:t>LTS, Housing First, Rapid Re-housing and/or </a:t>
            </a:r>
            <a:r>
              <a:rPr lang="en-US" sz="2400" dirty="0"/>
              <a:t>Housing Stabilization services operated by the agency will be eligible to receive a percentage equal to the agency’s number of Clients Assessed and Stabilized, divided by the total number of Clients Assessed and Stabilized statewide in the previous </a:t>
            </a:r>
            <a:r>
              <a:rPr lang="en-US" sz="2400" dirty="0" smtClean="0"/>
              <a:t>quarter.</a:t>
            </a:r>
          </a:p>
          <a:p>
            <a:pPr lvl="1"/>
            <a:r>
              <a:rPr lang="en-US" sz="2400" dirty="0" smtClean="0"/>
              <a:t>Agencies </a:t>
            </a:r>
            <a:r>
              <a:rPr lang="en-US" sz="2400" dirty="0"/>
              <a:t>are reimbursed </a:t>
            </a:r>
            <a:r>
              <a:rPr lang="en-US" sz="2400" dirty="0" smtClean="0"/>
              <a:t>on </a:t>
            </a:r>
            <a:r>
              <a:rPr lang="en-US" sz="2400" dirty="0"/>
              <a:t>a quarterly basis.</a:t>
            </a:r>
          </a:p>
          <a:p>
            <a:pPr lvl="1"/>
            <a:endParaRPr lang="en-US" dirty="0"/>
          </a:p>
        </p:txBody>
      </p:sp>
    </p:spTree>
    <p:extLst>
      <p:ext uri="{BB962C8B-B14F-4D97-AF65-F5344CB8AC3E}">
        <p14:creationId xmlns:p14="http://schemas.microsoft.com/office/powerpoint/2010/main" val="3741629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Allocation</a:t>
            </a:r>
            <a:endParaRPr lang="en-US" dirty="0"/>
          </a:p>
        </p:txBody>
      </p:sp>
      <p:sp>
        <p:nvSpPr>
          <p:cNvPr id="3" name="Content Placeholder 2"/>
          <p:cNvSpPr>
            <a:spLocks noGrp="1"/>
          </p:cNvSpPr>
          <p:nvPr>
            <p:ph idx="1"/>
          </p:nvPr>
        </p:nvSpPr>
        <p:spPr>
          <a:xfrm>
            <a:off x="457200" y="1371600"/>
            <a:ext cx="8229600" cy="4876800"/>
          </a:xfrm>
        </p:spPr>
        <p:txBody>
          <a:bodyPr/>
          <a:lstStyle/>
          <a:p>
            <a:r>
              <a:rPr lang="en-US" dirty="0" smtClean="0"/>
              <a:t>Performance Share</a:t>
            </a:r>
          </a:p>
          <a:p>
            <a:pPr lvl="1"/>
            <a:r>
              <a:rPr lang="en-US" sz="2400" dirty="0" smtClean="0"/>
              <a:t>20</a:t>
            </a:r>
            <a:r>
              <a:rPr lang="en-US" sz="2400" dirty="0"/>
              <a:t>% of the Funding Formula </a:t>
            </a:r>
            <a:r>
              <a:rPr lang="en-US" sz="2400" dirty="0" smtClean="0"/>
              <a:t>Allocation</a:t>
            </a:r>
          </a:p>
          <a:p>
            <a:pPr lvl="1"/>
            <a:r>
              <a:rPr lang="en-US" sz="2400" dirty="0" smtClean="0"/>
              <a:t>Percentage </a:t>
            </a:r>
            <a:r>
              <a:rPr lang="en-US" sz="2400" dirty="0"/>
              <a:t>of funding for each </a:t>
            </a:r>
            <a:r>
              <a:rPr lang="en-US" sz="2400" dirty="0" smtClean="0"/>
              <a:t>performance </a:t>
            </a:r>
            <a:r>
              <a:rPr lang="en-US" sz="2400" dirty="0"/>
              <a:t>measure that they meet. </a:t>
            </a:r>
            <a:endParaRPr lang="en-US" sz="2400" dirty="0" smtClean="0"/>
          </a:p>
          <a:p>
            <a:pPr lvl="1"/>
            <a:r>
              <a:rPr lang="en-US" sz="2400" dirty="0" smtClean="0"/>
              <a:t>Percentage </a:t>
            </a:r>
            <a:r>
              <a:rPr lang="en-US" sz="2400" dirty="0"/>
              <a:t>of funding a provider receives for each performance measure met will be equal to the number of clients served by the provider divided by the total number of clients served by all of the providers that meet the respective performance </a:t>
            </a:r>
            <a:r>
              <a:rPr lang="en-US" sz="2400" dirty="0" smtClean="0"/>
              <a:t>measures. </a:t>
            </a:r>
          </a:p>
          <a:p>
            <a:pPr lvl="1"/>
            <a:r>
              <a:rPr lang="en-US" sz="2400" dirty="0" smtClean="0"/>
              <a:t>Agencies </a:t>
            </a:r>
            <a:r>
              <a:rPr lang="en-US" sz="2400" dirty="0"/>
              <a:t>will receive a performance based payment on a semi-annual basis.</a:t>
            </a:r>
          </a:p>
          <a:p>
            <a:pPr lvl="1"/>
            <a:endParaRPr lang="en-US" dirty="0"/>
          </a:p>
        </p:txBody>
      </p:sp>
    </p:spTree>
    <p:extLst>
      <p:ext uri="{BB962C8B-B14F-4D97-AF65-F5344CB8AC3E}">
        <p14:creationId xmlns:p14="http://schemas.microsoft.com/office/powerpoint/2010/main" val="3078833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84517671"/>
              </p:ext>
            </p:extLst>
          </p:nvPr>
        </p:nvGraphicFramePr>
        <p:xfrm>
          <a:off x="457202" y="1371602"/>
          <a:ext cx="8229597" cy="4495797"/>
        </p:xfrm>
        <a:graphic>
          <a:graphicData uri="http://schemas.openxmlformats.org/drawingml/2006/table">
            <a:tbl>
              <a:tblPr firstRow="1" firstCol="1" bandRow="1">
                <a:tableStyleId>{5C22544A-7EE6-4342-B048-85BDC9FD1C3A}</a:tableStyleId>
              </a:tblPr>
              <a:tblGrid>
                <a:gridCol w="626682"/>
                <a:gridCol w="609135"/>
                <a:gridCol w="711912"/>
                <a:gridCol w="987652"/>
                <a:gridCol w="609135"/>
                <a:gridCol w="711912"/>
                <a:gridCol w="987652"/>
                <a:gridCol w="609135"/>
                <a:gridCol w="711912"/>
                <a:gridCol w="987652"/>
                <a:gridCol w="676818"/>
              </a:tblGrid>
              <a:tr h="487472">
                <a:tc>
                  <a:txBody>
                    <a:bodyPr/>
                    <a:lstStyle/>
                    <a:p>
                      <a:pPr algn="ctr">
                        <a:lnSpc>
                          <a:spcPct val="115000"/>
                        </a:lnSpc>
                      </a:pPr>
                      <a:endParaRPr lang="en-US" sz="1000" dirty="0">
                        <a:solidFill>
                          <a:schemeClr val="tx1"/>
                        </a:solidFill>
                        <a:effectLst/>
                        <a:latin typeface="+mj-lt"/>
                      </a:endParaRPr>
                    </a:p>
                  </a:txBody>
                  <a:tcPr marL="68580" marR="68580" marT="0" marB="0" anchor="b"/>
                </a:tc>
                <a:tc>
                  <a:txBody>
                    <a:bodyPr/>
                    <a:lstStyle/>
                    <a:p>
                      <a:pPr algn="ctr">
                        <a:lnSpc>
                          <a:spcPct val="115000"/>
                        </a:lnSpc>
                      </a:pPr>
                      <a:endParaRPr lang="en-US" sz="1000" dirty="0">
                        <a:solidFill>
                          <a:schemeClr val="tx1"/>
                        </a:solidFill>
                        <a:effectLst/>
                        <a:latin typeface="+mj-lt"/>
                      </a:endParaRPr>
                    </a:p>
                  </a:txBody>
                  <a:tcPr marL="68580" marR="68580" marT="0" marB="0" anchor="b"/>
                </a:tc>
                <a:tc>
                  <a:txBody>
                    <a:bodyPr/>
                    <a:lstStyle/>
                    <a:p>
                      <a:pPr algn="ctr">
                        <a:lnSpc>
                          <a:spcPct val="115000"/>
                        </a:lnSpc>
                      </a:pPr>
                      <a:endParaRPr lang="en-US" sz="1000" dirty="0">
                        <a:solidFill>
                          <a:schemeClr val="tx1"/>
                        </a:solidFill>
                        <a:effectLst/>
                        <a:latin typeface="+mj-lt"/>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$20,000</a:t>
                      </a:r>
                      <a:endParaRPr lang="en-US" sz="1000" dirty="0">
                        <a:solidFill>
                          <a:schemeClr val="tx1"/>
                        </a:solidFill>
                        <a:effectLst/>
                        <a:latin typeface="+mj-lt"/>
                        <a:ea typeface="Calibri"/>
                        <a:cs typeface="Times New Roman"/>
                      </a:endParaRPr>
                    </a:p>
                  </a:txBody>
                  <a:tcPr marL="68580" marR="68580" marT="0" marB="0" anchor="b"/>
                </a:tc>
                <a:tc>
                  <a:txBody>
                    <a:bodyPr/>
                    <a:lstStyle/>
                    <a:p>
                      <a:pPr algn="ctr">
                        <a:lnSpc>
                          <a:spcPct val="115000"/>
                        </a:lnSpc>
                      </a:pPr>
                      <a:endParaRPr lang="en-US" sz="1000" dirty="0">
                        <a:solidFill>
                          <a:schemeClr val="tx1"/>
                        </a:solidFill>
                        <a:effectLst/>
                        <a:latin typeface="+mj-lt"/>
                      </a:endParaRPr>
                    </a:p>
                  </a:txBody>
                  <a:tcPr marL="68580" marR="68580" marT="0" marB="0" anchor="b"/>
                </a:tc>
                <a:tc>
                  <a:txBody>
                    <a:bodyPr/>
                    <a:lstStyle/>
                    <a:p>
                      <a:pPr algn="ctr">
                        <a:lnSpc>
                          <a:spcPct val="115000"/>
                        </a:lnSpc>
                      </a:pPr>
                      <a:endParaRPr lang="en-US" sz="1000" dirty="0">
                        <a:solidFill>
                          <a:schemeClr val="tx1"/>
                        </a:solidFill>
                        <a:effectLst/>
                        <a:latin typeface="+mj-lt"/>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$20,000 </a:t>
                      </a:r>
                      <a:endParaRPr lang="en-US" sz="1000" dirty="0">
                        <a:solidFill>
                          <a:schemeClr val="tx1"/>
                        </a:solidFill>
                        <a:effectLst/>
                        <a:latin typeface="+mj-lt"/>
                        <a:ea typeface="Calibri"/>
                        <a:cs typeface="Times New Roman"/>
                      </a:endParaRPr>
                    </a:p>
                  </a:txBody>
                  <a:tcPr marL="68580" marR="68580" marT="0" marB="0" anchor="b"/>
                </a:tc>
                <a:tc>
                  <a:txBody>
                    <a:bodyPr/>
                    <a:lstStyle/>
                    <a:p>
                      <a:pPr algn="ctr">
                        <a:lnSpc>
                          <a:spcPct val="115000"/>
                        </a:lnSpc>
                      </a:pPr>
                      <a:endParaRPr lang="en-US" sz="1000" dirty="0">
                        <a:solidFill>
                          <a:schemeClr val="tx1"/>
                        </a:solidFill>
                        <a:effectLst/>
                        <a:latin typeface="+mj-lt"/>
                      </a:endParaRPr>
                    </a:p>
                  </a:txBody>
                  <a:tcPr marL="68580" marR="68580" marT="0" marB="0" anchor="b"/>
                </a:tc>
                <a:tc>
                  <a:txBody>
                    <a:bodyPr/>
                    <a:lstStyle/>
                    <a:p>
                      <a:pPr algn="ctr">
                        <a:lnSpc>
                          <a:spcPct val="115000"/>
                        </a:lnSpc>
                      </a:pPr>
                      <a:endParaRPr lang="en-US" sz="1000" dirty="0">
                        <a:solidFill>
                          <a:schemeClr val="tx1"/>
                        </a:solidFill>
                        <a:effectLst/>
                        <a:latin typeface="+mj-lt"/>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$20,000 </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$60,000</a:t>
                      </a:r>
                      <a:endParaRPr lang="en-US" sz="1000" dirty="0">
                        <a:solidFill>
                          <a:schemeClr val="tx1"/>
                        </a:solidFill>
                        <a:effectLst/>
                        <a:latin typeface="+mj-lt"/>
                        <a:ea typeface="Calibri"/>
                        <a:cs typeface="Times New Roman"/>
                      </a:endParaRPr>
                    </a:p>
                  </a:txBody>
                  <a:tcPr marL="68580" marR="68580" marT="0" marB="0" anchor="b"/>
                </a:tc>
              </a:tr>
              <a:tr h="1395305">
                <a:tc>
                  <a:txBody>
                    <a:bodyPr/>
                    <a:lstStyle/>
                    <a:p>
                      <a:pPr marL="0" marR="0" algn="ctr">
                        <a:lnSpc>
                          <a:spcPct val="115000"/>
                        </a:lnSpc>
                        <a:spcBef>
                          <a:spcPts val="0"/>
                        </a:spcBef>
                        <a:spcAft>
                          <a:spcPts val="1000"/>
                        </a:spcAft>
                      </a:pPr>
                      <a:r>
                        <a:rPr lang="en-US" sz="1000" dirty="0">
                          <a:solidFill>
                            <a:schemeClr val="tx1"/>
                          </a:solidFill>
                          <a:effectLst/>
                          <a:latin typeface="+mj-lt"/>
                        </a:rPr>
                        <a:t>Shelter</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 Clients Served</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 Clients</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Program Outcome or Performance Measure #1</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 Clients Served</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 Clients</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Program Outcome or Performance Measure #2</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 Clients Served</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 Clients</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Program Outcome or Performance Measure #3</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 </a:t>
                      </a:r>
                      <a:endParaRPr lang="en-US" sz="1000" dirty="0">
                        <a:solidFill>
                          <a:schemeClr val="tx1"/>
                        </a:solidFill>
                        <a:effectLst/>
                        <a:latin typeface="+mj-lt"/>
                        <a:ea typeface="Calibri"/>
                        <a:cs typeface="Times New Roman"/>
                      </a:endParaRPr>
                    </a:p>
                  </a:txBody>
                  <a:tcPr marL="68580" marR="68580" marT="0" marB="0" anchor="b"/>
                </a:tc>
              </a:tr>
              <a:tr h="481692">
                <a:tc>
                  <a:txBody>
                    <a:bodyPr/>
                    <a:lstStyle/>
                    <a:p>
                      <a:pPr marL="0" marR="0" algn="ctr">
                        <a:lnSpc>
                          <a:spcPct val="115000"/>
                        </a:lnSpc>
                        <a:spcBef>
                          <a:spcPts val="0"/>
                        </a:spcBef>
                        <a:spcAft>
                          <a:spcPts val="1000"/>
                        </a:spcAft>
                      </a:pPr>
                      <a:r>
                        <a:rPr lang="en-US" sz="1000" dirty="0">
                          <a:solidFill>
                            <a:schemeClr val="tx1"/>
                          </a:solidFill>
                          <a:effectLst/>
                          <a:latin typeface="+mj-lt"/>
                        </a:rPr>
                        <a:t>ABC</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50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5.88%</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$1,176</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50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6.67%</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$1,333</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50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33.33%</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$6,667</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$9,176</a:t>
                      </a:r>
                      <a:endParaRPr lang="en-US" sz="1000" dirty="0">
                        <a:solidFill>
                          <a:schemeClr val="tx1"/>
                        </a:solidFill>
                        <a:effectLst/>
                        <a:latin typeface="+mj-lt"/>
                        <a:ea typeface="Calibri"/>
                        <a:cs typeface="Times New Roman"/>
                      </a:endParaRPr>
                    </a:p>
                  </a:txBody>
                  <a:tcPr marL="68580" marR="68580" marT="0" marB="0" anchor="b"/>
                </a:tc>
              </a:tr>
              <a:tr h="481692">
                <a:tc>
                  <a:txBody>
                    <a:bodyPr/>
                    <a:lstStyle/>
                    <a:p>
                      <a:pPr marL="0" marR="0" algn="ctr">
                        <a:lnSpc>
                          <a:spcPct val="115000"/>
                        </a:lnSpc>
                        <a:spcBef>
                          <a:spcPts val="0"/>
                        </a:spcBef>
                        <a:spcAft>
                          <a:spcPts val="1000"/>
                        </a:spcAft>
                      </a:pPr>
                      <a:r>
                        <a:rPr lang="en-US" sz="1000" dirty="0">
                          <a:solidFill>
                            <a:schemeClr val="tx1"/>
                          </a:solidFill>
                          <a:effectLst/>
                          <a:latin typeface="+mj-lt"/>
                        </a:rPr>
                        <a:t>LMN</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500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58.82%</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$11,765</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500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66.67%</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$13,333</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0.00%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$25,098</a:t>
                      </a:r>
                      <a:endParaRPr lang="en-US" sz="1000" dirty="0">
                        <a:solidFill>
                          <a:schemeClr val="tx1"/>
                        </a:solidFill>
                        <a:effectLst/>
                        <a:latin typeface="+mj-lt"/>
                        <a:ea typeface="Calibri"/>
                        <a:cs typeface="Times New Roman"/>
                      </a:endParaRPr>
                    </a:p>
                  </a:txBody>
                  <a:tcPr marL="68580" marR="68580" marT="0" marB="0" anchor="b"/>
                </a:tc>
              </a:tr>
              <a:tr h="481692">
                <a:tc>
                  <a:txBody>
                    <a:bodyPr/>
                    <a:lstStyle/>
                    <a:p>
                      <a:pPr marL="0" marR="0" algn="ctr">
                        <a:lnSpc>
                          <a:spcPct val="115000"/>
                        </a:lnSpc>
                        <a:spcBef>
                          <a:spcPts val="0"/>
                        </a:spcBef>
                        <a:spcAft>
                          <a:spcPts val="1000"/>
                        </a:spcAft>
                      </a:pPr>
                      <a:r>
                        <a:rPr lang="en-US" sz="1000" dirty="0">
                          <a:solidFill>
                            <a:schemeClr val="tx1"/>
                          </a:solidFill>
                          <a:effectLst/>
                          <a:latin typeface="+mj-lt"/>
                        </a:rPr>
                        <a:t>EFG</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11.76%</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$2,353</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0.00%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66.67%</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$13,333</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$15,686</a:t>
                      </a:r>
                      <a:endParaRPr lang="en-US" sz="1000" dirty="0">
                        <a:solidFill>
                          <a:schemeClr val="tx1"/>
                        </a:solidFill>
                        <a:effectLst/>
                        <a:latin typeface="+mj-lt"/>
                        <a:ea typeface="Calibri"/>
                        <a:cs typeface="Times New Roman"/>
                      </a:endParaRPr>
                    </a:p>
                  </a:txBody>
                  <a:tcPr marL="68580" marR="68580" marT="0" marB="0" anchor="b"/>
                </a:tc>
              </a:tr>
              <a:tr h="481692">
                <a:tc>
                  <a:txBody>
                    <a:bodyPr/>
                    <a:lstStyle/>
                    <a:p>
                      <a:pPr marL="0" marR="0" algn="ctr">
                        <a:lnSpc>
                          <a:spcPct val="115000"/>
                        </a:lnSpc>
                        <a:spcBef>
                          <a:spcPts val="0"/>
                        </a:spcBef>
                        <a:spcAft>
                          <a:spcPts val="1000"/>
                        </a:spcAft>
                      </a:pPr>
                      <a:r>
                        <a:rPr lang="en-US" sz="1000" dirty="0">
                          <a:solidFill>
                            <a:schemeClr val="tx1"/>
                          </a:solidFill>
                          <a:effectLst/>
                          <a:latin typeface="+mj-lt"/>
                        </a:rPr>
                        <a:t>XYZ</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23.53%</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$4,706</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26.67%</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$5,333</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0.00%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$10,039</a:t>
                      </a:r>
                      <a:endParaRPr lang="en-US" sz="1000" dirty="0">
                        <a:solidFill>
                          <a:schemeClr val="tx1"/>
                        </a:solidFill>
                        <a:effectLst/>
                        <a:latin typeface="+mj-lt"/>
                        <a:ea typeface="Calibri"/>
                        <a:cs typeface="Times New Roman"/>
                      </a:endParaRPr>
                    </a:p>
                  </a:txBody>
                  <a:tcPr marL="68580" marR="68580" marT="0" marB="0" anchor="b"/>
                </a:tc>
              </a:tr>
              <a:tr h="686252">
                <a:tc>
                  <a:txBody>
                    <a:bodyPr/>
                    <a:lstStyle/>
                    <a:p>
                      <a:pPr algn="ctr">
                        <a:lnSpc>
                          <a:spcPct val="115000"/>
                        </a:lnSpc>
                      </a:pPr>
                      <a:endParaRPr lang="en-US" sz="1000" dirty="0">
                        <a:solidFill>
                          <a:schemeClr val="tx1"/>
                        </a:solidFill>
                        <a:effectLst/>
                        <a:latin typeface="+mj-lt"/>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850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100.00%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$20,000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750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100.00%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$20,000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150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100.00%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$20,000</a:t>
                      </a:r>
                      <a:endParaRPr lang="en-US" sz="1000" dirty="0">
                        <a:solidFill>
                          <a:schemeClr val="tx1"/>
                        </a:solidFill>
                        <a:effectLst/>
                        <a:latin typeface="+mj-lt"/>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000" dirty="0">
                          <a:solidFill>
                            <a:schemeClr val="tx1"/>
                          </a:solidFill>
                          <a:effectLst/>
                          <a:latin typeface="+mj-lt"/>
                        </a:rPr>
                        <a:t>$60,000</a:t>
                      </a:r>
                      <a:endParaRPr lang="en-US" sz="1000" dirty="0">
                        <a:solidFill>
                          <a:schemeClr val="tx1"/>
                        </a:solidFill>
                        <a:effectLst/>
                        <a:latin typeface="+mj-lt"/>
                        <a:ea typeface="Calibri"/>
                        <a:cs typeface="Times New Roman"/>
                      </a:endParaRPr>
                    </a:p>
                  </a:txBody>
                  <a:tcPr marL="68580" marR="68580" marT="0" marB="0" anchor="b"/>
                </a:tc>
              </a:tr>
            </a:tbl>
          </a:graphicData>
        </a:graphic>
      </p:graphicFrame>
      <p:sp>
        <p:nvSpPr>
          <p:cNvPr id="3" name="Rectangle 2"/>
          <p:cNvSpPr/>
          <p:nvPr/>
        </p:nvSpPr>
        <p:spPr>
          <a:xfrm>
            <a:off x="457200" y="533400"/>
            <a:ext cx="8229600" cy="923330"/>
          </a:xfrm>
          <a:prstGeom prst="rect">
            <a:avLst/>
          </a:prstGeom>
        </p:spPr>
        <p:txBody>
          <a:bodyPr wrap="square">
            <a:spAutoFit/>
          </a:bodyPr>
          <a:lstStyle/>
          <a:p>
            <a:r>
              <a:rPr lang="en-US" dirty="0"/>
              <a:t>The chart below illustrates how $60,000 would be distributed among 4 hypothetical shelters serving the number of clients and meeting program outcomes or performance measures as outlined below</a:t>
            </a:r>
          </a:p>
        </p:txBody>
      </p:sp>
    </p:spTree>
    <p:extLst>
      <p:ext uri="{BB962C8B-B14F-4D97-AF65-F5344CB8AC3E}">
        <p14:creationId xmlns:p14="http://schemas.microsoft.com/office/powerpoint/2010/main" val="2357539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63B73"/>
        </a:solidFill>
        <a:effectLst/>
      </p:bgPr>
    </p:bg>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288" y="309563"/>
            <a:ext cx="3781425" cy="623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97871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264</TotalTime>
  <Words>1302</Words>
  <Application>Microsoft Office PowerPoint</Application>
  <PresentationFormat>On-screen Show (4:3)</PresentationFormat>
  <Paragraphs>209</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1_Custom Design</vt:lpstr>
      <vt:lpstr>Visio</vt:lpstr>
      <vt:lpstr>2016 Emergency Shelter &amp; Housing Assistance Program</vt:lpstr>
      <vt:lpstr>Overview</vt:lpstr>
      <vt:lpstr>Funding Sources</vt:lpstr>
      <vt:lpstr>Funding Components</vt:lpstr>
      <vt:lpstr>Funding Allocation</vt:lpstr>
      <vt:lpstr>Funding Allocation</vt:lpstr>
      <vt:lpstr>Funding Allocation</vt:lpstr>
      <vt:lpstr>PowerPoint Presentation</vt:lpstr>
      <vt:lpstr>PowerPoint Presentation</vt:lpstr>
      <vt:lpstr>PowerPoint Presentation</vt:lpstr>
      <vt:lpstr>Staffing &amp; Navigator Services</vt:lpstr>
      <vt:lpstr>Staffing &amp; Navigator Services</vt:lpstr>
      <vt:lpstr>Staffing &amp; Navigator Services</vt:lpstr>
      <vt:lpstr>Program Requirements Housing Barrier Assessments</vt:lpstr>
      <vt:lpstr>VI-SPDAT Example</vt:lpstr>
      <vt:lpstr>Program Requirements Housing Stability Plans</vt:lpstr>
      <vt:lpstr>Program Requirements Follow-up beyond shelter</vt:lpstr>
      <vt:lpstr>PowerPoint Presentation</vt:lpstr>
      <vt:lpstr>PowerPoint Presentation</vt:lpstr>
      <vt:lpstr>PowerPoint Presentation</vt:lpstr>
      <vt:lpstr>Reporting</vt:lpstr>
      <vt:lpstr>PowerPoint Presentation</vt:lpstr>
      <vt:lpstr>PowerPoint Presentation</vt:lpstr>
      <vt:lpstr>PowerPoint Presentation</vt:lpstr>
      <vt:lpstr>PowerPoint Presentation</vt:lpstr>
      <vt:lpstr>Application &amp; Timeline</vt:lpstr>
      <vt:lpstr>Questions?????</vt:lpstr>
    </vt:vector>
  </TitlesOfParts>
  <Company>Maine State Housing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Spencer</dc:creator>
  <cp:lastModifiedBy>Paula Paladino</cp:lastModifiedBy>
  <cp:revision>28</cp:revision>
  <cp:lastPrinted>2015-10-16T13:22:24Z</cp:lastPrinted>
  <dcterms:created xsi:type="dcterms:W3CDTF">2015-10-16T12:57:13Z</dcterms:created>
  <dcterms:modified xsi:type="dcterms:W3CDTF">2015-10-21T19:42:41Z</dcterms:modified>
</cp:coreProperties>
</file>